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454" r:id="rId3"/>
    <p:sldId id="475" r:id="rId4"/>
    <p:sldId id="270" r:id="rId5"/>
    <p:sldId id="269" r:id="rId6"/>
    <p:sldId id="423" r:id="rId7"/>
    <p:sldId id="478" r:id="rId8"/>
    <p:sldId id="428" r:id="rId9"/>
    <p:sldId id="429" r:id="rId10"/>
    <p:sldId id="430" r:id="rId11"/>
    <p:sldId id="286" r:id="rId12"/>
    <p:sldId id="444" r:id="rId13"/>
    <p:sldId id="289" r:id="rId14"/>
    <p:sldId id="290" r:id="rId15"/>
    <p:sldId id="414" r:id="rId16"/>
    <p:sldId id="479" r:id="rId17"/>
    <p:sldId id="480" r:id="rId18"/>
    <p:sldId id="481" r:id="rId19"/>
    <p:sldId id="482" r:id="rId20"/>
    <p:sldId id="432" r:id="rId21"/>
    <p:sldId id="388" r:id="rId22"/>
    <p:sldId id="433" r:id="rId23"/>
    <p:sldId id="474" r:id="rId24"/>
    <p:sldId id="314" r:id="rId25"/>
    <p:sldId id="483" r:id="rId26"/>
    <p:sldId id="485" r:id="rId27"/>
    <p:sldId id="486" r:id="rId28"/>
    <p:sldId id="502" r:id="rId29"/>
    <p:sldId id="487" r:id="rId30"/>
    <p:sldId id="503" r:id="rId31"/>
    <p:sldId id="488" r:id="rId32"/>
    <p:sldId id="504" r:id="rId33"/>
    <p:sldId id="490" r:id="rId34"/>
    <p:sldId id="491" r:id="rId35"/>
    <p:sldId id="492" r:id="rId36"/>
    <p:sldId id="493" r:id="rId37"/>
    <p:sldId id="505" r:id="rId38"/>
    <p:sldId id="494" r:id="rId39"/>
    <p:sldId id="495" r:id="rId40"/>
    <p:sldId id="553" r:id="rId41"/>
    <p:sldId id="496" r:id="rId42"/>
    <p:sldId id="497" r:id="rId43"/>
    <p:sldId id="554" r:id="rId44"/>
    <p:sldId id="498" r:id="rId45"/>
    <p:sldId id="506" r:id="rId46"/>
    <p:sldId id="499" r:id="rId47"/>
    <p:sldId id="507" r:id="rId48"/>
    <p:sldId id="500" r:id="rId49"/>
    <p:sldId id="508" r:id="rId50"/>
    <p:sldId id="509" r:id="rId51"/>
    <p:sldId id="510" r:id="rId52"/>
    <p:sldId id="513" r:id="rId53"/>
    <p:sldId id="511" r:id="rId54"/>
    <p:sldId id="512" r:id="rId55"/>
    <p:sldId id="501" r:id="rId56"/>
    <p:sldId id="489" r:id="rId57"/>
    <p:sldId id="514" r:id="rId58"/>
    <p:sldId id="515" r:id="rId59"/>
    <p:sldId id="516" r:id="rId60"/>
    <p:sldId id="517" r:id="rId61"/>
    <p:sldId id="518" r:id="rId62"/>
    <p:sldId id="519" r:id="rId63"/>
    <p:sldId id="523" r:id="rId64"/>
    <p:sldId id="434" r:id="rId65"/>
    <p:sldId id="525" r:id="rId66"/>
    <p:sldId id="526" r:id="rId67"/>
    <p:sldId id="527" r:id="rId68"/>
    <p:sldId id="528" r:id="rId69"/>
    <p:sldId id="442" r:id="rId70"/>
    <p:sldId id="530" r:id="rId71"/>
    <p:sldId id="531" r:id="rId72"/>
    <p:sldId id="532" r:id="rId73"/>
    <p:sldId id="533" r:id="rId74"/>
    <p:sldId id="534" r:id="rId75"/>
    <p:sldId id="535" r:id="rId76"/>
    <p:sldId id="536" r:id="rId77"/>
    <p:sldId id="537" r:id="rId78"/>
    <p:sldId id="538" r:id="rId79"/>
    <p:sldId id="539" r:id="rId80"/>
    <p:sldId id="540" r:id="rId81"/>
    <p:sldId id="541" r:id="rId82"/>
    <p:sldId id="546" r:id="rId83"/>
    <p:sldId id="551" r:id="rId84"/>
    <p:sldId id="542" r:id="rId85"/>
    <p:sldId id="545" r:id="rId86"/>
    <p:sldId id="543" r:id="rId87"/>
    <p:sldId id="552" r:id="rId88"/>
    <p:sldId id="463" r:id="rId89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8F71C-1788-46A0-B721-9A3B54669427}" type="doc">
      <dgm:prSet loTypeId="urn:microsoft.com/office/officeart/2005/8/layout/b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CF847ED-64E4-4CDA-85B7-BA38675F6BB5}">
      <dgm:prSet phldrT="[Tekst]"/>
      <dgm:spPr/>
      <dgm:t>
        <a:bodyPr/>
        <a:lstStyle/>
        <a:p>
          <a:r>
            <a:rPr lang="pl-PL" b="1">
              <a:solidFill>
                <a:schemeClr val="tx1"/>
              </a:solidFill>
            </a:rPr>
            <a:t>Zadania Publiczne </a:t>
          </a:r>
          <a:endParaRPr lang="pl-PL" b="1" dirty="0">
            <a:solidFill>
              <a:schemeClr val="tx1"/>
            </a:solidFill>
          </a:endParaRPr>
        </a:p>
      </dgm:t>
    </dgm:pt>
    <dgm:pt modelId="{E7223C8B-EF94-4F50-9502-707CD921A35E}" type="parTrans" cxnId="{2584CDD3-B948-425E-832A-5FE97DD4A0BC}">
      <dgm:prSet/>
      <dgm:spPr/>
      <dgm:t>
        <a:bodyPr/>
        <a:lstStyle/>
        <a:p>
          <a:endParaRPr lang="pl-PL"/>
        </a:p>
      </dgm:t>
    </dgm:pt>
    <dgm:pt modelId="{76EE7820-3C34-4F66-ADE9-658705933DC5}" type="sibTrans" cxnId="{2584CDD3-B948-425E-832A-5FE97DD4A0BC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73F83965-2B05-4DD1-87F7-55C8DBEC0C6C}">
      <dgm:prSet phldrT="[Tekst]"/>
      <dgm:spPr/>
      <dgm:t>
        <a:bodyPr/>
        <a:lstStyle/>
        <a:p>
          <a:r>
            <a:rPr lang="pl-PL" b="1">
              <a:solidFill>
                <a:schemeClr val="tx1"/>
              </a:solidFill>
            </a:rPr>
            <a:t>Usługi Publiczne</a:t>
          </a:r>
          <a:endParaRPr lang="pl-PL" b="1" dirty="0">
            <a:solidFill>
              <a:schemeClr val="tx1"/>
            </a:solidFill>
          </a:endParaRPr>
        </a:p>
      </dgm:t>
    </dgm:pt>
    <dgm:pt modelId="{9EF66436-0D3E-45A9-9B76-02154F637140}" type="parTrans" cxnId="{C5CDB453-8813-4A09-9995-4EBDE032E1A1}">
      <dgm:prSet/>
      <dgm:spPr/>
      <dgm:t>
        <a:bodyPr/>
        <a:lstStyle/>
        <a:p>
          <a:endParaRPr lang="pl-PL"/>
        </a:p>
      </dgm:t>
    </dgm:pt>
    <dgm:pt modelId="{86A9F654-6DC7-4670-9578-7B282805EE06}" type="sibTrans" cxnId="{C5CDB453-8813-4A09-9995-4EBDE032E1A1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8B69F60A-930A-4F04-942E-2421002674A2}">
      <dgm:prSet phldrT="[Tekst]"/>
      <dgm:spPr/>
      <dgm:t>
        <a:bodyPr/>
        <a:lstStyle/>
        <a:p>
          <a:r>
            <a:rPr lang="pl-PL" b="1">
              <a:solidFill>
                <a:schemeClr val="tx1"/>
              </a:solidFill>
            </a:rPr>
            <a:t>Zadania użyteczności publicznej = Usługi użyteczności publicznej </a:t>
          </a:r>
          <a:endParaRPr lang="pl-PL" b="1" dirty="0">
            <a:solidFill>
              <a:schemeClr val="tx1"/>
            </a:solidFill>
          </a:endParaRPr>
        </a:p>
      </dgm:t>
    </dgm:pt>
    <dgm:pt modelId="{14F48F5C-8976-41E0-900B-D4DFEC05AB48}" type="parTrans" cxnId="{73A13182-6997-4B1E-BC43-38D98B8FE702}">
      <dgm:prSet/>
      <dgm:spPr/>
      <dgm:t>
        <a:bodyPr/>
        <a:lstStyle/>
        <a:p>
          <a:endParaRPr lang="pl-PL"/>
        </a:p>
      </dgm:t>
    </dgm:pt>
    <dgm:pt modelId="{514AFB34-761B-4189-BB86-B07E785BFD56}" type="sibTrans" cxnId="{73A13182-6997-4B1E-BC43-38D98B8FE702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6CFB5529-CD97-4091-B375-8C961B67DE8C}">
      <dgm:prSet phldrT="[Tekst]" custT="1"/>
      <dgm:spPr/>
      <dgm:t>
        <a:bodyPr/>
        <a:lstStyle/>
        <a:p>
          <a:r>
            <a:rPr lang="pl-PL" sz="1800" b="1">
              <a:solidFill>
                <a:schemeClr val="tx1"/>
              </a:solidFill>
            </a:rPr>
            <a:t>USŁUGI SPOŁECZNE </a:t>
          </a:r>
          <a:endParaRPr lang="pl-PL" sz="1800" b="1" dirty="0">
            <a:solidFill>
              <a:schemeClr val="tx1"/>
            </a:solidFill>
          </a:endParaRPr>
        </a:p>
      </dgm:t>
    </dgm:pt>
    <dgm:pt modelId="{54B1DD69-3611-4D4E-9660-9CB0438B7C64}" type="parTrans" cxnId="{04A4B2B3-3773-4BC9-83CF-0838314F4A8B}">
      <dgm:prSet/>
      <dgm:spPr/>
      <dgm:t>
        <a:bodyPr/>
        <a:lstStyle/>
        <a:p>
          <a:endParaRPr lang="pl-PL"/>
        </a:p>
      </dgm:t>
    </dgm:pt>
    <dgm:pt modelId="{70F4C427-E95D-4349-A28A-ABD6E7588DF7}" type="sibTrans" cxnId="{04A4B2B3-3773-4BC9-83CF-0838314F4A8B}">
      <dgm:prSet/>
      <dgm:spPr/>
      <dgm:t>
        <a:bodyPr/>
        <a:lstStyle/>
        <a:p>
          <a:endParaRPr lang="pl-PL"/>
        </a:p>
      </dgm:t>
    </dgm:pt>
    <dgm:pt modelId="{CDDDC292-9135-4B71-B27A-9E6557175D74}" type="pres">
      <dgm:prSet presAssocID="{8E08F71C-1788-46A0-B721-9A3B54669427}" presName="diagram" presStyleCnt="0">
        <dgm:presLayoutVars>
          <dgm:dir/>
          <dgm:resizeHandles/>
        </dgm:presLayoutVars>
      </dgm:prSet>
      <dgm:spPr/>
    </dgm:pt>
    <dgm:pt modelId="{4FEF1D22-B94F-4BE0-8F23-C78F38FE83DD}" type="pres">
      <dgm:prSet presAssocID="{5CF847ED-64E4-4CDA-85B7-BA38675F6BB5}" presName="firstNode" presStyleLbl="node1" presStyleIdx="0" presStyleCnt="4" custLinFactNeighborX="-53035" custLinFactNeighborY="879">
        <dgm:presLayoutVars>
          <dgm:bulletEnabled val="1"/>
        </dgm:presLayoutVars>
      </dgm:prSet>
      <dgm:spPr/>
    </dgm:pt>
    <dgm:pt modelId="{31886853-A0E6-4510-A736-6C38FBD96F0B}" type="pres">
      <dgm:prSet presAssocID="{76EE7820-3C34-4F66-ADE9-658705933DC5}" presName="sibTrans" presStyleLbl="sibTrans2D1" presStyleIdx="0" presStyleCnt="3"/>
      <dgm:spPr/>
    </dgm:pt>
    <dgm:pt modelId="{9ED774C5-3351-41C6-BF64-2A51B9FF1091}" type="pres">
      <dgm:prSet presAssocID="{73F83965-2B05-4DD1-87F7-55C8DBEC0C6C}" presName="middleNode" presStyleCnt="0"/>
      <dgm:spPr/>
    </dgm:pt>
    <dgm:pt modelId="{B8887564-3271-4CEB-9FBE-B39DA493A2B6}" type="pres">
      <dgm:prSet presAssocID="{73F83965-2B05-4DD1-87F7-55C8DBEC0C6C}" presName="padding" presStyleLbl="node1" presStyleIdx="0" presStyleCnt="4"/>
      <dgm:spPr/>
    </dgm:pt>
    <dgm:pt modelId="{7AA4CE9F-5BB1-4ED6-8FAB-5CFF9A2BCA8F}" type="pres">
      <dgm:prSet presAssocID="{73F83965-2B05-4DD1-87F7-55C8DBEC0C6C}" presName="shape" presStyleLbl="node1" presStyleIdx="1" presStyleCnt="4" custScaleX="115429" custScaleY="112174" custLinFactX="55538" custLinFactY="-100000" custLinFactNeighborX="100000" custLinFactNeighborY="-106015">
        <dgm:presLayoutVars>
          <dgm:bulletEnabled val="1"/>
        </dgm:presLayoutVars>
      </dgm:prSet>
      <dgm:spPr/>
    </dgm:pt>
    <dgm:pt modelId="{09F8823C-C382-4AD1-945E-88EF132F2CE7}" type="pres">
      <dgm:prSet presAssocID="{86A9F654-6DC7-4670-9578-7B282805EE06}" presName="sibTrans" presStyleLbl="sibTrans2D1" presStyleIdx="1" presStyleCnt="3"/>
      <dgm:spPr/>
    </dgm:pt>
    <dgm:pt modelId="{69E4D1C4-129E-43B9-96A8-F6A4DE6E9A48}" type="pres">
      <dgm:prSet presAssocID="{8B69F60A-930A-4F04-942E-2421002674A2}" presName="middleNode" presStyleCnt="0"/>
      <dgm:spPr/>
    </dgm:pt>
    <dgm:pt modelId="{C5DCCFD9-644B-44B1-8F24-FA03889BDBF1}" type="pres">
      <dgm:prSet presAssocID="{8B69F60A-930A-4F04-942E-2421002674A2}" presName="padding" presStyleLbl="node1" presStyleIdx="1" presStyleCnt="4"/>
      <dgm:spPr/>
    </dgm:pt>
    <dgm:pt modelId="{B28DA7CF-199F-4BA5-AAA4-183226846AD3}" type="pres">
      <dgm:prSet presAssocID="{8B69F60A-930A-4F04-942E-2421002674A2}" presName="shape" presStyleLbl="node1" presStyleIdx="2" presStyleCnt="4" custScaleX="147960" custScaleY="147883" custLinFactNeighborX="-68203" custLinFactNeighborY="-10367">
        <dgm:presLayoutVars>
          <dgm:bulletEnabled val="1"/>
        </dgm:presLayoutVars>
      </dgm:prSet>
      <dgm:spPr/>
    </dgm:pt>
    <dgm:pt modelId="{7A90F15A-8F07-483B-AA3E-A389BCB66149}" type="pres">
      <dgm:prSet presAssocID="{514AFB34-761B-4189-BB86-B07E785BFD56}" presName="sibTrans" presStyleLbl="sibTrans2D1" presStyleIdx="2" presStyleCnt="3"/>
      <dgm:spPr/>
    </dgm:pt>
    <dgm:pt modelId="{CE004331-C6CF-4970-95B0-9FDE673A766F}" type="pres">
      <dgm:prSet presAssocID="{6CFB5529-CD97-4091-B375-8C961B67DE8C}" presName="lastNode" presStyleLbl="node1" presStyleIdx="3" presStyleCnt="4" custLinFactX="72285" custLinFactY="29094" custLinFactNeighborX="100000" custLinFactNeighborY="100000">
        <dgm:presLayoutVars>
          <dgm:bulletEnabled val="1"/>
        </dgm:presLayoutVars>
      </dgm:prSet>
      <dgm:spPr/>
    </dgm:pt>
  </dgm:ptLst>
  <dgm:cxnLst>
    <dgm:cxn modelId="{5977CF3F-DD06-428C-BDBA-EE8CF2D0DCF2}" type="presOf" srcId="{514AFB34-761B-4189-BB86-B07E785BFD56}" destId="{7A90F15A-8F07-483B-AA3E-A389BCB66149}" srcOrd="0" destOrd="0" presId="urn:microsoft.com/office/officeart/2005/8/layout/bProcess2"/>
    <dgm:cxn modelId="{C5CDB453-8813-4A09-9995-4EBDE032E1A1}" srcId="{8E08F71C-1788-46A0-B721-9A3B54669427}" destId="{73F83965-2B05-4DD1-87F7-55C8DBEC0C6C}" srcOrd="1" destOrd="0" parTransId="{9EF66436-0D3E-45A9-9B76-02154F637140}" sibTransId="{86A9F654-6DC7-4670-9578-7B282805EE06}"/>
    <dgm:cxn modelId="{73A13182-6997-4B1E-BC43-38D98B8FE702}" srcId="{8E08F71C-1788-46A0-B721-9A3B54669427}" destId="{8B69F60A-930A-4F04-942E-2421002674A2}" srcOrd="2" destOrd="0" parTransId="{14F48F5C-8976-41E0-900B-D4DFEC05AB48}" sibTransId="{514AFB34-761B-4189-BB86-B07E785BFD56}"/>
    <dgm:cxn modelId="{84DC1DAF-BB48-4416-8BC9-4D0B55780889}" type="presOf" srcId="{6CFB5529-CD97-4091-B375-8C961B67DE8C}" destId="{CE004331-C6CF-4970-95B0-9FDE673A766F}" srcOrd="0" destOrd="0" presId="urn:microsoft.com/office/officeart/2005/8/layout/bProcess2"/>
    <dgm:cxn modelId="{04A4B2B3-3773-4BC9-83CF-0838314F4A8B}" srcId="{8E08F71C-1788-46A0-B721-9A3B54669427}" destId="{6CFB5529-CD97-4091-B375-8C961B67DE8C}" srcOrd="3" destOrd="0" parTransId="{54B1DD69-3611-4D4E-9660-9CB0438B7C64}" sibTransId="{70F4C427-E95D-4349-A28A-ABD6E7588DF7}"/>
    <dgm:cxn modelId="{039EFBB7-8FA4-4121-BF6A-33F4B991CFA6}" type="presOf" srcId="{8B69F60A-930A-4F04-942E-2421002674A2}" destId="{B28DA7CF-199F-4BA5-AAA4-183226846AD3}" srcOrd="0" destOrd="0" presId="urn:microsoft.com/office/officeart/2005/8/layout/bProcess2"/>
    <dgm:cxn modelId="{9C8542C0-C710-4E5A-B855-16228450C7EC}" type="presOf" srcId="{5CF847ED-64E4-4CDA-85B7-BA38675F6BB5}" destId="{4FEF1D22-B94F-4BE0-8F23-C78F38FE83DD}" srcOrd="0" destOrd="0" presId="urn:microsoft.com/office/officeart/2005/8/layout/bProcess2"/>
    <dgm:cxn modelId="{992EFDC5-0892-4923-8FB7-11418F8BD374}" type="presOf" srcId="{76EE7820-3C34-4F66-ADE9-658705933DC5}" destId="{31886853-A0E6-4510-A736-6C38FBD96F0B}" srcOrd="0" destOrd="0" presId="urn:microsoft.com/office/officeart/2005/8/layout/bProcess2"/>
    <dgm:cxn modelId="{AF0F7CD0-87F5-47E0-9CB8-498F1BB42EC2}" type="presOf" srcId="{86A9F654-6DC7-4670-9578-7B282805EE06}" destId="{09F8823C-C382-4AD1-945E-88EF132F2CE7}" srcOrd="0" destOrd="0" presId="urn:microsoft.com/office/officeart/2005/8/layout/bProcess2"/>
    <dgm:cxn modelId="{2584CDD3-B948-425E-832A-5FE97DD4A0BC}" srcId="{8E08F71C-1788-46A0-B721-9A3B54669427}" destId="{5CF847ED-64E4-4CDA-85B7-BA38675F6BB5}" srcOrd="0" destOrd="0" parTransId="{E7223C8B-EF94-4F50-9502-707CD921A35E}" sibTransId="{76EE7820-3C34-4F66-ADE9-658705933DC5}"/>
    <dgm:cxn modelId="{59AF32E6-7E9C-4A76-B4B0-AF74671D3AC0}" type="presOf" srcId="{73F83965-2B05-4DD1-87F7-55C8DBEC0C6C}" destId="{7AA4CE9F-5BB1-4ED6-8FAB-5CFF9A2BCA8F}" srcOrd="0" destOrd="0" presId="urn:microsoft.com/office/officeart/2005/8/layout/bProcess2"/>
    <dgm:cxn modelId="{D56C1DE9-5507-4C9A-806E-AA3EA7457952}" type="presOf" srcId="{8E08F71C-1788-46A0-B721-9A3B54669427}" destId="{CDDDC292-9135-4B71-B27A-9E6557175D74}" srcOrd="0" destOrd="0" presId="urn:microsoft.com/office/officeart/2005/8/layout/bProcess2"/>
    <dgm:cxn modelId="{CAAA10A0-F002-42C6-B013-3607CEF7E3ED}" type="presParOf" srcId="{CDDDC292-9135-4B71-B27A-9E6557175D74}" destId="{4FEF1D22-B94F-4BE0-8F23-C78F38FE83DD}" srcOrd="0" destOrd="0" presId="urn:microsoft.com/office/officeart/2005/8/layout/bProcess2"/>
    <dgm:cxn modelId="{57DCC732-50A6-4A1E-9DB6-65F78B399ADE}" type="presParOf" srcId="{CDDDC292-9135-4B71-B27A-9E6557175D74}" destId="{31886853-A0E6-4510-A736-6C38FBD96F0B}" srcOrd="1" destOrd="0" presId="urn:microsoft.com/office/officeart/2005/8/layout/bProcess2"/>
    <dgm:cxn modelId="{37F2AA74-F5CD-49B4-9248-2D729A753DF6}" type="presParOf" srcId="{CDDDC292-9135-4B71-B27A-9E6557175D74}" destId="{9ED774C5-3351-41C6-BF64-2A51B9FF1091}" srcOrd="2" destOrd="0" presId="urn:microsoft.com/office/officeart/2005/8/layout/bProcess2"/>
    <dgm:cxn modelId="{6EC23E53-7CDA-4FDB-A1C2-7A4BAF89CBA7}" type="presParOf" srcId="{9ED774C5-3351-41C6-BF64-2A51B9FF1091}" destId="{B8887564-3271-4CEB-9FBE-B39DA493A2B6}" srcOrd="0" destOrd="0" presId="urn:microsoft.com/office/officeart/2005/8/layout/bProcess2"/>
    <dgm:cxn modelId="{F1B65A20-20BC-4D44-9B7E-8C9A5C31AD91}" type="presParOf" srcId="{9ED774C5-3351-41C6-BF64-2A51B9FF1091}" destId="{7AA4CE9F-5BB1-4ED6-8FAB-5CFF9A2BCA8F}" srcOrd="1" destOrd="0" presId="urn:microsoft.com/office/officeart/2005/8/layout/bProcess2"/>
    <dgm:cxn modelId="{EB557753-7719-4EA5-A095-671DFD21FF0F}" type="presParOf" srcId="{CDDDC292-9135-4B71-B27A-9E6557175D74}" destId="{09F8823C-C382-4AD1-945E-88EF132F2CE7}" srcOrd="3" destOrd="0" presId="urn:microsoft.com/office/officeart/2005/8/layout/bProcess2"/>
    <dgm:cxn modelId="{3F9A2B8A-37DA-44B0-AD32-E59349B80EE0}" type="presParOf" srcId="{CDDDC292-9135-4B71-B27A-9E6557175D74}" destId="{69E4D1C4-129E-43B9-96A8-F6A4DE6E9A48}" srcOrd="4" destOrd="0" presId="urn:microsoft.com/office/officeart/2005/8/layout/bProcess2"/>
    <dgm:cxn modelId="{E774A7CD-D358-4D54-B509-4EDF3846C4E1}" type="presParOf" srcId="{69E4D1C4-129E-43B9-96A8-F6A4DE6E9A48}" destId="{C5DCCFD9-644B-44B1-8F24-FA03889BDBF1}" srcOrd="0" destOrd="0" presId="urn:microsoft.com/office/officeart/2005/8/layout/bProcess2"/>
    <dgm:cxn modelId="{B5231242-31C7-4F95-A48D-A8504C91D567}" type="presParOf" srcId="{69E4D1C4-129E-43B9-96A8-F6A4DE6E9A48}" destId="{B28DA7CF-199F-4BA5-AAA4-183226846AD3}" srcOrd="1" destOrd="0" presId="urn:microsoft.com/office/officeart/2005/8/layout/bProcess2"/>
    <dgm:cxn modelId="{A3E66CD0-644B-4806-9AA9-2E1A21F406D1}" type="presParOf" srcId="{CDDDC292-9135-4B71-B27A-9E6557175D74}" destId="{7A90F15A-8F07-483B-AA3E-A389BCB66149}" srcOrd="5" destOrd="0" presId="urn:microsoft.com/office/officeart/2005/8/layout/bProcess2"/>
    <dgm:cxn modelId="{8E236A14-18BE-4EA5-BF69-297669CCC0CC}" type="presParOf" srcId="{CDDDC292-9135-4B71-B27A-9E6557175D74}" destId="{CE004331-C6CF-4970-95B0-9FDE673A766F}" srcOrd="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6D993-6C0A-41F1-A9B8-A444C7F7BD1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E835436-0C69-4C21-9DBD-0B91E7C830C5}">
      <dgm:prSet phldrT="[Tekst]" custT="1"/>
      <dgm:spPr/>
      <dgm:t>
        <a:bodyPr/>
        <a:lstStyle/>
        <a:p>
          <a:pPr algn="ctr">
            <a:buNone/>
          </a:pPr>
          <a:r>
            <a:rPr lang="pl-PL" sz="2400" b="1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spc="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spc="-10" dirty="0">
              <a:solidFill>
                <a:schemeClr val="tx1"/>
              </a:solidFill>
              <a:latin typeface="Calibri"/>
              <a:cs typeface="Calibri"/>
            </a:rPr>
            <a:t>pomocy  społecznej</a:t>
          </a:r>
          <a:endParaRPr lang="pl-PL" sz="2400" b="1" dirty="0">
            <a:solidFill>
              <a:schemeClr val="tx1"/>
            </a:solidFill>
          </a:endParaRPr>
        </a:p>
      </dgm:t>
    </dgm:pt>
    <dgm:pt modelId="{C8EA0B4D-AE11-4F54-BBCD-2E6C83B4F101}" type="parTrans" cxnId="{93DCBA58-5708-473E-8B1E-56F977B27AEC}">
      <dgm:prSet/>
      <dgm:spPr/>
      <dgm:t>
        <a:bodyPr/>
        <a:lstStyle/>
        <a:p>
          <a:endParaRPr lang="pl-PL"/>
        </a:p>
      </dgm:t>
    </dgm:pt>
    <dgm:pt modelId="{B8D2D462-8BDA-43FE-87A8-5AD7B7009C3B}" type="sibTrans" cxnId="{93DCBA58-5708-473E-8B1E-56F977B27AEC}">
      <dgm:prSet/>
      <dgm:spPr/>
      <dgm:t>
        <a:bodyPr/>
        <a:lstStyle/>
        <a:p>
          <a:endParaRPr lang="pl-PL"/>
        </a:p>
      </dgm:t>
    </dgm:pt>
    <dgm:pt modelId="{1C0F136E-9D3C-4D5A-AA09-998C4A4498F7}">
      <dgm:prSet phldrT="[Tekst]" custT="1"/>
      <dgm:spPr/>
      <dgm:t>
        <a:bodyPr/>
        <a:lstStyle/>
        <a:p>
          <a:pPr algn="l">
            <a:buChar char="•"/>
          </a:pP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z="1600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pomocy Społecznej</a:t>
          </a:r>
          <a:endParaRPr lang="pl-PL" sz="1600" dirty="0">
            <a:solidFill>
              <a:schemeClr val="tx1"/>
            </a:solidFill>
          </a:endParaRPr>
        </a:p>
      </dgm:t>
    </dgm:pt>
    <dgm:pt modelId="{C79E4C57-2072-49A3-8D7A-5177134D547F}" type="parTrans" cxnId="{F820671C-E112-4F5C-87F8-471F172ACDFB}">
      <dgm:prSet/>
      <dgm:spPr/>
      <dgm:t>
        <a:bodyPr/>
        <a:lstStyle/>
        <a:p>
          <a:endParaRPr lang="pl-PL"/>
        </a:p>
      </dgm:t>
    </dgm:pt>
    <dgm:pt modelId="{113B756E-A488-44CB-BBBA-180BE11A7F56}" type="sibTrans" cxnId="{F820671C-E112-4F5C-87F8-471F172ACDFB}">
      <dgm:prSet/>
      <dgm:spPr/>
      <dgm:t>
        <a:bodyPr/>
        <a:lstStyle/>
        <a:p>
          <a:endParaRPr lang="pl-PL"/>
        </a:p>
      </dgm:t>
    </dgm:pt>
    <dgm:pt modelId="{F897AF5C-7B83-4342-B353-168B16618D95}">
      <dgm:prSet phldrT="[Tekst]"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spc="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spc="-10" dirty="0">
              <a:solidFill>
                <a:schemeClr val="tx1"/>
              </a:solidFill>
              <a:latin typeface="Calibri"/>
              <a:cs typeface="Calibri"/>
            </a:rPr>
            <a:t>ochrony zdrowia</a:t>
          </a:r>
          <a:endParaRPr lang="pl-PL" sz="2400" b="1" dirty="0">
            <a:solidFill>
              <a:schemeClr val="tx1"/>
            </a:solidFill>
          </a:endParaRPr>
        </a:p>
      </dgm:t>
    </dgm:pt>
    <dgm:pt modelId="{8FF9032C-E200-4DA9-B64D-71E358C13D71}" type="parTrans" cxnId="{CA520277-119A-498F-8096-AC2343C97E92}">
      <dgm:prSet/>
      <dgm:spPr/>
      <dgm:t>
        <a:bodyPr/>
        <a:lstStyle/>
        <a:p>
          <a:endParaRPr lang="pl-PL"/>
        </a:p>
      </dgm:t>
    </dgm:pt>
    <dgm:pt modelId="{57EC1114-2F3A-4D91-9B77-CB2F0FFEBD4F}" type="sibTrans" cxnId="{CA520277-119A-498F-8096-AC2343C97E92}">
      <dgm:prSet/>
      <dgm:spPr/>
      <dgm:t>
        <a:bodyPr/>
        <a:lstStyle/>
        <a:p>
          <a:endParaRPr lang="pl-PL"/>
        </a:p>
      </dgm:t>
    </dgm:pt>
    <dgm:pt modelId="{5FC6CE27-6274-4D5F-8C2C-1BAC3AFDE2FE}">
      <dgm:prSet phldrT="[Tekst]"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Zakłady opiekuńczo- lecznicze</a:t>
          </a:r>
          <a:b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</a:br>
          <a:endParaRPr lang="pl-PL" sz="1600" dirty="0">
            <a:solidFill>
              <a:schemeClr val="tx1"/>
            </a:solidFill>
          </a:endParaRPr>
        </a:p>
      </dgm:t>
    </dgm:pt>
    <dgm:pt modelId="{B32880F0-24A3-4F28-B85F-3F527FD0349E}" type="parTrans" cxnId="{8AE96FBD-F06A-498E-A787-FFEF8F9A21EF}">
      <dgm:prSet/>
      <dgm:spPr/>
      <dgm:t>
        <a:bodyPr/>
        <a:lstStyle/>
        <a:p>
          <a:endParaRPr lang="pl-PL"/>
        </a:p>
      </dgm:t>
    </dgm:pt>
    <dgm:pt modelId="{978D46B7-72EA-4148-ADCE-3873640E16D8}" type="sibTrans" cxnId="{8AE96FBD-F06A-498E-A787-FFEF8F9A21EF}">
      <dgm:prSet/>
      <dgm:spPr/>
      <dgm:t>
        <a:bodyPr/>
        <a:lstStyle/>
        <a:p>
          <a:endParaRPr lang="pl-PL"/>
        </a:p>
      </dgm:t>
    </dgm:pt>
    <dgm:pt modelId="{A6CACBEF-DE9F-4FE4-88E5-1D69133016EC}">
      <dgm:prSet phldrT="[Tekst]"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spc="-10" dirty="0">
              <a:solidFill>
                <a:schemeClr val="tx1"/>
              </a:solidFill>
              <a:latin typeface="Calibri"/>
              <a:cs typeface="Calibri"/>
            </a:rPr>
            <a:t>pieczy zastępczej</a:t>
          </a:r>
          <a:endParaRPr lang="pl-PL" sz="2400" b="1" dirty="0">
            <a:solidFill>
              <a:schemeClr val="tx1"/>
            </a:solidFill>
          </a:endParaRPr>
        </a:p>
      </dgm:t>
    </dgm:pt>
    <dgm:pt modelId="{ECFA0BEC-01E2-40F7-8971-8E71441D95D1}" type="parTrans" cxnId="{8423BE3A-99D6-4D0B-A4BD-2486DCE0808D}">
      <dgm:prSet/>
      <dgm:spPr/>
      <dgm:t>
        <a:bodyPr/>
        <a:lstStyle/>
        <a:p>
          <a:endParaRPr lang="pl-PL"/>
        </a:p>
      </dgm:t>
    </dgm:pt>
    <dgm:pt modelId="{BD26548A-696F-4CE9-8C7E-8C5E03CFEC41}" type="sibTrans" cxnId="{8423BE3A-99D6-4D0B-A4BD-2486DCE0808D}">
      <dgm:prSet/>
      <dgm:spPr/>
      <dgm:t>
        <a:bodyPr/>
        <a:lstStyle/>
        <a:p>
          <a:endParaRPr lang="pl-PL"/>
        </a:p>
      </dgm:t>
    </dgm:pt>
    <dgm:pt modelId="{D13F7930-DC47-49A8-9B3A-33DEA7F6EACE}">
      <dgm:prSet phldrT="[Tekst]"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Placówki opiekuńczo- wychowawcze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(z</a:t>
          </a:r>
          <a:r>
            <a:rPr lang="pl-PL" sz="1600" spc="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wyłączeniem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placówek</a:t>
          </a:r>
          <a:r>
            <a:rPr lang="pl-PL" sz="1600" spc="19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20" dirty="0">
              <a:solidFill>
                <a:schemeClr val="tx1"/>
              </a:solidFill>
              <a:latin typeface="Calibri"/>
              <a:cs typeface="Calibri"/>
            </a:rPr>
            <a:t>typu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rodzinnego)</a:t>
          </a:r>
          <a:endParaRPr lang="pl-PL" sz="1600" dirty="0">
            <a:solidFill>
              <a:schemeClr val="tx1"/>
            </a:solidFill>
          </a:endParaRPr>
        </a:p>
      </dgm:t>
    </dgm:pt>
    <dgm:pt modelId="{D33514F9-1E4B-447F-A82D-8E6C07A36DA5}" type="parTrans" cxnId="{60C37973-AB25-4F11-B837-0783F95EC4C5}">
      <dgm:prSet/>
      <dgm:spPr/>
      <dgm:t>
        <a:bodyPr/>
        <a:lstStyle/>
        <a:p>
          <a:endParaRPr lang="pl-PL"/>
        </a:p>
      </dgm:t>
    </dgm:pt>
    <dgm:pt modelId="{51563A37-0584-46B5-A625-E32CC0A8D101}" type="sibTrans" cxnId="{60C37973-AB25-4F11-B837-0783F95EC4C5}">
      <dgm:prSet/>
      <dgm:spPr/>
      <dgm:t>
        <a:bodyPr/>
        <a:lstStyle/>
        <a:p>
          <a:endParaRPr lang="pl-PL"/>
        </a:p>
      </dgm:t>
    </dgm:pt>
    <dgm:pt modelId="{AF09B8A9-AD3A-4E05-B2B4-A0DD38325587}">
      <dgm:prSet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spc="-10" dirty="0">
              <a:solidFill>
                <a:schemeClr val="tx1"/>
              </a:solidFill>
              <a:latin typeface="Calibri"/>
              <a:cs typeface="Calibri"/>
            </a:rPr>
            <a:t>edukacji</a:t>
          </a:r>
          <a:endParaRPr lang="pl-PL" sz="2400" b="1" dirty="0">
            <a:solidFill>
              <a:schemeClr val="tx1"/>
            </a:solidFill>
          </a:endParaRPr>
        </a:p>
      </dgm:t>
    </dgm:pt>
    <dgm:pt modelId="{A1E3680D-804E-4C90-889F-F5D04E6E9038}" type="parTrans" cxnId="{D00DB9D1-A367-4CD4-8E32-3AAA66CE65BC}">
      <dgm:prSet/>
      <dgm:spPr/>
      <dgm:t>
        <a:bodyPr/>
        <a:lstStyle/>
        <a:p>
          <a:endParaRPr lang="pl-PL"/>
        </a:p>
      </dgm:t>
    </dgm:pt>
    <dgm:pt modelId="{69942E5F-0ACD-412E-8397-FEBF19F7C53B}" type="sibTrans" cxnId="{D00DB9D1-A367-4CD4-8E32-3AAA66CE65BC}">
      <dgm:prSet/>
      <dgm:spPr/>
      <dgm:t>
        <a:bodyPr/>
        <a:lstStyle/>
        <a:p>
          <a:endParaRPr lang="pl-PL"/>
        </a:p>
      </dgm:t>
    </dgm:pt>
    <dgm:pt modelId="{5654F19A-B34D-4F4C-9116-A18A4F7EB9B4}">
      <dgm:prSet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spc="-10" dirty="0">
              <a:solidFill>
                <a:schemeClr val="tx1"/>
              </a:solidFill>
              <a:latin typeface="Calibri"/>
              <a:cs typeface="Calibri"/>
            </a:rPr>
            <a:t>wymiaru sprawiedliwości</a:t>
          </a:r>
          <a:endParaRPr lang="pl-PL" sz="2400" b="1" dirty="0">
            <a:solidFill>
              <a:schemeClr val="tx1"/>
            </a:solidFill>
          </a:endParaRPr>
        </a:p>
      </dgm:t>
    </dgm:pt>
    <dgm:pt modelId="{1443232B-D022-4861-8769-BBD1BD9607A2}" type="parTrans" cxnId="{B78EE0D6-AA3A-45A4-AD8F-5B39645A207F}">
      <dgm:prSet/>
      <dgm:spPr/>
      <dgm:t>
        <a:bodyPr/>
        <a:lstStyle/>
        <a:p>
          <a:endParaRPr lang="pl-PL"/>
        </a:p>
      </dgm:t>
    </dgm:pt>
    <dgm:pt modelId="{B4304623-F438-45B3-A8D1-5C375F2D62FF}" type="sibTrans" cxnId="{B78EE0D6-AA3A-45A4-AD8F-5B39645A207F}">
      <dgm:prSet/>
      <dgm:spPr/>
      <dgm:t>
        <a:bodyPr/>
        <a:lstStyle/>
        <a:p>
          <a:endParaRPr lang="pl-PL"/>
        </a:p>
      </dgm:t>
    </dgm:pt>
    <dgm:pt modelId="{BDC72AB5-0104-4C94-922E-A8D0634B80FE}">
      <dgm:prSet custT="1"/>
      <dgm:spPr/>
      <dgm:t>
        <a:bodyPr/>
        <a:lstStyle/>
        <a:p>
          <a:pPr algn="l">
            <a:buChar char="•"/>
          </a:pP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schronisko</a:t>
          </a:r>
          <a:r>
            <a:rPr lang="pl-PL" sz="1600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dla</a:t>
          </a:r>
          <a:r>
            <a:rPr lang="pl-PL" sz="1600" spc="1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20" dirty="0">
              <a:solidFill>
                <a:schemeClr val="tx1"/>
              </a:solidFill>
              <a:latin typeface="Calibri"/>
              <a:cs typeface="Calibri"/>
            </a:rPr>
            <a:t>osób 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bezdomnych, noclegownie, ogrzewalnie,</a:t>
          </a:r>
          <a:endParaRPr lang="pl-PL" sz="16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1C9A1169-471A-4E67-B8D4-F8A3E024C155}" type="parTrans" cxnId="{23273EC4-602D-4E74-8ED6-A9CCB26BBA89}">
      <dgm:prSet/>
      <dgm:spPr/>
      <dgm:t>
        <a:bodyPr/>
        <a:lstStyle/>
        <a:p>
          <a:endParaRPr lang="pl-PL"/>
        </a:p>
      </dgm:t>
    </dgm:pt>
    <dgm:pt modelId="{9093729D-AE48-406E-8D73-6D93DF66173A}" type="sibTrans" cxnId="{23273EC4-602D-4E74-8ED6-A9CCB26BBA89}">
      <dgm:prSet/>
      <dgm:spPr/>
      <dgm:t>
        <a:bodyPr/>
        <a:lstStyle/>
        <a:p>
          <a:endParaRPr lang="pl-PL"/>
        </a:p>
      </dgm:t>
    </dgm:pt>
    <dgm:pt modelId="{B0BABA33-CEEB-4E7E-86D5-60CAF9AFA7CD}">
      <dgm:prSet custT="1"/>
      <dgm:spPr/>
      <dgm:t>
        <a:bodyPr/>
        <a:lstStyle/>
        <a:p>
          <a:pPr algn="l"/>
          <a:endParaRPr lang="pl-PL" sz="16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6D7AE858-9BF9-46D4-806D-29E2C295A536}" type="parTrans" cxnId="{B5AC3147-6B67-4669-ADE3-F404EC23F0A8}">
      <dgm:prSet/>
      <dgm:spPr/>
      <dgm:t>
        <a:bodyPr/>
        <a:lstStyle/>
        <a:p>
          <a:endParaRPr lang="pl-PL"/>
        </a:p>
      </dgm:t>
    </dgm:pt>
    <dgm:pt modelId="{42CDB2DD-6447-4C2D-8507-B969BFB4447C}" type="sibTrans" cxnId="{B5AC3147-6B67-4669-ADE3-F404EC23F0A8}">
      <dgm:prSet/>
      <dgm:spPr/>
      <dgm:t>
        <a:bodyPr/>
        <a:lstStyle/>
        <a:p>
          <a:endParaRPr lang="pl-PL"/>
        </a:p>
      </dgm:t>
    </dgm:pt>
    <dgm:pt modelId="{F872B1CE-5C95-4E14-8BA6-202C52C77F63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Szpitale psychiatryczne</a:t>
          </a:r>
          <a:endParaRPr lang="pl-PL" sz="16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15A52830-9E45-454D-A0D5-74571999CFE7}" type="parTrans" cxnId="{DE9D03A5-B018-4A0B-B34E-A0D89A9E47A0}">
      <dgm:prSet/>
      <dgm:spPr/>
      <dgm:t>
        <a:bodyPr/>
        <a:lstStyle/>
        <a:p>
          <a:endParaRPr lang="pl-PL"/>
        </a:p>
      </dgm:t>
    </dgm:pt>
    <dgm:pt modelId="{D26FBD18-1CBD-4829-B16C-87E63BB50DA6}" type="sibTrans" cxnId="{DE9D03A5-B018-4A0B-B34E-A0D89A9E47A0}">
      <dgm:prSet/>
      <dgm:spPr/>
      <dgm:t>
        <a:bodyPr/>
        <a:lstStyle/>
        <a:p>
          <a:endParaRPr lang="pl-PL"/>
        </a:p>
      </dgm:t>
    </dgm:pt>
    <dgm:pt modelId="{EEBCF630-67D5-42E0-90DD-2ECE99F623D8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Młodzieżowe ośrodki socjoterapii</a:t>
          </a:r>
          <a:endParaRPr lang="pl-PL" sz="1600" dirty="0">
            <a:solidFill>
              <a:schemeClr val="tx1"/>
            </a:solidFill>
          </a:endParaRPr>
        </a:p>
      </dgm:t>
    </dgm:pt>
    <dgm:pt modelId="{CBB81BF9-4F33-4362-8DF6-8DE544830EBB}" type="parTrans" cxnId="{D342C5B0-9709-4E3A-A493-13C9A2E84099}">
      <dgm:prSet/>
      <dgm:spPr/>
      <dgm:t>
        <a:bodyPr/>
        <a:lstStyle/>
        <a:p>
          <a:endParaRPr lang="pl-PL"/>
        </a:p>
      </dgm:t>
    </dgm:pt>
    <dgm:pt modelId="{33FB59A9-F4C3-4F72-B024-378079327EC4}" type="sibTrans" cxnId="{D342C5B0-9709-4E3A-A493-13C9A2E84099}">
      <dgm:prSet/>
      <dgm:spPr/>
      <dgm:t>
        <a:bodyPr/>
        <a:lstStyle/>
        <a:p>
          <a:endParaRPr lang="pl-PL"/>
        </a:p>
      </dgm:t>
    </dgm:pt>
    <dgm:pt modelId="{B5612080-95F9-47EE-8612-98F2EAE72204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Młodzieżowe ośrodki wychowawcze</a:t>
          </a:r>
          <a:endParaRPr lang="pl-PL" sz="1600" dirty="0">
            <a:solidFill>
              <a:schemeClr val="tx1"/>
            </a:solidFill>
          </a:endParaRPr>
        </a:p>
      </dgm:t>
    </dgm:pt>
    <dgm:pt modelId="{26D3E989-0687-4168-9865-AB4D6A6B1BA5}" type="parTrans" cxnId="{C898AD23-B1D7-4FA2-A580-F5A1F4C8BAEB}">
      <dgm:prSet/>
      <dgm:spPr/>
      <dgm:t>
        <a:bodyPr/>
        <a:lstStyle/>
        <a:p>
          <a:endParaRPr lang="pl-PL"/>
        </a:p>
      </dgm:t>
    </dgm:pt>
    <dgm:pt modelId="{309A1D80-1419-4C4E-AD76-C64FE78E5C88}" type="sibTrans" cxnId="{C898AD23-B1D7-4FA2-A580-F5A1F4C8BAEB}">
      <dgm:prSet/>
      <dgm:spPr/>
      <dgm:t>
        <a:bodyPr/>
        <a:lstStyle/>
        <a:p>
          <a:endParaRPr lang="pl-PL"/>
        </a:p>
      </dgm:t>
    </dgm:pt>
    <dgm:pt modelId="{D678A3B8-C489-4ED1-8B59-4E5FD8E0767F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Specjalne ośrodki szkolno- wychowawcze</a:t>
          </a:r>
          <a:endParaRPr lang="pl-PL" sz="1600" dirty="0">
            <a:solidFill>
              <a:schemeClr val="tx1"/>
            </a:solidFill>
          </a:endParaRPr>
        </a:p>
      </dgm:t>
    </dgm:pt>
    <dgm:pt modelId="{8D86188A-7F26-4092-A9B6-7C5DD7A9B720}" type="parTrans" cxnId="{38952F21-F76F-4908-AF6D-523DAFDE9D81}">
      <dgm:prSet/>
      <dgm:spPr/>
      <dgm:t>
        <a:bodyPr/>
        <a:lstStyle/>
        <a:p>
          <a:endParaRPr lang="pl-PL"/>
        </a:p>
      </dgm:t>
    </dgm:pt>
    <dgm:pt modelId="{5AE9250C-D003-47A8-898A-633F6EC9B732}" type="sibTrans" cxnId="{38952F21-F76F-4908-AF6D-523DAFDE9D81}">
      <dgm:prSet/>
      <dgm:spPr/>
      <dgm:t>
        <a:bodyPr/>
        <a:lstStyle/>
        <a:p>
          <a:endParaRPr lang="pl-PL"/>
        </a:p>
      </dgm:t>
    </dgm:pt>
    <dgm:pt modelId="{8DA829DF-EA3B-4757-9369-51AEAE653098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Specjalne ośrodki wychowawcze</a:t>
          </a:r>
          <a:endParaRPr lang="pl-PL" sz="1600" dirty="0">
            <a:solidFill>
              <a:schemeClr val="tx1"/>
            </a:solidFill>
          </a:endParaRPr>
        </a:p>
      </dgm:t>
    </dgm:pt>
    <dgm:pt modelId="{6CF447F6-461B-4403-97C6-E14525647E4E}" type="parTrans" cxnId="{72151578-DF9C-4513-914E-237012324DA7}">
      <dgm:prSet/>
      <dgm:spPr/>
      <dgm:t>
        <a:bodyPr/>
        <a:lstStyle/>
        <a:p>
          <a:endParaRPr lang="pl-PL"/>
        </a:p>
      </dgm:t>
    </dgm:pt>
    <dgm:pt modelId="{67AB00A4-4058-4CFE-A695-4A9A70872F2C}" type="sibTrans" cxnId="{72151578-DF9C-4513-914E-237012324DA7}">
      <dgm:prSet/>
      <dgm:spPr/>
      <dgm:t>
        <a:bodyPr/>
        <a:lstStyle/>
        <a:p>
          <a:endParaRPr lang="pl-PL"/>
        </a:p>
      </dgm:t>
    </dgm:pt>
    <dgm:pt modelId="{12CEF2F5-C833-4782-A14C-3205B2072D5F}">
      <dgm:prSet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Zakłady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poprawcze</a:t>
          </a:r>
          <a:r>
            <a:rPr lang="pl-PL" sz="1600" spc="19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50" dirty="0">
              <a:solidFill>
                <a:schemeClr val="tx1"/>
              </a:solidFill>
              <a:latin typeface="Calibri"/>
              <a:cs typeface="Calibri"/>
            </a:rPr>
            <a:t>i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schroniska</a:t>
          </a:r>
          <a:r>
            <a:rPr lang="pl-PL" sz="1600" spc="16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25" dirty="0">
              <a:solidFill>
                <a:schemeClr val="tx1"/>
              </a:solidFill>
              <a:latin typeface="Calibri"/>
              <a:cs typeface="Calibri"/>
            </a:rPr>
            <a:t>dla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nieletnich</a:t>
          </a:r>
          <a:endParaRPr lang="pl-PL" sz="1600" dirty="0">
            <a:solidFill>
              <a:schemeClr val="tx1"/>
            </a:solidFill>
          </a:endParaRPr>
        </a:p>
      </dgm:t>
    </dgm:pt>
    <dgm:pt modelId="{9907CDB6-A154-4245-A59E-A8E44EDBBA7C}" type="parTrans" cxnId="{DBC8832C-498A-4463-9CA5-B4B45213B7F6}">
      <dgm:prSet/>
      <dgm:spPr/>
      <dgm:t>
        <a:bodyPr/>
        <a:lstStyle/>
        <a:p>
          <a:endParaRPr lang="pl-PL"/>
        </a:p>
      </dgm:t>
    </dgm:pt>
    <dgm:pt modelId="{FD553264-E980-4DA0-AE5B-C1E305D0AAF0}" type="sibTrans" cxnId="{DBC8832C-498A-4463-9CA5-B4B45213B7F6}">
      <dgm:prSet/>
      <dgm:spPr/>
      <dgm:t>
        <a:bodyPr/>
        <a:lstStyle/>
        <a:p>
          <a:endParaRPr lang="pl-PL"/>
        </a:p>
      </dgm:t>
    </dgm:pt>
    <dgm:pt modelId="{05512E27-575E-4418-89A2-C11E0703269E}">
      <dgm:prSet phldrT="[Tekst]" custT="1"/>
      <dgm:spPr/>
      <dgm:t>
        <a:bodyPr/>
        <a:lstStyle/>
        <a:p>
          <a:pPr algn="l">
            <a:buChar char="•"/>
          </a:pP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Niektóre</a:t>
          </a:r>
          <a:r>
            <a:rPr lang="pl-PL" sz="1600" spc="1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rodzaje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ośrodków</a:t>
          </a:r>
          <a:r>
            <a:rPr lang="pl-PL" sz="1600" spc="1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wsparcia: </a:t>
          </a:r>
          <a:endParaRPr lang="pl-PL" sz="1600" dirty="0">
            <a:solidFill>
              <a:schemeClr val="tx1"/>
            </a:solidFill>
          </a:endParaRPr>
        </a:p>
      </dgm:t>
    </dgm:pt>
    <dgm:pt modelId="{B932B02D-4D66-4591-92DE-A87C9AEA05FE}" type="parTrans" cxnId="{1581135F-EE95-4FB2-B31E-5329F272D664}">
      <dgm:prSet/>
      <dgm:spPr/>
      <dgm:t>
        <a:bodyPr/>
        <a:lstStyle/>
        <a:p>
          <a:endParaRPr lang="pl-PL"/>
        </a:p>
      </dgm:t>
    </dgm:pt>
    <dgm:pt modelId="{6676E4AA-35E4-449C-959F-5686F7E484F5}" type="sibTrans" cxnId="{1581135F-EE95-4FB2-B31E-5329F272D664}">
      <dgm:prSet/>
      <dgm:spPr/>
      <dgm:t>
        <a:bodyPr/>
        <a:lstStyle/>
        <a:p>
          <a:endParaRPr lang="pl-PL"/>
        </a:p>
      </dgm:t>
    </dgm:pt>
    <dgm:pt modelId="{D8C17774-AF09-4340-AAA1-CFA10AC6F133}">
      <dgm:prSet phldrT="[Tekst]"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Zakłady pielęgnacyjno-opiekuńcze</a:t>
          </a:r>
          <a:b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</a:br>
          <a:endParaRPr lang="pl-PL" sz="1600" dirty="0">
            <a:solidFill>
              <a:schemeClr val="tx1"/>
            </a:solidFill>
          </a:endParaRPr>
        </a:p>
      </dgm:t>
    </dgm:pt>
    <dgm:pt modelId="{DCDB7347-87DC-487B-9418-B27B6CA1C6C3}" type="sibTrans" cxnId="{3B411667-07DE-48A4-BFCD-DC5B8EC0B6B2}">
      <dgm:prSet/>
      <dgm:spPr/>
      <dgm:t>
        <a:bodyPr/>
        <a:lstStyle/>
        <a:p>
          <a:endParaRPr lang="pl-PL"/>
        </a:p>
      </dgm:t>
    </dgm:pt>
    <dgm:pt modelId="{CB2E58E7-D615-411F-9502-BCD548815A58}" type="parTrans" cxnId="{3B411667-07DE-48A4-BFCD-DC5B8EC0B6B2}">
      <dgm:prSet/>
      <dgm:spPr/>
      <dgm:t>
        <a:bodyPr/>
        <a:lstStyle/>
        <a:p>
          <a:endParaRPr lang="pl-PL"/>
        </a:p>
      </dgm:t>
    </dgm:pt>
    <dgm:pt modelId="{C28C2E26-5763-4250-AAB1-928FD5CDA4D7}">
      <dgm:prSet phldrT="[Tekst]"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Regionalne placówki opiekuńczo- terapeutyczne</a:t>
          </a:r>
          <a:endParaRPr lang="pl-PL" sz="1600" dirty="0">
            <a:solidFill>
              <a:schemeClr val="tx1"/>
            </a:solidFill>
          </a:endParaRPr>
        </a:p>
      </dgm:t>
    </dgm:pt>
    <dgm:pt modelId="{E03F2527-A488-408C-84CF-8859CB0A6BB3}" type="parTrans" cxnId="{55C8F172-4CD0-4477-8D5E-9703A63D689D}">
      <dgm:prSet/>
      <dgm:spPr/>
      <dgm:t>
        <a:bodyPr/>
        <a:lstStyle/>
        <a:p>
          <a:endParaRPr lang="pl-PL"/>
        </a:p>
      </dgm:t>
    </dgm:pt>
    <dgm:pt modelId="{A60C5785-441E-41AD-BF9B-D63BC458ADB3}" type="sibTrans" cxnId="{55C8F172-4CD0-4477-8D5E-9703A63D689D}">
      <dgm:prSet/>
      <dgm:spPr/>
      <dgm:t>
        <a:bodyPr/>
        <a:lstStyle/>
        <a:p>
          <a:endParaRPr lang="pl-PL"/>
        </a:p>
      </dgm:t>
    </dgm:pt>
    <dgm:pt modelId="{EDA91853-CF02-4F75-B2E0-8E2F25F2937C}">
      <dgm:prSet phldrT="[Tekst]" custT="1"/>
      <dgm:spPr/>
      <dgm:t>
        <a:bodyPr/>
        <a:lstStyle/>
        <a:p>
          <a:pPr algn="l">
            <a:buChar char="•"/>
          </a:pP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Interwencyjne ośrodki </a:t>
          </a:r>
          <a:r>
            <a:rPr lang="pl-PL" sz="1600" spc="-10" dirty="0" err="1">
              <a:solidFill>
                <a:schemeClr val="tx1"/>
              </a:solidFill>
              <a:latin typeface="Calibri"/>
              <a:cs typeface="Calibri"/>
            </a:rPr>
            <a:t>preadopcyjne</a:t>
          </a:r>
          <a:endParaRPr lang="pl-PL" sz="1600" dirty="0">
            <a:solidFill>
              <a:schemeClr val="tx1"/>
            </a:solidFill>
          </a:endParaRPr>
        </a:p>
      </dgm:t>
    </dgm:pt>
    <dgm:pt modelId="{BF3BB8B4-4F61-4410-AEE5-AF2E797C6C81}" type="parTrans" cxnId="{BC32F4ED-4485-477B-B68D-3A742399B0DE}">
      <dgm:prSet/>
      <dgm:spPr/>
      <dgm:t>
        <a:bodyPr/>
        <a:lstStyle/>
        <a:p>
          <a:endParaRPr lang="pl-PL"/>
        </a:p>
      </dgm:t>
    </dgm:pt>
    <dgm:pt modelId="{1C55BD6D-40B8-457B-A684-E98D9218FF9E}" type="sibTrans" cxnId="{BC32F4ED-4485-477B-B68D-3A742399B0DE}">
      <dgm:prSet/>
      <dgm:spPr/>
      <dgm:t>
        <a:bodyPr/>
        <a:lstStyle/>
        <a:p>
          <a:endParaRPr lang="pl-PL"/>
        </a:p>
      </dgm:t>
    </dgm:pt>
    <dgm:pt modelId="{E1AEEA1C-6368-41F8-A9A8-2BF202E1D2CB}">
      <dgm:prSet custT="1"/>
      <dgm:spPr/>
      <dgm:t>
        <a:bodyPr/>
        <a:lstStyle/>
        <a:p>
          <a:pPr algn="l">
            <a:buChar char="•"/>
          </a:pP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z="1600" spc="6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dla</a:t>
          </a:r>
          <a:r>
            <a:rPr lang="pl-PL" sz="1600" spc="2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matek</a:t>
          </a:r>
          <a:r>
            <a:rPr lang="pl-PL" sz="1600" spc="15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50" dirty="0">
              <a:solidFill>
                <a:schemeClr val="tx1"/>
              </a:solidFill>
              <a:latin typeface="Calibri"/>
              <a:cs typeface="Calibri"/>
            </a:rPr>
            <a:t>z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małoletnimi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dziećmi</a:t>
          </a:r>
          <a:r>
            <a:rPr lang="pl-PL" sz="1600" spc="14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i</a:t>
          </a:r>
          <a:r>
            <a:rPr lang="pl-PL" sz="1600" spc="6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dirty="0">
              <a:solidFill>
                <a:schemeClr val="tx1"/>
              </a:solidFill>
              <a:latin typeface="Calibri"/>
              <a:cs typeface="Calibri"/>
            </a:rPr>
            <a:t>kobiet</a:t>
          </a:r>
          <a:r>
            <a:rPr lang="pl-PL" sz="1600" spc="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spc="-50" dirty="0">
              <a:solidFill>
                <a:schemeClr val="tx1"/>
              </a:solidFill>
              <a:latin typeface="Calibri"/>
              <a:cs typeface="Calibri"/>
            </a:rPr>
            <a:t>w </a:t>
          </a:r>
          <a:r>
            <a:rPr lang="pl-PL" sz="1600" spc="-10" dirty="0">
              <a:solidFill>
                <a:schemeClr val="tx1"/>
              </a:solidFill>
              <a:latin typeface="Calibri"/>
              <a:cs typeface="Calibri"/>
            </a:rPr>
            <a:t>ciąży</a:t>
          </a:r>
          <a:endParaRPr lang="pl-PL" sz="16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F72126B6-1F53-44A8-879A-BBE8CDB869A4}" type="parTrans" cxnId="{C8A0B464-F5F7-40AA-917E-6AC15351E825}">
      <dgm:prSet/>
      <dgm:spPr/>
      <dgm:t>
        <a:bodyPr/>
        <a:lstStyle/>
        <a:p>
          <a:endParaRPr lang="pl-PL"/>
        </a:p>
      </dgm:t>
    </dgm:pt>
    <dgm:pt modelId="{E8318AC7-671A-4A82-AF3C-5D450809C96B}" type="sibTrans" cxnId="{C8A0B464-F5F7-40AA-917E-6AC15351E825}">
      <dgm:prSet/>
      <dgm:spPr/>
      <dgm:t>
        <a:bodyPr/>
        <a:lstStyle/>
        <a:p>
          <a:endParaRPr lang="pl-PL"/>
        </a:p>
      </dgm:t>
    </dgm:pt>
    <dgm:pt modelId="{F0DCF06D-DA4E-49AD-9A74-7048AB0FA808}" type="pres">
      <dgm:prSet presAssocID="{CE46D993-6C0A-41F1-A9B8-A444C7F7BD13}" presName="diagram" presStyleCnt="0">
        <dgm:presLayoutVars>
          <dgm:dir/>
          <dgm:resizeHandles val="exact"/>
        </dgm:presLayoutVars>
      </dgm:prSet>
      <dgm:spPr/>
    </dgm:pt>
    <dgm:pt modelId="{BF5BCC88-7EE1-41E6-BC9B-91013D0AF515}" type="pres">
      <dgm:prSet presAssocID="{BE835436-0C69-4C21-9DBD-0B91E7C830C5}" presName="node" presStyleLbl="node1" presStyleIdx="0" presStyleCnt="5" custScaleX="104264" custScaleY="125490">
        <dgm:presLayoutVars>
          <dgm:bulletEnabled val="1"/>
        </dgm:presLayoutVars>
      </dgm:prSet>
      <dgm:spPr/>
    </dgm:pt>
    <dgm:pt modelId="{FAA45697-0F6D-4678-BA10-8F92CA629C13}" type="pres">
      <dgm:prSet presAssocID="{B8D2D462-8BDA-43FE-87A8-5AD7B7009C3B}" presName="sibTrans" presStyleCnt="0"/>
      <dgm:spPr/>
    </dgm:pt>
    <dgm:pt modelId="{21E772ED-A1F7-4D96-8D04-B4311E3B8752}" type="pres">
      <dgm:prSet presAssocID="{F897AF5C-7B83-4342-B353-168B16618D95}" presName="node" presStyleLbl="node1" presStyleIdx="1" presStyleCnt="5" custScaleX="109746" custScaleY="125490">
        <dgm:presLayoutVars>
          <dgm:bulletEnabled val="1"/>
        </dgm:presLayoutVars>
      </dgm:prSet>
      <dgm:spPr/>
    </dgm:pt>
    <dgm:pt modelId="{091F37BC-AD99-4205-B837-1AC3C0E8D91E}" type="pres">
      <dgm:prSet presAssocID="{57EC1114-2F3A-4D91-9B77-CB2F0FFEBD4F}" presName="sibTrans" presStyleCnt="0"/>
      <dgm:spPr/>
    </dgm:pt>
    <dgm:pt modelId="{8B900654-8745-4BFF-AED7-F04014D53096}" type="pres">
      <dgm:prSet presAssocID="{A6CACBEF-DE9F-4FE4-88E5-1D69133016EC}" presName="node" presStyleLbl="node1" presStyleIdx="2" presStyleCnt="5" custScaleY="115383">
        <dgm:presLayoutVars>
          <dgm:bulletEnabled val="1"/>
        </dgm:presLayoutVars>
      </dgm:prSet>
      <dgm:spPr/>
    </dgm:pt>
    <dgm:pt modelId="{AD2587BD-7933-435A-9CF2-72E506962AB7}" type="pres">
      <dgm:prSet presAssocID="{BD26548A-696F-4CE9-8C7E-8C5E03CFEC41}" presName="sibTrans" presStyleCnt="0"/>
      <dgm:spPr/>
    </dgm:pt>
    <dgm:pt modelId="{2203FD78-4560-49A6-A7B4-96FC42540B27}" type="pres">
      <dgm:prSet presAssocID="{AF09B8A9-AD3A-4E05-B2B4-A0DD38325587}" presName="node" presStyleLbl="node1" presStyleIdx="3" presStyleCnt="5" custScaleY="114968">
        <dgm:presLayoutVars>
          <dgm:bulletEnabled val="1"/>
        </dgm:presLayoutVars>
      </dgm:prSet>
      <dgm:spPr/>
    </dgm:pt>
    <dgm:pt modelId="{F1B20F31-DA7F-4B16-94DC-19005CDD18B1}" type="pres">
      <dgm:prSet presAssocID="{69942E5F-0ACD-412E-8397-FEBF19F7C53B}" presName="sibTrans" presStyleCnt="0"/>
      <dgm:spPr/>
    </dgm:pt>
    <dgm:pt modelId="{BD2E95CD-13D1-46A3-A4E0-1DF0BB0C8916}" type="pres">
      <dgm:prSet presAssocID="{5654F19A-B34D-4F4C-9116-A18A4F7EB9B4}" presName="node" presStyleLbl="node1" presStyleIdx="4" presStyleCnt="5" custScaleY="113310">
        <dgm:presLayoutVars>
          <dgm:bulletEnabled val="1"/>
        </dgm:presLayoutVars>
      </dgm:prSet>
      <dgm:spPr/>
    </dgm:pt>
  </dgm:ptLst>
  <dgm:cxnLst>
    <dgm:cxn modelId="{BD964601-A1C2-44C3-871D-8103D86F7BE2}" type="presOf" srcId="{1C0F136E-9D3C-4D5A-AA09-998C4A4498F7}" destId="{BF5BCC88-7EE1-41E6-BC9B-91013D0AF515}" srcOrd="0" destOrd="1" presId="urn:microsoft.com/office/officeart/2005/8/layout/default"/>
    <dgm:cxn modelId="{41A63C0E-CC35-429D-AC56-D8314AF6ABA6}" type="presOf" srcId="{AF09B8A9-AD3A-4E05-B2B4-A0DD38325587}" destId="{2203FD78-4560-49A6-A7B4-96FC42540B27}" srcOrd="0" destOrd="0" presId="urn:microsoft.com/office/officeart/2005/8/layout/default"/>
    <dgm:cxn modelId="{F820671C-E112-4F5C-87F8-471F172ACDFB}" srcId="{BE835436-0C69-4C21-9DBD-0B91E7C830C5}" destId="{1C0F136E-9D3C-4D5A-AA09-998C4A4498F7}" srcOrd="0" destOrd="0" parTransId="{C79E4C57-2072-49A3-8D7A-5177134D547F}" sibTransId="{113B756E-A488-44CB-BBBA-180BE11A7F56}"/>
    <dgm:cxn modelId="{38952F21-F76F-4908-AF6D-523DAFDE9D81}" srcId="{AF09B8A9-AD3A-4E05-B2B4-A0DD38325587}" destId="{D678A3B8-C489-4ED1-8B59-4E5FD8E0767F}" srcOrd="2" destOrd="0" parTransId="{8D86188A-7F26-4092-A9B6-7C5DD7A9B720}" sibTransId="{5AE9250C-D003-47A8-898A-633F6EC9B732}"/>
    <dgm:cxn modelId="{C898AD23-B1D7-4FA2-A580-F5A1F4C8BAEB}" srcId="{AF09B8A9-AD3A-4E05-B2B4-A0DD38325587}" destId="{B5612080-95F9-47EE-8612-98F2EAE72204}" srcOrd="1" destOrd="0" parTransId="{26D3E989-0687-4168-9865-AB4D6A6B1BA5}" sibTransId="{309A1D80-1419-4C4E-AD76-C64FE78E5C88}"/>
    <dgm:cxn modelId="{DBC8832C-498A-4463-9CA5-B4B45213B7F6}" srcId="{5654F19A-B34D-4F4C-9116-A18A4F7EB9B4}" destId="{12CEF2F5-C833-4782-A14C-3205B2072D5F}" srcOrd="0" destOrd="0" parTransId="{9907CDB6-A154-4245-A59E-A8E44EDBBA7C}" sibTransId="{FD553264-E980-4DA0-AE5B-C1E305D0AAF0}"/>
    <dgm:cxn modelId="{99FAC431-FF43-43F0-9554-A1EFFA522F5D}" type="presOf" srcId="{E1AEEA1C-6368-41F8-A9A8-2BF202E1D2CB}" destId="{BF5BCC88-7EE1-41E6-BC9B-91013D0AF515}" srcOrd="0" destOrd="4" presId="urn:microsoft.com/office/officeart/2005/8/layout/default"/>
    <dgm:cxn modelId="{AABE2938-ACAD-4508-ADA7-C407F4685022}" type="presOf" srcId="{12CEF2F5-C833-4782-A14C-3205B2072D5F}" destId="{BD2E95CD-13D1-46A3-A4E0-1DF0BB0C8916}" srcOrd="0" destOrd="1" presId="urn:microsoft.com/office/officeart/2005/8/layout/default"/>
    <dgm:cxn modelId="{B7B03139-9DCE-4F59-8C43-8824334F9DA1}" type="presOf" srcId="{B5612080-95F9-47EE-8612-98F2EAE72204}" destId="{2203FD78-4560-49A6-A7B4-96FC42540B27}" srcOrd="0" destOrd="2" presId="urn:microsoft.com/office/officeart/2005/8/layout/default"/>
    <dgm:cxn modelId="{8423BE3A-99D6-4D0B-A4BD-2486DCE0808D}" srcId="{CE46D993-6C0A-41F1-A9B8-A444C7F7BD13}" destId="{A6CACBEF-DE9F-4FE4-88E5-1D69133016EC}" srcOrd="2" destOrd="0" parTransId="{ECFA0BEC-01E2-40F7-8971-8E71441D95D1}" sibTransId="{BD26548A-696F-4CE9-8C7E-8C5E03CFEC41}"/>
    <dgm:cxn modelId="{4642663E-9F03-4DE7-BAC8-89F600EAEABE}" type="presOf" srcId="{F872B1CE-5C95-4E14-8BA6-202C52C77F63}" destId="{21E772ED-A1F7-4D96-8D04-B4311E3B8752}" srcOrd="0" destOrd="3" presId="urn:microsoft.com/office/officeart/2005/8/layout/default"/>
    <dgm:cxn modelId="{8F0B425B-630B-4FBC-A71A-B9FA56B930E2}" type="presOf" srcId="{8DA829DF-EA3B-4757-9369-51AEAE653098}" destId="{2203FD78-4560-49A6-A7B4-96FC42540B27}" srcOrd="0" destOrd="4" presId="urn:microsoft.com/office/officeart/2005/8/layout/default"/>
    <dgm:cxn modelId="{1581135F-EE95-4FB2-B31E-5329F272D664}" srcId="{BE835436-0C69-4C21-9DBD-0B91E7C830C5}" destId="{05512E27-575E-4418-89A2-C11E0703269E}" srcOrd="1" destOrd="0" parTransId="{B932B02D-4D66-4591-92DE-A87C9AEA05FE}" sibTransId="{6676E4AA-35E4-449C-959F-5686F7E484F5}"/>
    <dgm:cxn modelId="{C8A0B464-F5F7-40AA-917E-6AC15351E825}" srcId="{05512E27-575E-4418-89A2-C11E0703269E}" destId="{E1AEEA1C-6368-41F8-A9A8-2BF202E1D2CB}" srcOrd="1" destOrd="0" parTransId="{F72126B6-1F53-44A8-879A-BBE8CDB869A4}" sibTransId="{E8318AC7-671A-4A82-AF3C-5D450809C96B}"/>
    <dgm:cxn modelId="{3B411667-07DE-48A4-BFCD-DC5B8EC0B6B2}" srcId="{F897AF5C-7B83-4342-B353-168B16618D95}" destId="{D8C17774-AF09-4340-AAA1-CFA10AC6F133}" srcOrd="1" destOrd="0" parTransId="{CB2E58E7-D615-411F-9502-BCD548815A58}" sibTransId="{DCDB7347-87DC-487B-9418-B27B6CA1C6C3}"/>
    <dgm:cxn modelId="{B5AC3147-6B67-4669-ADE3-F404EC23F0A8}" srcId="{F897AF5C-7B83-4342-B353-168B16618D95}" destId="{B0BABA33-CEEB-4E7E-86D5-60CAF9AFA7CD}" srcOrd="3" destOrd="0" parTransId="{6D7AE858-9BF9-46D4-806D-29E2C295A536}" sibTransId="{42CDB2DD-6447-4C2D-8507-B969BFB4447C}"/>
    <dgm:cxn modelId="{F313546B-FAD2-4874-8C62-3A41FE0F1053}" type="presOf" srcId="{D13F7930-DC47-49A8-9B3A-33DEA7F6EACE}" destId="{8B900654-8745-4BFF-AED7-F04014D53096}" srcOrd="0" destOrd="1" presId="urn:microsoft.com/office/officeart/2005/8/layout/default"/>
    <dgm:cxn modelId="{2734536C-27F2-4259-828E-A4FAB6FAF735}" type="presOf" srcId="{CE46D993-6C0A-41F1-A9B8-A444C7F7BD13}" destId="{F0DCF06D-DA4E-49AD-9A74-7048AB0FA808}" srcOrd="0" destOrd="0" presId="urn:microsoft.com/office/officeart/2005/8/layout/default"/>
    <dgm:cxn modelId="{66AC904C-6CC1-4262-9E8F-DB5C4C27D8B2}" type="presOf" srcId="{05512E27-575E-4418-89A2-C11E0703269E}" destId="{BF5BCC88-7EE1-41E6-BC9B-91013D0AF515}" srcOrd="0" destOrd="2" presId="urn:microsoft.com/office/officeart/2005/8/layout/default"/>
    <dgm:cxn modelId="{FA50DC72-E268-4982-86AE-57A042803992}" type="presOf" srcId="{F897AF5C-7B83-4342-B353-168B16618D95}" destId="{21E772ED-A1F7-4D96-8D04-B4311E3B8752}" srcOrd="0" destOrd="0" presId="urn:microsoft.com/office/officeart/2005/8/layout/default"/>
    <dgm:cxn modelId="{55C8F172-4CD0-4477-8D5E-9703A63D689D}" srcId="{A6CACBEF-DE9F-4FE4-88E5-1D69133016EC}" destId="{C28C2E26-5763-4250-AAB1-928FD5CDA4D7}" srcOrd="1" destOrd="0" parTransId="{E03F2527-A488-408C-84CF-8859CB0A6BB3}" sibTransId="{A60C5785-441E-41AD-BF9B-D63BC458ADB3}"/>
    <dgm:cxn modelId="{60C37973-AB25-4F11-B837-0783F95EC4C5}" srcId="{A6CACBEF-DE9F-4FE4-88E5-1D69133016EC}" destId="{D13F7930-DC47-49A8-9B3A-33DEA7F6EACE}" srcOrd="0" destOrd="0" parTransId="{D33514F9-1E4B-447F-A82D-8E6C07A36DA5}" sibTransId="{51563A37-0584-46B5-A625-E32CC0A8D101}"/>
    <dgm:cxn modelId="{CA520277-119A-498F-8096-AC2343C97E92}" srcId="{CE46D993-6C0A-41F1-A9B8-A444C7F7BD13}" destId="{F897AF5C-7B83-4342-B353-168B16618D95}" srcOrd="1" destOrd="0" parTransId="{8FF9032C-E200-4DA9-B64D-71E358C13D71}" sibTransId="{57EC1114-2F3A-4D91-9B77-CB2F0FFEBD4F}"/>
    <dgm:cxn modelId="{AEEA6C77-463F-4150-8C21-636010CE744E}" type="presOf" srcId="{EEBCF630-67D5-42E0-90DD-2ECE99F623D8}" destId="{2203FD78-4560-49A6-A7B4-96FC42540B27}" srcOrd="0" destOrd="1" presId="urn:microsoft.com/office/officeart/2005/8/layout/default"/>
    <dgm:cxn modelId="{72151578-DF9C-4513-914E-237012324DA7}" srcId="{AF09B8A9-AD3A-4E05-B2B4-A0DD38325587}" destId="{8DA829DF-EA3B-4757-9369-51AEAE653098}" srcOrd="3" destOrd="0" parTransId="{6CF447F6-461B-4403-97C6-E14525647E4E}" sibTransId="{67AB00A4-4058-4CFE-A695-4A9A70872F2C}"/>
    <dgm:cxn modelId="{93DCBA58-5708-473E-8B1E-56F977B27AEC}" srcId="{CE46D993-6C0A-41F1-A9B8-A444C7F7BD13}" destId="{BE835436-0C69-4C21-9DBD-0B91E7C830C5}" srcOrd="0" destOrd="0" parTransId="{C8EA0B4D-AE11-4F54-BBCD-2E6C83B4F101}" sibTransId="{B8D2D462-8BDA-43FE-87A8-5AD7B7009C3B}"/>
    <dgm:cxn modelId="{3FB3369B-1111-4C18-A9D0-8F42043080F5}" type="presOf" srcId="{C28C2E26-5763-4250-AAB1-928FD5CDA4D7}" destId="{8B900654-8745-4BFF-AED7-F04014D53096}" srcOrd="0" destOrd="2" presId="urn:microsoft.com/office/officeart/2005/8/layout/default"/>
    <dgm:cxn modelId="{8DA1F79B-7E6D-4BAF-9283-E6B7F615FF8A}" type="presOf" srcId="{BE835436-0C69-4C21-9DBD-0B91E7C830C5}" destId="{BF5BCC88-7EE1-41E6-BC9B-91013D0AF515}" srcOrd="0" destOrd="0" presId="urn:microsoft.com/office/officeart/2005/8/layout/default"/>
    <dgm:cxn modelId="{050ED09F-4DD3-4329-9E50-C332C635951D}" type="presOf" srcId="{EDA91853-CF02-4F75-B2E0-8E2F25F2937C}" destId="{8B900654-8745-4BFF-AED7-F04014D53096}" srcOrd="0" destOrd="3" presId="urn:microsoft.com/office/officeart/2005/8/layout/default"/>
    <dgm:cxn modelId="{DE9D03A5-B018-4A0B-B34E-A0D89A9E47A0}" srcId="{F897AF5C-7B83-4342-B353-168B16618D95}" destId="{F872B1CE-5C95-4E14-8BA6-202C52C77F63}" srcOrd="2" destOrd="0" parTransId="{15A52830-9E45-454D-A0D5-74571999CFE7}" sibTransId="{D26FBD18-1CBD-4829-B16C-87E63BB50DA6}"/>
    <dgm:cxn modelId="{D342C5B0-9709-4E3A-A493-13C9A2E84099}" srcId="{AF09B8A9-AD3A-4E05-B2B4-A0DD38325587}" destId="{EEBCF630-67D5-42E0-90DD-2ECE99F623D8}" srcOrd="0" destOrd="0" parTransId="{CBB81BF9-4F33-4362-8DF6-8DE544830EBB}" sibTransId="{33FB59A9-F4C3-4F72-B024-378079327EC4}"/>
    <dgm:cxn modelId="{96EFF2BB-A74C-4A01-869C-2632BFA875E9}" type="presOf" srcId="{D678A3B8-C489-4ED1-8B59-4E5FD8E0767F}" destId="{2203FD78-4560-49A6-A7B4-96FC42540B27}" srcOrd="0" destOrd="3" presId="urn:microsoft.com/office/officeart/2005/8/layout/default"/>
    <dgm:cxn modelId="{8AE96FBD-F06A-498E-A787-FFEF8F9A21EF}" srcId="{F897AF5C-7B83-4342-B353-168B16618D95}" destId="{5FC6CE27-6274-4D5F-8C2C-1BAC3AFDE2FE}" srcOrd="0" destOrd="0" parTransId="{B32880F0-24A3-4F28-B85F-3F527FD0349E}" sibTransId="{978D46B7-72EA-4148-ADCE-3873640E16D8}"/>
    <dgm:cxn modelId="{C3E678BF-0340-409D-8D18-2D34E066EB44}" type="presOf" srcId="{BDC72AB5-0104-4C94-922E-A8D0634B80FE}" destId="{BF5BCC88-7EE1-41E6-BC9B-91013D0AF515}" srcOrd="0" destOrd="3" presId="urn:microsoft.com/office/officeart/2005/8/layout/default"/>
    <dgm:cxn modelId="{23273EC4-602D-4E74-8ED6-A9CCB26BBA89}" srcId="{05512E27-575E-4418-89A2-C11E0703269E}" destId="{BDC72AB5-0104-4C94-922E-A8D0634B80FE}" srcOrd="0" destOrd="0" parTransId="{1C9A1169-471A-4E67-B8D4-F8A3E024C155}" sibTransId="{9093729D-AE48-406E-8D73-6D93DF66173A}"/>
    <dgm:cxn modelId="{A80679C9-875E-4B4B-819E-107BFB82B575}" type="presOf" srcId="{D8C17774-AF09-4340-AAA1-CFA10AC6F133}" destId="{21E772ED-A1F7-4D96-8D04-B4311E3B8752}" srcOrd="0" destOrd="2" presId="urn:microsoft.com/office/officeart/2005/8/layout/default"/>
    <dgm:cxn modelId="{DD4994CA-95CE-4D3D-805D-1ED83D3BE661}" type="presOf" srcId="{5654F19A-B34D-4F4C-9116-A18A4F7EB9B4}" destId="{BD2E95CD-13D1-46A3-A4E0-1DF0BB0C8916}" srcOrd="0" destOrd="0" presId="urn:microsoft.com/office/officeart/2005/8/layout/default"/>
    <dgm:cxn modelId="{F8DC67CE-1079-4ED1-8119-92C5A57B300B}" type="presOf" srcId="{B0BABA33-CEEB-4E7E-86D5-60CAF9AFA7CD}" destId="{21E772ED-A1F7-4D96-8D04-B4311E3B8752}" srcOrd="0" destOrd="4" presId="urn:microsoft.com/office/officeart/2005/8/layout/default"/>
    <dgm:cxn modelId="{D00DB9D1-A367-4CD4-8E32-3AAA66CE65BC}" srcId="{CE46D993-6C0A-41F1-A9B8-A444C7F7BD13}" destId="{AF09B8A9-AD3A-4E05-B2B4-A0DD38325587}" srcOrd="3" destOrd="0" parTransId="{A1E3680D-804E-4C90-889F-F5D04E6E9038}" sibTransId="{69942E5F-0ACD-412E-8397-FEBF19F7C53B}"/>
    <dgm:cxn modelId="{134FF9D1-68CB-4BC2-AB6D-7C9FE84817AD}" type="presOf" srcId="{A6CACBEF-DE9F-4FE4-88E5-1D69133016EC}" destId="{8B900654-8745-4BFF-AED7-F04014D53096}" srcOrd="0" destOrd="0" presId="urn:microsoft.com/office/officeart/2005/8/layout/default"/>
    <dgm:cxn modelId="{B78EE0D6-AA3A-45A4-AD8F-5B39645A207F}" srcId="{CE46D993-6C0A-41F1-A9B8-A444C7F7BD13}" destId="{5654F19A-B34D-4F4C-9116-A18A4F7EB9B4}" srcOrd="4" destOrd="0" parTransId="{1443232B-D022-4861-8769-BBD1BD9607A2}" sibTransId="{B4304623-F438-45B3-A8D1-5C375F2D62FF}"/>
    <dgm:cxn modelId="{BC32F4ED-4485-477B-B68D-3A742399B0DE}" srcId="{A6CACBEF-DE9F-4FE4-88E5-1D69133016EC}" destId="{EDA91853-CF02-4F75-B2E0-8E2F25F2937C}" srcOrd="2" destOrd="0" parTransId="{BF3BB8B4-4F61-4410-AEE5-AF2E797C6C81}" sibTransId="{1C55BD6D-40B8-457B-A684-E98D9218FF9E}"/>
    <dgm:cxn modelId="{377DFDFD-BEAD-4BF1-840D-8C3321C1980C}" type="presOf" srcId="{5FC6CE27-6274-4D5F-8C2C-1BAC3AFDE2FE}" destId="{21E772ED-A1F7-4D96-8D04-B4311E3B8752}" srcOrd="0" destOrd="1" presId="urn:microsoft.com/office/officeart/2005/8/layout/default"/>
    <dgm:cxn modelId="{1D2F213B-C15A-4842-B60B-B1395350E48B}" type="presParOf" srcId="{F0DCF06D-DA4E-49AD-9A74-7048AB0FA808}" destId="{BF5BCC88-7EE1-41E6-BC9B-91013D0AF515}" srcOrd="0" destOrd="0" presId="urn:microsoft.com/office/officeart/2005/8/layout/default"/>
    <dgm:cxn modelId="{3D690BCF-AEB4-4919-96A6-E48B44712418}" type="presParOf" srcId="{F0DCF06D-DA4E-49AD-9A74-7048AB0FA808}" destId="{FAA45697-0F6D-4678-BA10-8F92CA629C13}" srcOrd="1" destOrd="0" presId="urn:microsoft.com/office/officeart/2005/8/layout/default"/>
    <dgm:cxn modelId="{38BDF9F4-3438-4372-8F72-9C8A59963072}" type="presParOf" srcId="{F0DCF06D-DA4E-49AD-9A74-7048AB0FA808}" destId="{21E772ED-A1F7-4D96-8D04-B4311E3B8752}" srcOrd="2" destOrd="0" presId="urn:microsoft.com/office/officeart/2005/8/layout/default"/>
    <dgm:cxn modelId="{56EEF928-22C5-4FD7-9688-0BFACA739AA5}" type="presParOf" srcId="{F0DCF06D-DA4E-49AD-9A74-7048AB0FA808}" destId="{091F37BC-AD99-4205-B837-1AC3C0E8D91E}" srcOrd="3" destOrd="0" presId="urn:microsoft.com/office/officeart/2005/8/layout/default"/>
    <dgm:cxn modelId="{B028A455-7C11-4D23-9703-09596BC63B5C}" type="presParOf" srcId="{F0DCF06D-DA4E-49AD-9A74-7048AB0FA808}" destId="{8B900654-8745-4BFF-AED7-F04014D53096}" srcOrd="4" destOrd="0" presId="urn:microsoft.com/office/officeart/2005/8/layout/default"/>
    <dgm:cxn modelId="{6E5FADEA-048D-4822-893B-73887543B5CA}" type="presParOf" srcId="{F0DCF06D-DA4E-49AD-9A74-7048AB0FA808}" destId="{AD2587BD-7933-435A-9CF2-72E506962AB7}" srcOrd="5" destOrd="0" presId="urn:microsoft.com/office/officeart/2005/8/layout/default"/>
    <dgm:cxn modelId="{BBABE478-C07B-4A70-ACFF-6F2B85C74E1F}" type="presParOf" srcId="{F0DCF06D-DA4E-49AD-9A74-7048AB0FA808}" destId="{2203FD78-4560-49A6-A7B4-96FC42540B27}" srcOrd="6" destOrd="0" presId="urn:microsoft.com/office/officeart/2005/8/layout/default"/>
    <dgm:cxn modelId="{FC9D4A5F-78A2-4597-A8B7-2A3A264DB9B0}" type="presParOf" srcId="{F0DCF06D-DA4E-49AD-9A74-7048AB0FA808}" destId="{F1B20F31-DA7F-4B16-94DC-19005CDD18B1}" srcOrd="7" destOrd="0" presId="urn:microsoft.com/office/officeart/2005/8/layout/default"/>
    <dgm:cxn modelId="{D7C00BB4-370A-41ED-BA6C-1583222C2567}" type="presParOf" srcId="{F0DCF06D-DA4E-49AD-9A74-7048AB0FA808}" destId="{BD2E95CD-13D1-46A3-A4E0-1DF0BB0C8916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61263B-9AA3-4052-A9FE-DD0E2AFE89A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1CC69C2-542F-4F47-B7F8-4A7C8EF3B016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Dostęp do informacji o usługach</a:t>
          </a:r>
        </a:p>
      </dgm:t>
    </dgm:pt>
    <dgm:pt modelId="{12C2D320-2249-4E13-A28E-03C1468E8F5A}" type="parTrans" cxnId="{35435202-EDD1-47D7-ABDE-C81A527CDCD4}">
      <dgm:prSet/>
      <dgm:spPr/>
      <dgm:t>
        <a:bodyPr/>
        <a:lstStyle/>
        <a:p>
          <a:endParaRPr lang="pl-PL"/>
        </a:p>
      </dgm:t>
    </dgm:pt>
    <dgm:pt modelId="{8AEAB6B3-EFD3-4025-905A-B3EDFA2B4158}" type="sibTrans" cxnId="{35435202-EDD1-47D7-ABDE-C81A527CDCD4}">
      <dgm:prSet/>
      <dgm:spPr/>
      <dgm:t>
        <a:bodyPr/>
        <a:lstStyle/>
        <a:p>
          <a:endParaRPr lang="pl-PL"/>
        </a:p>
      </dgm:t>
    </dgm:pt>
    <dgm:pt modelId="{3DB1C5B4-8D2B-4A2A-84DA-019E3BD4A955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Poradnictwo/doradztwo: prawne, psychologiczne, terapeutyczne, architektoniczne </a:t>
          </a:r>
        </a:p>
      </dgm:t>
    </dgm:pt>
    <dgm:pt modelId="{808CCBE4-F85F-44E1-BA78-1A0C63DE8CD3}" type="parTrans" cxnId="{059CB1CA-64E0-4BCD-8B22-B854E7E05F6F}">
      <dgm:prSet/>
      <dgm:spPr/>
      <dgm:t>
        <a:bodyPr/>
        <a:lstStyle/>
        <a:p>
          <a:endParaRPr lang="pl-PL"/>
        </a:p>
      </dgm:t>
    </dgm:pt>
    <dgm:pt modelId="{0185960D-B024-40C7-B49D-F343E1DBA6A5}" type="sibTrans" cxnId="{059CB1CA-64E0-4BCD-8B22-B854E7E05F6F}">
      <dgm:prSet/>
      <dgm:spPr/>
      <dgm:t>
        <a:bodyPr/>
        <a:lstStyle/>
        <a:p>
          <a:endParaRPr lang="pl-PL"/>
        </a:p>
      </dgm:t>
    </dgm:pt>
    <dgm:pt modelId="{D0B1D10B-2C86-436F-8BC0-2DB9BE1BD47A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Dostęp do usług opiekuńczych i specjalistycznych opiekuńczych</a:t>
          </a:r>
        </a:p>
      </dgm:t>
    </dgm:pt>
    <dgm:pt modelId="{5CE4E271-2FC1-4BAB-8F1B-F0F828C411F8}" type="parTrans" cxnId="{25C9BDB8-28AE-46C1-9088-3BAB66A3C175}">
      <dgm:prSet/>
      <dgm:spPr/>
      <dgm:t>
        <a:bodyPr/>
        <a:lstStyle/>
        <a:p>
          <a:endParaRPr lang="pl-PL"/>
        </a:p>
      </dgm:t>
    </dgm:pt>
    <dgm:pt modelId="{43BFD37E-E030-49C7-8E25-63F2687545A7}" type="sibTrans" cxnId="{25C9BDB8-28AE-46C1-9088-3BAB66A3C175}">
      <dgm:prSet/>
      <dgm:spPr/>
      <dgm:t>
        <a:bodyPr/>
        <a:lstStyle/>
        <a:p>
          <a:endParaRPr lang="pl-PL"/>
        </a:p>
      </dgm:t>
    </dgm:pt>
    <dgm:pt modelId="{4448C06C-1F4A-4BFD-A4DF-5F9828177A5B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Dostęp do asystencji osobistej</a:t>
          </a:r>
        </a:p>
      </dgm:t>
    </dgm:pt>
    <dgm:pt modelId="{7EC85708-71D8-4B66-B85E-C87B414E6A42}" type="parTrans" cxnId="{47A25138-BCDB-48B3-9EEB-6A89C5C12B01}">
      <dgm:prSet/>
      <dgm:spPr/>
      <dgm:t>
        <a:bodyPr/>
        <a:lstStyle/>
        <a:p>
          <a:endParaRPr lang="pl-PL"/>
        </a:p>
      </dgm:t>
    </dgm:pt>
    <dgm:pt modelId="{B7F816F2-0BD4-4021-9520-29C0F1430D43}" type="sibTrans" cxnId="{47A25138-BCDB-48B3-9EEB-6A89C5C12B01}">
      <dgm:prSet/>
      <dgm:spPr/>
      <dgm:t>
        <a:bodyPr/>
        <a:lstStyle/>
        <a:p>
          <a:endParaRPr lang="pl-PL"/>
        </a:p>
      </dgm:t>
    </dgm:pt>
    <dgm:pt modelId="{6B0F978E-E62B-43EB-BB90-B7D6D51B9344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Wypożyczalnie sprzętu wspomagającego i pielęgnacyjnego</a:t>
          </a:r>
        </a:p>
      </dgm:t>
    </dgm:pt>
    <dgm:pt modelId="{4C862EE7-450F-4095-8212-59E3ECE271EE}" type="parTrans" cxnId="{F69C72D8-A186-48F9-BA5D-7792E3328B34}">
      <dgm:prSet/>
      <dgm:spPr/>
      <dgm:t>
        <a:bodyPr/>
        <a:lstStyle/>
        <a:p>
          <a:endParaRPr lang="pl-PL"/>
        </a:p>
      </dgm:t>
    </dgm:pt>
    <dgm:pt modelId="{65329E26-8A9B-40D4-86C5-9FCC3D03DECA}" type="sibTrans" cxnId="{F69C72D8-A186-48F9-BA5D-7792E3328B34}">
      <dgm:prSet/>
      <dgm:spPr/>
      <dgm:t>
        <a:bodyPr/>
        <a:lstStyle/>
        <a:p>
          <a:endParaRPr lang="pl-PL"/>
        </a:p>
      </dgm:t>
    </dgm:pt>
    <dgm:pt modelId="{832333AB-4481-4CC2-A8C2-320042406997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Dostęp do opieki medycznej w warunkach domowych (długoterminowa opieka pielęgniarska i opiekun medyczny)</a:t>
          </a:r>
        </a:p>
      </dgm:t>
    </dgm:pt>
    <dgm:pt modelId="{B712AE97-7DD5-475A-8EA4-0C45EC5E0075}" type="parTrans" cxnId="{FCAEBC76-3E6B-4528-8966-29E13A0FD0B1}">
      <dgm:prSet/>
      <dgm:spPr/>
      <dgm:t>
        <a:bodyPr/>
        <a:lstStyle/>
        <a:p>
          <a:endParaRPr lang="pl-PL"/>
        </a:p>
      </dgm:t>
    </dgm:pt>
    <dgm:pt modelId="{72AFA4AD-1053-48B0-B717-353D56522484}" type="sibTrans" cxnId="{FCAEBC76-3E6B-4528-8966-29E13A0FD0B1}">
      <dgm:prSet/>
      <dgm:spPr/>
      <dgm:t>
        <a:bodyPr/>
        <a:lstStyle/>
        <a:p>
          <a:endParaRPr lang="pl-PL"/>
        </a:p>
      </dgm:t>
    </dgm:pt>
    <dgm:pt modelId="{F7E150D7-AFD9-4A9F-91A3-ECBAA338227A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Edukacja (szkolenia i poradnictwo/doradztwo) w zakresie pielęgnacji, opieki, rehabilitacji</a:t>
          </a:r>
        </a:p>
      </dgm:t>
    </dgm:pt>
    <dgm:pt modelId="{EAC65FA5-8668-4808-813A-E3DF2301B8CE}" type="parTrans" cxnId="{42FE54CD-9C0C-40F6-9BFD-6207630C8159}">
      <dgm:prSet/>
      <dgm:spPr/>
      <dgm:t>
        <a:bodyPr/>
        <a:lstStyle/>
        <a:p>
          <a:endParaRPr lang="pl-PL"/>
        </a:p>
      </dgm:t>
    </dgm:pt>
    <dgm:pt modelId="{DFAA65B2-3C30-41D5-AC34-92E5104954D9}" type="sibTrans" cxnId="{42FE54CD-9C0C-40F6-9BFD-6207630C8159}">
      <dgm:prSet/>
      <dgm:spPr/>
      <dgm:t>
        <a:bodyPr/>
        <a:lstStyle/>
        <a:p>
          <a:endParaRPr lang="pl-PL"/>
        </a:p>
      </dgm:t>
    </dgm:pt>
    <dgm:pt modelId="{C098ECD1-713C-480D-A0A8-698F52436CCC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+mn-lt"/>
            </a:rPr>
            <a:t>Usługi </a:t>
          </a:r>
          <a:r>
            <a:rPr lang="pl-PL" sz="2400" dirty="0" err="1">
              <a:solidFill>
                <a:schemeClr val="tx1"/>
              </a:solidFill>
              <a:latin typeface="+mn-lt"/>
            </a:rPr>
            <a:t>wytchnieniowe</a:t>
          </a:r>
          <a:endParaRPr lang="pl-PL" sz="2400" dirty="0">
            <a:solidFill>
              <a:schemeClr val="tx1"/>
            </a:solidFill>
            <a:latin typeface="+mn-lt"/>
          </a:endParaRPr>
        </a:p>
      </dgm:t>
    </dgm:pt>
    <dgm:pt modelId="{78C88E91-8A32-4F53-BBFD-56F0D312CF33}" type="parTrans" cxnId="{BDEBD7B9-2223-4862-A4C3-F708CA2ADB2A}">
      <dgm:prSet/>
      <dgm:spPr/>
      <dgm:t>
        <a:bodyPr/>
        <a:lstStyle/>
        <a:p>
          <a:endParaRPr lang="pl-PL"/>
        </a:p>
      </dgm:t>
    </dgm:pt>
    <dgm:pt modelId="{89EC8856-003B-46B5-8A3C-F10D2ECEA605}" type="sibTrans" cxnId="{BDEBD7B9-2223-4862-A4C3-F708CA2ADB2A}">
      <dgm:prSet/>
      <dgm:spPr/>
      <dgm:t>
        <a:bodyPr/>
        <a:lstStyle/>
        <a:p>
          <a:endParaRPr lang="pl-PL"/>
        </a:p>
      </dgm:t>
    </dgm:pt>
    <dgm:pt modelId="{031DECA9-2284-4B96-9C7F-31ADC9BBC7CF}" type="pres">
      <dgm:prSet presAssocID="{9D61263B-9AA3-4052-A9FE-DD0E2AFE89A4}" presName="linear" presStyleCnt="0">
        <dgm:presLayoutVars>
          <dgm:animLvl val="lvl"/>
          <dgm:resizeHandles val="exact"/>
        </dgm:presLayoutVars>
      </dgm:prSet>
      <dgm:spPr/>
    </dgm:pt>
    <dgm:pt modelId="{04F7052D-DA2A-4873-9043-65147BFC2EFB}" type="pres">
      <dgm:prSet presAssocID="{11CC69C2-542F-4F47-B7F8-4A7C8EF3B01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580853D-319D-4D79-A536-962ED93BBF99}" type="pres">
      <dgm:prSet presAssocID="{8AEAB6B3-EFD3-4025-905A-B3EDFA2B4158}" presName="spacer" presStyleCnt="0"/>
      <dgm:spPr/>
    </dgm:pt>
    <dgm:pt modelId="{E406B56A-3E6A-4992-B510-6DF71FC9CC34}" type="pres">
      <dgm:prSet presAssocID="{3DB1C5B4-8D2B-4A2A-84DA-019E3BD4A95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8E334103-9381-40F0-BDC4-259FDF0B3F3B}" type="pres">
      <dgm:prSet presAssocID="{0185960D-B024-40C7-B49D-F343E1DBA6A5}" presName="spacer" presStyleCnt="0"/>
      <dgm:spPr/>
    </dgm:pt>
    <dgm:pt modelId="{322B6489-F8C3-43F5-BB67-03E50E56F7BB}" type="pres">
      <dgm:prSet presAssocID="{F7E150D7-AFD9-4A9F-91A3-ECBAA338227A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36AA4D0-05F1-466B-97DC-16E6781C8664}" type="pres">
      <dgm:prSet presAssocID="{DFAA65B2-3C30-41D5-AC34-92E5104954D9}" presName="spacer" presStyleCnt="0"/>
      <dgm:spPr/>
    </dgm:pt>
    <dgm:pt modelId="{8FADD8BD-C060-48C4-8ED1-8CCA18AC86D8}" type="pres">
      <dgm:prSet presAssocID="{D0B1D10B-2C86-436F-8BC0-2DB9BE1BD47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0784617-9787-471F-BE0E-C48A38874362}" type="pres">
      <dgm:prSet presAssocID="{43BFD37E-E030-49C7-8E25-63F2687545A7}" presName="spacer" presStyleCnt="0"/>
      <dgm:spPr/>
    </dgm:pt>
    <dgm:pt modelId="{59C251DF-7055-4E5F-84E7-A9D8B9C1C5E7}" type="pres">
      <dgm:prSet presAssocID="{4448C06C-1F4A-4BFD-A4DF-5F9828177A5B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645D924-2A4D-4632-BAB0-5A3B6BDEB273}" type="pres">
      <dgm:prSet presAssocID="{B7F816F2-0BD4-4021-9520-29C0F1430D43}" presName="spacer" presStyleCnt="0"/>
      <dgm:spPr/>
    </dgm:pt>
    <dgm:pt modelId="{0D0A2C6F-4EBB-438A-8E83-4A5776418368}" type="pres">
      <dgm:prSet presAssocID="{832333AB-4481-4CC2-A8C2-32004240699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C4B802C-5955-48EF-9F99-44FCF5723484}" type="pres">
      <dgm:prSet presAssocID="{72AFA4AD-1053-48B0-B717-353D56522484}" presName="spacer" presStyleCnt="0"/>
      <dgm:spPr/>
    </dgm:pt>
    <dgm:pt modelId="{07F30EAD-EDE0-4309-BF91-F3C3827BED57}" type="pres">
      <dgm:prSet presAssocID="{6B0F978E-E62B-43EB-BB90-B7D6D51B934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74F585D-2E98-4748-ABF7-A087202F705D}" type="pres">
      <dgm:prSet presAssocID="{65329E26-8A9B-40D4-86C5-9FCC3D03DECA}" presName="spacer" presStyleCnt="0"/>
      <dgm:spPr/>
    </dgm:pt>
    <dgm:pt modelId="{AE2A0175-1DD8-4AF4-9A33-8CF0FD18D80C}" type="pres">
      <dgm:prSet presAssocID="{C098ECD1-713C-480D-A0A8-698F52436CC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35435202-EDD1-47D7-ABDE-C81A527CDCD4}" srcId="{9D61263B-9AA3-4052-A9FE-DD0E2AFE89A4}" destId="{11CC69C2-542F-4F47-B7F8-4A7C8EF3B016}" srcOrd="0" destOrd="0" parTransId="{12C2D320-2249-4E13-A28E-03C1468E8F5A}" sibTransId="{8AEAB6B3-EFD3-4025-905A-B3EDFA2B4158}"/>
    <dgm:cxn modelId="{309EFC2B-2E03-48DD-B672-D7216383A011}" type="presOf" srcId="{9D61263B-9AA3-4052-A9FE-DD0E2AFE89A4}" destId="{031DECA9-2284-4B96-9C7F-31ADC9BBC7CF}" srcOrd="0" destOrd="0" presId="urn:microsoft.com/office/officeart/2005/8/layout/vList2"/>
    <dgm:cxn modelId="{47A25138-BCDB-48B3-9EEB-6A89C5C12B01}" srcId="{9D61263B-9AA3-4052-A9FE-DD0E2AFE89A4}" destId="{4448C06C-1F4A-4BFD-A4DF-5F9828177A5B}" srcOrd="4" destOrd="0" parTransId="{7EC85708-71D8-4B66-B85E-C87B414E6A42}" sibTransId="{B7F816F2-0BD4-4021-9520-29C0F1430D43}"/>
    <dgm:cxn modelId="{035DE73F-C98D-44FE-81F6-9C8E0CC51E6E}" type="presOf" srcId="{6B0F978E-E62B-43EB-BB90-B7D6D51B9344}" destId="{07F30EAD-EDE0-4309-BF91-F3C3827BED57}" srcOrd="0" destOrd="0" presId="urn:microsoft.com/office/officeart/2005/8/layout/vList2"/>
    <dgm:cxn modelId="{9B3B5875-64F6-455B-8981-DB46975E387A}" type="presOf" srcId="{C098ECD1-713C-480D-A0A8-698F52436CCC}" destId="{AE2A0175-1DD8-4AF4-9A33-8CF0FD18D80C}" srcOrd="0" destOrd="0" presId="urn:microsoft.com/office/officeart/2005/8/layout/vList2"/>
    <dgm:cxn modelId="{FCAEBC76-3E6B-4528-8966-29E13A0FD0B1}" srcId="{9D61263B-9AA3-4052-A9FE-DD0E2AFE89A4}" destId="{832333AB-4481-4CC2-A8C2-320042406997}" srcOrd="5" destOrd="0" parTransId="{B712AE97-7DD5-475A-8EA4-0C45EC5E0075}" sibTransId="{72AFA4AD-1053-48B0-B717-353D56522484}"/>
    <dgm:cxn modelId="{A1791180-F716-4FDC-8A90-446516B71D2C}" type="presOf" srcId="{4448C06C-1F4A-4BFD-A4DF-5F9828177A5B}" destId="{59C251DF-7055-4E5F-84E7-A9D8B9C1C5E7}" srcOrd="0" destOrd="0" presId="urn:microsoft.com/office/officeart/2005/8/layout/vList2"/>
    <dgm:cxn modelId="{25C9BDB8-28AE-46C1-9088-3BAB66A3C175}" srcId="{9D61263B-9AA3-4052-A9FE-DD0E2AFE89A4}" destId="{D0B1D10B-2C86-436F-8BC0-2DB9BE1BD47A}" srcOrd="3" destOrd="0" parTransId="{5CE4E271-2FC1-4BAB-8F1B-F0F828C411F8}" sibTransId="{43BFD37E-E030-49C7-8E25-63F2687545A7}"/>
    <dgm:cxn modelId="{BDEBD7B9-2223-4862-A4C3-F708CA2ADB2A}" srcId="{9D61263B-9AA3-4052-A9FE-DD0E2AFE89A4}" destId="{C098ECD1-713C-480D-A0A8-698F52436CCC}" srcOrd="7" destOrd="0" parTransId="{78C88E91-8A32-4F53-BBFD-56F0D312CF33}" sibTransId="{89EC8856-003B-46B5-8A3C-F10D2ECEA605}"/>
    <dgm:cxn modelId="{1CB14CBB-A794-412F-A2E9-340C329739CD}" type="presOf" srcId="{11CC69C2-542F-4F47-B7F8-4A7C8EF3B016}" destId="{04F7052D-DA2A-4873-9043-65147BFC2EFB}" srcOrd="0" destOrd="0" presId="urn:microsoft.com/office/officeart/2005/8/layout/vList2"/>
    <dgm:cxn modelId="{7F5137C4-766E-4A55-9ECD-37FCD49FABA8}" type="presOf" srcId="{832333AB-4481-4CC2-A8C2-320042406997}" destId="{0D0A2C6F-4EBB-438A-8E83-4A5776418368}" srcOrd="0" destOrd="0" presId="urn:microsoft.com/office/officeart/2005/8/layout/vList2"/>
    <dgm:cxn modelId="{059CB1CA-64E0-4BCD-8B22-B854E7E05F6F}" srcId="{9D61263B-9AA3-4052-A9FE-DD0E2AFE89A4}" destId="{3DB1C5B4-8D2B-4A2A-84DA-019E3BD4A955}" srcOrd="1" destOrd="0" parTransId="{808CCBE4-F85F-44E1-BA78-1A0C63DE8CD3}" sibTransId="{0185960D-B024-40C7-B49D-F343E1DBA6A5}"/>
    <dgm:cxn modelId="{42FE54CD-9C0C-40F6-9BFD-6207630C8159}" srcId="{9D61263B-9AA3-4052-A9FE-DD0E2AFE89A4}" destId="{F7E150D7-AFD9-4A9F-91A3-ECBAA338227A}" srcOrd="2" destOrd="0" parTransId="{EAC65FA5-8668-4808-813A-E3DF2301B8CE}" sibTransId="{DFAA65B2-3C30-41D5-AC34-92E5104954D9}"/>
    <dgm:cxn modelId="{984B5AD5-C85D-4C2F-AA03-E067E157F642}" type="presOf" srcId="{D0B1D10B-2C86-436F-8BC0-2DB9BE1BD47A}" destId="{8FADD8BD-C060-48C4-8ED1-8CCA18AC86D8}" srcOrd="0" destOrd="0" presId="urn:microsoft.com/office/officeart/2005/8/layout/vList2"/>
    <dgm:cxn modelId="{F69C72D8-A186-48F9-BA5D-7792E3328B34}" srcId="{9D61263B-9AA3-4052-A9FE-DD0E2AFE89A4}" destId="{6B0F978E-E62B-43EB-BB90-B7D6D51B9344}" srcOrd="6" destOrd="0" parTransId="{4C862EE7-450F-4095-8212-59E3ECE271EE}" sibTransId="{65329E26-8A9B-40D4-86C5-9FCC3D03DECA}"/>
    <dgm:cxn modelId="{610763E0-BAD9-4C62-8E69-7CB98E0F6A71}" type="presOf" srcId="{3DB1C5B4-8D2B-4A2A-84DA-019E3BD4A955}" destId="{E406B56A-3E6A-4992-B510-6DF71FC9CC34}" srcOrd="0" destOrd="0" presId="urn:microsoft.com/office/officeart/2005/8/layout/vList2"/>
    <dgm:cxn modelId="{A7CB7FE2-5179-4CA9-BBD4-73A916978EB9}" type="presOf" srcId="{F7E150D7-AFD9-4A9F-91A3-ECBAA338227A}" destId="{322B6489-F8C3-43F5-BB67-03E50E56F7BB}" srcOrd="0" destOrd="0" presId="urn:microsoft.com/office/officeart/2005/8/layout/vList2"/>
    <dgm:cxn modelId="{BA5D300D-FB9F-457F-B6D9-F241B7DF501F}" type="presParOf" srcId="{031DECA9-2284-4B96-9C7F-31ADC9BBC7CF}" destId="{04F7052D-DA2A-4873-9043-65147BFC2EFB}" srcOrd="0" destOrd="0" presId="urn:microsoft.com/office/officeart/2005/8/layout/vList2"/>
    <dgm:cxn modelId="{9A981E59-41D1-4D58-BCB2-FD4B04368DE5}" type="presParOf" srcId="{031DECA9-2284-4B96-9C7F-31ADC9BBC7CF}" destId="{4580853D-319D-4D79-A536-962ED93BBF99}" srcOrd="1" destOrd="0" presId="urn:microsoft.com/office/officeart/2005/8/layout/vList2"/>
    <dgm:cxn modelId="{F9CA6402-2C32-4626-8B1D-E038E3DC2EC1}" type="presParOf" srcId="{031DECA9-2284-4B96-9C7F-31ADC9BBC7CF}" destId="{E406B56A-3E6A-4992-B510-6DF71FC9CC34}" srcOrd="2" destOrd="0" presId="urn:microsoft.com/office/officeart/2005/8/layout/vList2"/>
    <dgm:cxn modelId="{2AAF4CF5-58EB-43E3-9689-B66C99AE0B95}" type="presParOf" srcId="{031DECA9-2284-4B96-9C7F-31ADC9BBC7CF}" destId="{8E334103-9381-40F0-BDC4-259FDF0B3F3B}" srcOrd="3" destOrd="0" presId="urn:microsoft.com/office/officeart/2005/8/layout/vList2"/>
    <dgm:cxn modelId="{E037B40B-0C9A-43FC-BA45-344A96F13A55}" type="presParOf" srcId="{031DECA9-2284-4B96-9C7F-31ADC9BBC7CF}" destId="{322B6489-F8C3-43F5-BB67-03E50E56F7BB}" srcOrd="4" destOrd="0" presId="urn:microsoft.com/office/officeart/2005/8/layout/vList2"/>
    <dgm:cxn modelId="{5D6F1A20-595F-46DD-9B30-60680D9C7CDB}" type="presParOf" srcId="{031DECA9-2284-4B96-9C7F-31ADC9BBC7CF}" destId="{636AA4D0-05F1-466B-97DC-16E6781C8664}" srcOrd="5" destOrd="0" presId="urn:microsoft.com/office/officeart/2005/8/layout/vList2"/>
    <dgm:cxn modelId="{ABE26619-C0E2-4149-B6BA-997C70DCE3AD}" type="presParOf" srcId="{031DECA9-2284-4B96-9C7F-31ADC9BBC7CF}" destId="{8FADD8BD-C060-48C4-8ED1-8CCA18AC86D8}" srcOrd="6" destOrd="0" presId="urn:microsoft.com/office/officeart/2005/8/layout/vList2"/>
    <dgm:cxn modelId="{8681D9D8-A07A-4E5F-9593-34C9AEA34FC1}" type="presParOf" srcId="{031DECA9-2284-4B96-9C7F-31ADC9BBC7CF}" destId="{E0784617-9787-471F-BE0E-C48A38874362}" srcOrd="7" destOrd="0" presId="urn:microsoft.com/office/officeart/2005/8/layout/vList2"/>
    <dgm:cxn modelId="{9B05560D-C275-449E-B880-F6835CCE6D9C}" type="presParOf" srcId="{031DECA9-2284-4B96-9C7F-31ADC9BBC7CF}" destId="{59C251DF-7055-4E5F-84E7-A9D8B9C1C5E7}" srcOrd="8" destOrd="0" presId="urn:microsoft.com/office/officeart/2005/8/layout/vList2"/>
    <dgm:cxn modelId="{FA02D690-E5F0-4928-AFCE-AA7B5DDA2E1F}" type="presParOf" srcId="{031DECA9-2284-4B96-9C7F-31ADC9BBC7CF}" destId="{4645D924-2A4D-4632-BAB0-5A3B6BDEB273}" srcOrd="9" destOrd="0" presId="urn:microsoft.com/office/officeart/2005/8/layout/vList2"/>
    <dgm:cxn modelId="{72D1F3B1-0FA9-43D7-ADCC-AC5EB18728F0}" type="presParOf" srcId="{031DECA9-2284-4B96-9C7F-31ADC9BBC7CF}" destId="{0D0A2C6F-4EBB-438A-8E83-4A5776418368}" srcOrd="10" destOrd="0" presId="urn:microsoft.com/office/officeart/2005/8/layout/vList2"/>
    <dgm:cxn modelId="{2C0F4A26-A0F4-480F-AF85-A35D132DF14F}" type="presParOf" srcId="{031DECA9-2284-4B96-9C7F-31ADC9BBC7CF}" destId="{BC4B802C-5955-48EF-9F99-44FCF5723484}" srcOrd="11" destOrd="0" presId="urn:microsoft.com/office/officeart/2005/8/layout/vList2"/>
    <dgm:cxn modelId="{CBA16440-8524-4569-ADBF-165B770F2D61}" type="presParOf" srcId="{031DECA9-2284-4B96-9C7F-31ADC9BBC7CF}" destId="{07F30EAD-EDE0-4309-BF91-F3C3827BED57}" srcOrd="12" destOrd="0" presId="urn:microsoft.com/office/officeart/2005/8/layout/vList2"/>
    <dgm:cxn modelId="{D504FCF8-9C5F-42C8-9079-A8E0CAFB3A22}" type="presParOf" srcId="{031DECA9-2284-4B96-9C7F-31ADC9BBC7CF}" destId="{474F585D-2E98-4748-ABF7-A087202F705D}" srcOrd="13" destOrd="0" presId="urn:microsoft.com/office/officeart/2005/8/layout/vList2"/>
    <dgm:cxn modelId="{41076F9F-7606-46B3-92A3-0E70A2A5B458}" type="presParOf" srcId="{031DECA9-2284-4B96-9C7F-31ADC9BBC7CF}" destId="{AE2A0175-1DD8-4AF4-9A33-8CF0FD18D80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22C80F-4A84-4429-8721-66CEC22A2C6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9B0C6A0-54BE-4F7A-8490-8167C77E5BA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Calibri"/>
              <a:cs typeface="Calibri"/>
            </a:rPr>
            <a:t>Dzienny</a:t>
          </a:r>
          <a:r>
            <a:rPr lang="pl-PL" spc="-1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25" dirty="0">
              <a:solidFill>
                <a:schemeClr val="tx1"/>
              </a:solidFill>
              <a:latin typeface="Calibri"/>
              <a:cs typeface="Calibri"/>
            </a:rPr>
            <a:t>dom </a:t>
          </a:r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pomocy</a:t>
          </a:r>
          <a:endParaRPr lang="pl-PL" dirty="0">
            <a:solidFill>
              <a:schemeClr val="tx1"/>
            </a:solidFill>
          </a:endParaRPr>
        </a:p>
      </dgm:t>
    </dgm:pt>
    <dgm:pt modelId="{248C187F-07C6-4006-8EF7-88FDD3C6426A}" type="parTrans" cxnId="{25393CAA-765D-4A56-AAD5-A799F245A554}">
      <dgm:prSet/>
      <dgm:spPr/>
      <dgm:t>
        <a:bodyPr/>
        <a:lstStyle/>
        <a:p>
          <a:endParaRPr lang="pl-PL"/>
        </a:p>
      </dgm:t>
    </dgm:pt>
    <dgm:pt modelId="{7AC2F8A1-BB88-4010-BBFE-4E887736F3E8}" type="sibTrans" cxnId="{25393CAA-765D-4A56-AAD5-A799F245A554}">
      <dgm:prSet/>
      <dgm:spPr/>
      <dgm:t>
        <a:bodyPr/>
        <a:lstStyle/>
        <a:p>
          <a:endParaRPr lang="pl-PL"/>
        </a:p>
      </dgm:t>
    </dgm:pt>
    <dgm:pt modelId="{D05FAAA3-3193-4B6B-BB28-9DF1D71344CB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  <a:latin typeface="Calibri"/>
              <a:cs typeface="Calibri"/>
            </a:rPr>
            <a:t>Klub</a:t>
          </a:r>
          <a:r>
            <a:rPr lang="pl-PL" spc="-10">
              <a:solidFill>
                <a:schemeClr val="tx1"/>
              </a:solidFill>
              <a:latin typeface="Calibri"/>
              <a:cs typeface="Calibri"/>
            </a:rPr>
            <a:t> seniora</a:t>
          </a:r>
          <a:endParaRPr lang="pl-PL" dirty="0">
            <a:solidFill>
              <a:schemeClr val="tx1"/>
            </a:solidFill>
          </a:endParaRPr>
        </a:p>
      </dgm:t>
    </dgm:pt>
    <dgm:pt modelId="{5D0474A9-D2BA-4023-9A84-BA783ADB1530}" type="parTrans" cxnId="{8CBE0967-E178-49C0-8ECC-C46F0AD7B89B}">
      <dgm:prSet/>
      <dgm:spPr/>
      <dgm:t>
        <a:bodyPr/>
        <a:lstStyle/>
        <a:p>
          <a:endParaRPr lang="pl-PL"/>
        </a:p>
      </dgm:t>
    </dgm:pt>
    <dgm:pt modelId="{D35879B6-672E-4D02-BCDA-0F22F5F43ED3}" type="sibTrans" cxnId="{8CBE0967-E178-49C0-8ECC-C46F0AD7B89B}">
      <dgm:prSet/>
      <dgm:spPr/>
      <dgm:t>
        <a:bodyPr/>
        <a:lstStyle/>
        <a:p>
          <a:endParaRPr lang="pl-PL"/>
        </a:p>
      </dgm:t>
    </dgm:pt>
    <dgm:pt modelId="{EABB98ED-EBB0-48B3-8C15-FDCA5AC1E070}">
      <dgm:prSet phldrT="[Tekst]"/>
      <dgm:spPr/>
      <dgm:t>
        <a:bodyPr/>
        <a:lstStyle/>
        <a:p>
          <a:r>
            <a:rPr lang="pl-PL" spc="-10">
              <a:solidFill>
                <a:schemeClr val="tx1"/>
              </a:solidFill>
              <a:latin typeface="Calibri"/>
              <a:cs typeface="Calibri"/>
            </a:rPr>
            <a:t>Ośrodki </a:t>
          </a:r>
          <a:r>
            <a:rPr lang="pl-PL">
              <a:solidFill>
                <a:schemeClr val="tx1"/>
              </a:solidFill>
              <a:latin typeface="Calibri"/>
              <a:cs typeface="Calibri"/>
            </a:rPr>
            <a:t>wsparcia</a:t>
          </a:r>
          <a:r>
            <a:rPr lang="pl-PL" spc="-3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25">
              <a:solidFill>
                <a:schemeClr val="tx1"/>
              </a:solidFill>
              <a:latin typeface="Calibri"/>
              <a:cs typeface="Calibri"/>
            </a:rPr>
            <a:t>dla </a:t>
          </a:r>
          <a:r>
            <a:rPr lang="pl-PL">
              <a:solidFill>
                <a:schemeClr val="tx1"/>
              </a:solidFill>
              <a:latin typeface="Calibri"/>
              <a:cs typeface="Calibri"/>
            </a:rPr>
            <a:t>osób</a:t>
          </a:r>
          <a:r>
            <a:rPr lang="pl-PL" spc="-55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50">
              <a:solidFill>
                <a:schemeClr val="tx1"/>
              </a:solidFill>
              <a:latin typeface="Calibri"/>
              <a:cs typeface="Calibri"/>
            </a:rPr>
            <a:t>z</a:t>
          </a:r>
          <a:r>
            <a:rPr lang="pl-PL" spc="-10">
              <a:solidFill>
                <a:schemeClr val="tx1"/>
              </a:solidFill>
              <a:latin typeface="Calibri"/>
              <a:cs typeface="Calibri"/>
            </a:rPr>
            <a:t> zaburzeniami psychicznymi </a:t>
          </a:r>
          <a:r>
            <a:rPr lang="pl-PL">
              <a:solidFill>
                <a:schemeClr val="tx1"/>
              </a:solidFill>
              <a:latin typeface="Calibri"/>
              <a:cs typeface="Calibri"/>
            </a:rPr>
            <a:t>(ŚDS,</a:t>
          </a:r>
          <a:r>
            <a:rPr lang="pl-PL" spc="-2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25">
              <a:solidFill>
                <a:schemeClr val="tx1"/>
              </a:solidFill>
              <a:latin typeface="Calibri"/>
              <a:cs typeface="Calibri"/>
            </a:rPr>
            <a:t>KS)</a:t>
          </a:r>
          <a:endParaRPr lang="pl-PL" dirty="0">
            <a:solidFill>
              <a:schemeClr val="tx1"/>
            </a:solidFill>
          </a:endParaRPr>
        </a:p>
      </dgm:t>
    </dgm:pt>
    <dgm:pt modelId="{DF27D7A9-CD40-42F7-883F-F92272176A86}" type="parTrans" cxnId="{0CF0C3D6-5214-453E-9D0D-8A5F693B2AE9}">
      <dgm:prSet/>
      <dgm:spPr/>
      <dgm:t>
        <a:bodyPr/>
        <a:lstStyle/>
        <a:p>
          <a:endParaRPr lang="pl-PL"/>
        </a:p>
      </dgm:t>
    </dgm:pt>
    <dgm:pt modelId="{ABA4FC4E-CB53-4E6F-A31F-5E43F533228B}" type="sibTrans" cxnId="{0CF0C3D6-5214-453E-9D0D-8A5F693B2AE9}">
      <dgm:prSet/>
      <dgm:spPr/>
      <dgm:t>
        <a:bodyPr/>
        <a:lstStyle/>
        <a:p>
          <a:endParaRPr lang="pl-PL"/>
        </a:p>
      </dgm:t>
    </dgm:pt>
    <dgm:pt modelId="{4E6E4965-08B9-4411-B7AC-14DA6D35A43D}">
      <dgm:prSet phldrT="[Tekst]"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Dzienne </a:t>
          </a:r>
          <a:r>
            <a:rPr lang="pl-PL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pc="-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opieki </a:t>
          </a:r>
          <a:r>
            <a:rPr lang="pl-PL" dirty="0">
              <a:solidFill>
                <a:schemeClr val="tx1"/>
              </a:solidFill>
              <a:latin typeface="Calibri"/>
              <a:cs typeface="Calibri"/>
            </a:rPr>
            <a:t>medycznej</a:t>
          </a:r>
          <a:r>
            <a:rPr lang="pl-PL" spc="1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pc="-50" dirty="0">
              <a:solidFill>
                <a:schemeClr val="tx1"/>
              </a:solidFill>
              <a:latin typeface="Calibri"/>
              <a:cs typeface="Calibri"/>
            </a:rPr>
            <a:t>–</a:t>
          </a:r>
          <a:r>
            <a:rPr lang="pl-PL" spc="-20" dirty="0">
              <a:solidFill>
                <a:schemeClr val="tx1"/>
              </a:solidFill>
              <a:latin typeface="Calibri"/>
              <a:cs typeface="Calibri"/>
            </a:rPr>
            <a:t> DDOM (nowy kierunek) </a:t>
          </a:r>
          <a:endParaRPr lang="pl-PL" dirty="0">
            <a:solidFill>
              <a:schemeClr val="tx1"/>
            </a:solidFill>
          </a:endParaRPr>
        </a:p>
      </dgm:t>
    </dgm:pt>
    <dgm:pt modelId="{0FB42A0F-39F5-480B-B22E-2BC72FFBD50B}" type="parTrans" cxnId="{0EBA9FB9-74E6-4FAF-833B-DDF5E8256C57}">
      <dgm:prSet/>
      <dgm:spPr/>
      <dgm:t>
        <a:bodyPr/>
        <a:lstStyle/>
        <a:p>
          <a:endParaRPr lang="pl-PL"/>
        </a:p>
      </dgm:t>
    </dgm:pt>
    <dgm:pt modelId="{B7A403D8-6443-40EF-B0CF-81487B8F0061}" type="sibTrans" cxnId="{0EBA9FB9-74E6-4FAF-833B-DDF5E8256C57}">
      <dgm:prSet/>
      <dgm:spPr/>
      <dgm:t>
        <a:bodyPr/>
        <a:lstStyle/>
        <a:p>
          <a:endParaRPr lang="pl-PL"/>
        </a:p>
      </dgm:t>
    </dgm:pt>
    <dgm:pt modelId="{4A452C1B-A86E-4FB8-BF3E-4F2C422F60E3}">
      <dgm:prSet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Dzienne centra wsparcia pamięci </a:t>
          </a:r>
          <a:r>
            <a:rPr lang="pl-PL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dirty="0">
            <a:solidFill>
              <a:schemeClr val="tx1"/>
            </a:solidFill>
          </a:endParaRPr>
        </a:p>
      </dgm:t>
    </dgm:pt>
    <dgm:pt modelId="{BD86F49D-052F-4B65-9364-543E8511CB2A}" type="parTrans" cxnId="{6BDF7DD9-B487-4451-908E-7FE7FFFC358D}">
      <dgm:prSet/>
      <dgm:spPr/>
      <dgm:t>
        <a:bodyPr/>
        <a:lstStyle/>
        <a:p>
          <a:endParaRPr lang="pl-PL"/>
        </a:p>
      </dgm:t>
    </dgm:pt>
    <dgm:pt modelId="{3A68B6D9-4937-4CE0-863B-4C4ED19ED4C7}" type="sibTrans" cxnId="{6BDF7DD9-B487-4451-908E-7FE7FFFC358D}">
      <dgm:prSet/>
      <dgm:spPr/>
      <dgm:t>
        <a:bodyPr/>
        <a:lstStyle/>
        <a:p>
          <a:endParaRPr lang="pl-PL"/>
        </a:p>
      </dgm:t>
    </dgm:pt>
    <dgm:pt modelId="{FBC42378-DB4E-44DD-9D4D-D246FE64F6C3}" type="pres">
      <dgm:prSet presAssocID="{EB22C80F-4A84-4429-8721-66CEC22A2C6D}" presName="linear" presStyleCnt="0">
        <dgm:presLayoutVars>
          <dgm:animLvl val="lvl"/>
          <dgm:resizeHandles val="exact"/>
        </dgm:presLayoutVars>
      </dgm:prSet>
      <dgm:spPr/>
    </dgm:pt>
    <dgm:pt modelId="{5CC6B646-D0CE-406B-87A0-CA5FB6AC3C11}" type="pres">
      <dgm:prSet presAssocID="{89B0C6A0-54BE-4F7A-8490-8167C77E5BA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EE6C3D-9A56-4710-993F-A820699C7E04}" type="pres">
      <dgm:prSet presAssocID="{7AC2F8A1-BB88-4010-BBFE-4E887736F3E8}" presName="spacer" presStyleCnt="0"/>
      <dgm:spPr/>
    </dgm:pt>
    <dgm:pt modelId="{26932DFF-7EAC-41E4-BF21-D6CCBE7E275C}" type="pres">
      <dgm:prSet presAssocID="{D05FAAA3-3193-4B6B-BB28-9DF1D71344C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387E857-F2F9-430C-95DC-C9425B904F3E}" type="pres">
      <dgm:prSet presAssocID="{D35879B6-672E-4D02-BCDA-0F22F5F43ED3}" presName="spacer" presStyleCnt="0"/>
      <dgm:spPr/>
    </dgm:pt>
    <dgm:pt modelId="{F37586DC-9876-434D-89AE-73E535A21705}" type="pres">
      <dgm:prSet presAssocID="{EABB98ED-EBB0-48B3-8C15-FDCA5AC1E07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7713DE9-D909-48A3-A8D5-229977532588}" type="pres">
      <dgm:prSet presAssocID="{ABA4FC4E-CB53-4E6F-A31F-5E43F533228B}" presName="spacer" presStyleCnt="0"/>
      <dgm:spPr/>
    </dgm:pt>
    <dgm:pt modelId="{A6AB162D-EAD3-4A39-84A5-F49FD050B688}" type="pres">
      <dgm:prSet presAssocID="{4E6E4965-08B9-4411-B7AC-14DA6D35A43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0652D17-2CF8-4336-9AC9-5AC0ACF6E6ED}" type="pres">
      <dgm:prSet presAssocID="{B7A403D8-6443-40EF-B0CF-81487B8F0061}" presName="spacer" presStyleCnt="0"/>
      <dgm:spPr/>
    </dgm:pt>
    <dgm:pt modelId="{B88DA0E8-ACA2-4B97-BDD6-54B48A679992}" type="pres">
      <dgm:prSet presAssocID="{4A452C1B-A86E-4FB8-BF3E-4F2C422F60E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0B8E805-BB70-4481-91D6-6C5114B7436D}" type="presOf" srcId="{89B0C6A0-54BE-4F7A-8490-8167C77E5BAD}" destId="{5CC6B646-D0CE-406B-87A0-CA5FB6AC3C11}" srcOrd="0" destOrd="0" presId="urn:microsoft.com/office/officeart/2005/8/layout/vList2"/>
    <dgm:cxn modelId="{982BB233-A8BD-426B-B886-225ABE54AD5E}" type="presOf" srcId="{4E6E4965-08B9-4411-B7AC-14DA6D35A43D}" destId="{A6AB162D-EAD3-4A39-84A5-F49FD050B688}" srcOrd="0" destOrd="0" presId="urn:microsoft.com/office/officeart/2005/8/layout/vList2"/>
    <dgm:cxn modelId="{8CBE0967-E178-49C0-8ECC-C46F0AD7B89B}" srcId="{EB22C80F-4A84-4429-8721-66CEC22A2C6D}" destId="{D05FAAA3-3193-4B6B-BB28-9DF1D71344CB}" srcOrd="1" destOrd="0" parTransId="{5D0474A9-D2BA-4023-9A84-BA783ADB1530}" sibTransId="{D35879B6-672E-4D02-BCDA-0F22F5F43ED3}"/>
    <dgm:cxn modelId="{CA00A853-20E1-46F1-901A-59291DCFDE10}" type="presOf" srcId="{D05FAAA3-3193-4B6B-BB28-9DF1D71344CB}" destId="{26932DFF-7EAC-41E4-BF21-D6CCBE7E275C}" srcOrd="0" destOrd="0" presId="urn:microsoft.com/office/officeart/2005/8/layout/vList2"/>
    <dgm:cxn modelId="{25393CAA-765D-4A56-AAD5-A799F245A554}" srcId="{EB22C80F-4A84-4429-8721-66CEC22A2C6D}" destId="{89B0C6A0-54BE-4F7A-8490-8167C77E5BAD}" srcOrd="0" destOrd="0" parTransId="{248C187F-07C6-4006-8EF7-88FDD3C6426A}" sibTransId="{7AC2F8A1-BB88-4010-BBFE-4E887736F3E8}"/>
    <dgm:cxn modelId="{54FED9AE-3DF3-48C9-9DF0-C140B67B0F43}" type="presOf" srcId="{EABB98ED-EBB0-48B3-8C15-FDCA5AC1E070}" destId="{F37586DC-9876-434D-89AE-73E535A21705}" srcOrd="0" destOrd="0" presId="urn:microsoft.com/office/officeart/2005/8/layout/vList2"/>
    <dgm:cxn modelId="{0EBA9FB9-74E6-4FAF-833B-DDF5E8256C57}" srcId="{EB22C80F-4A84-4429-8721-66CEC22A2C6D}" destId="{4E6E4965-08B9-4411-B7AC-14DA6D35A43D}" srcOrd="3" destOrd="0" parTransId="{0FB42A0F-39F5-480B-B22E-2BC72FFBD50B}" sibTransId="{B7A403D8-6443-40EF-B0CF-81487B8F0061}"/>
    <dgm:cxn modelId="{0CF0C3D6-5214-453E-9D0D-8A5F693B2AE9}" srcId="{EB22C80F-4A84-4429-8721-66CEC22A2C6D}" destId="{EABB98ED-EBB0-48B3-8C15-FDCA5AC1E070}" srcOrd="2" destOrd="0" parTransId="{DF27D7A9-CD40-42F7-883F-F92272176A86}" sibTransId="{ABA4FC4E-CB53-4E6F-A31F-5E43F533228B}"/>
    <dgm:cxn modelId="{6BDF7DD9-B487-4451-908E-7FE7FFFC358D}" srcId="{EB22C80F-4A84-4429-8721-66CEC22A2C6D}" destId="{4A452C1B-A86E-4FB8-BF3E-4F2C422F60E3}" srcOrd="4" destOrd="0" parTransId="{BD86F49D-052F-4B65-9364-543E8511CB2A}" sibTransId="{3A68B6D9-4937-4CE0-863B-4C4ED19ED4C7}"/>
    <dgm:cxn modelId="{92C980F1-4EE0-4375-BAB2-C37E9ED07AE7}" type="presOf" srcId="{4A452C1B-A86E-4FB8-BF3E-4F2C422F60E3}" destId="{B88DA0E8-ACA2-4B97-BDD6-54B48A679992}" srcOrd="0" destOrd="0" presId="urn:microsoft.com/office/officeart/2005/8/layout/vList2"/>
    <dgm:cxn modelId="{E772C4F7-6B62-4249-9458-BF1CCD954497}" type="presOf" srcId="{EB22C80F-4A84-4429-8721-66CEC22A2C6D}" destId="{FBC42378-DB4E-44DD-9D4D-D246FE64F6C3}" srcOrd="0" destOrd="0" presId="urn:microsoft.com/office/officeart/2005/8/layout/vList2"/>
    <dgm:cxn modelId="{4591331E-B4A9-47B2-BDB8-AD66D31A4483}" type="presParOf" srcId="{FBC42378-DB4E-44DD-9D4D-D246FE64F6C3}" destId="{5CC6B646-D0CE-406B-87A0-CA5FB6AC3C11}" srcOrd="0" destOrd="0" presId="urn:microsoft.com/office/officeart/2005/8/layout/vList2"/>
    <dgm:cxn modelId="{864A8516-E6C8-4EC9-B498-D54B3B613D90}" type="presParOf" srcId="{FBC42378-DB4E-44DD-9D4D-D246FE64F6C3}" destId="{17EE6C3D-9A56-4710-993F-A820699C7E04}" srcOrd="1" destOrd="0" presId="urn:microsoft.com/office/officeart/2005/8/layout/vList2"/>
    <dgm:cxn modelId="{DCDC6EDF-9460-44CC-B044-50768ECBC4A0}" type="presParOf" srcId="{FBC42378-DB4E-44DD-9D4D-D246FE64F6C3}" destId="{26932DFF-7EAC-41E4-BF21-D6CCBE7E275C}" srcOrd="2" destOrd="0" presId="urn:microsoft.com/office/officeart/2005/8/layout/vList2"/>
    <dgm:cxn modelId="{B7CA9D7B-6ADE-4452-8475-AE3CB91CD4D2}" type="presParOf" srcId="{FBC42378-DB4E-44DD-9D4D-D246FE64F6C3}" destId="{A387E857-F2F9-430C-95DC-C9425B904F3E}" srcOrd="3" destOrd="0" presId="urn:microsoft.com/office/officeart/2005/8/layout/vList2"/>
    <dgm:cxn modelId="{85A5A818-D824-4FEB-BEE7-6FCE17D96D31}" type="presParOf" srcId="{FBC42378-DB4E-44DD-9D4D-D246FE64F6C3}" destId="{F37586DC-9876-434D-89AE-73E535A21705}" srcOrd="4" destOrd="0" presId="urn:microsoft.com/office/officeart/2005/8/layout/vList2"/>
    <dgm:cxn modelId="{14BF4DB3-94DC-4A8B-87CA-E0606C06C296}" type="presParOf" srcId="{FBC42378-DB4E-44DD-9D4D-D246FE64F6C3}" destId="{37713DE9-D909-48A3-A8D5-229977532588}" srcOrd="5" destOrd="0" presId="urn:microsoft.com/office/officeart/2005/8/layout/vList2"/>
    <dgm:cxn modelId="{DB9AEDFD-D945-44BA-8503-563CB6627C4E}" type="presParOf" srcId="{FBC42378-DB4E-44DD-9D4D-D246FE64F6C3}" destId="{A6AB162D-EAD3-4A39-84A5-F49FD050B688}" srcOrd="6" destOrd="0" presId="urn:microsoft.com/office/officeart/2005/8/layout/vList2"/>
    <dgm:cxn modelId="{EAE2E2C7-DFAE-4E12-B2CF-C5A1558109C5}" type="presParOf" srcId="{FBC42378-DB4E-44DD-9D4D-D246FE64F6C3}" destId="{D0652D17-2CF8-4336-9AC9-5AC0ACF6E6ED}" srcOrd="7" destOrd="0" presId="urn:microsoft.com/office/officeart/2005/8/layout/vList2"/>
    <dgm:cxn modelId="{BBB4B6AD-67EB-4762-ABD5-6102E3641E1A}" type="presParOf" srcId="{FBC42378-DB4E-44DD-9D4D-D246FE64F6C3}" destId="{B88DA0E8-ACA2-4B97-BDD6-54B48A67999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0DD13E-7A19-4E84-B29F-5B9CA19ABDC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21CEAF2-D6C4-468C-B0FC-DEDF2495079A}">
      <dgm:prSet phldrT="[Tekst]" custT="1"/>
      <dgm:spPr/>
      <dgm:t>
        <a:bodyPr/>
        <a:lstStyle/>
        <a:p>
          <a:r>
            <a:rPr lang="pl-PL" sz="1800" spc="-10">
              <a:solidFill>
                <a:schemeClr val="tx1"/>
              </a:solidFill>
              <a:latin typeface="Calibri"/>
              <a:cs typeface="Calibri"/>
            </a:rPr>
            <a:t>Usługi opiekuńcze</a:t>
          </a:r>
          <a:r>
            <a:rPr lang="pl-PL" sz="1800" spc="5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800" spc="-50">
              <a:solidFill>
                <a:schemeClr val="tx1"/>
              </a:solidFill>
              <a:latin typeface="Calibri"/>
              <a:cs typeface="Calibri"/>
            </a:rPr>
            <a:t>i</a:t>
          </a:r>
          <a:r>
            <a:rPr lang="pl-PL" sz="1800" spc="-10">
              <a:solidFill>
                <a:schemeClr val="tx1"/>
              </a:solidFill>
              <a:latin typeface="Calibri"/>
              <a:cs typeface="Calibri"/>
            </a:rPr>
            <a:t> specjalistyczn</a:t>
          </a:r>
          <a:r>
            <a:rPr lang="pl-PL" sz="1800">
              <a:solidFill>
                <a:schemeClr val="tx1"/>
              </a:solidFill>
              <a:latin typeface="Calibri"/>
              <a:cs typeface="Calibri"/>
            </a:rPr>
            <a:t>e</a:t>
          </a:r>
          <a:r>
            <a:rPr lang="pl-PL" sz="1800" spc="-15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800" spc="-10">
              <a:solidFill>
                <a:schemeClr val="tx1"/>
              </a:solidFill>
              <a:latin typeface="Calibri"/>
              <a:cs typeface="Calibri"/>
            </a:rPr>
            <a:t>opiekuńcze </a:t>
          </a:r>
          <a:r>
            <a:rPr lang="pl-PL" sz="1800">
              <a:solidFill>
                <a:schemeClr val="tx1"/>
              </a:solidFill>
              <a:latin typeface="Calibri"/>
              <a:cs typeface="Calibri"/>
            </a:rPr>
            <a:t>w</a:t>
          </a:r>
          <a:r>
            <a:rPr lang="pl-PL" sz="1800" spc="-10">
              <a:solidFill>
                <a:schemeClr val="tx1"/>
              </a:solidFill>
              <a:latin typeface="Calibri"/>
              <a:cs typeface="Calibri"/>
            </a:rPr>
            <a:t> miejscu zamieszkania</a:t>
          </a:r>
          <a:endParaRPr lang="pl-PL" sz="1800" dirty="0">
            <a:solidFill>
              <a:schemeClr val="tx1"/>
            </a:solidFill>
          </a:endParaRPr>
        </a:p>
      </dgm:t>
    </dgm:pt>
    <dgm:pt modelId="{334EBB15-C6A3-4EEA-A84A-00D6000636BF}" type="parTrans" cxnId="{FED373E0-F81E-451D-ABFE-E4E8EB618D5D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583C8F52-1BF1-43D2-9291-9CB3A9B45A7E}" type="sibTrans" cxnId="{FED373E0-F81E-451D-ABFE-E4E8EB618D5D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175C9BD8-8A62-4951-AAD0-52EE480B8F13}">
      <dgm:prSet phldrT="[Tekst]" custT="1"/>
      <dgm:spPr/>
      <dgm:t>
        <a:bodyPr/>
        <a:lstStyle/>
        <a:p>
          <a:r>
            <a:rPr lang="pl-PL" sz="2000" spc="-10">
              <a:solidFill>
                <a:schemeClr val="tx1"/>
              </a:solidFill>
              <a:latin typeface="Calibri"/>
              <a:cs typeface="Calibri"/>
            </a:rPr>
            <a:t>Pielęgniarki długotermino</a:t>
          </a:r>
          <a:r>
            <a:rPr lang="pl-PL" sz="2000" spc="-25">
              <a:solidFill>
                <a:schemeClr val="tx1"/>
              </a:solidFill>
              <a:latin typeface="Calibri"/>
              <a:cs typeface="Calibri"/>
            </a:rPr>
            <a:t>we</a:t>
          </a:r>
          <a:endParaRPr lang="pl-PL" sz="2000" dirty="0">
            <a:solidFill>
              <a:schemeClr val="tx1"/>
            </a:solidFill>
          </a:endParaRPr>
        </a:p>
      </dgm:t>
    </dgm:pt>
    <dgm:pt modelId="{DD5E65D1-2936-4ED1-8044-DA26A38B3220}" type="parTrans" cxnId="{2A5A5106-E2FE-4963-844F-3F3C58AAF381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70E439B9-2620-477B-9093-CCF6E2030CD3}" type="sibTrans" cxnId="{2A5A5106-E2FE-4963-844F-3F3C58AAF381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01D74C19-4D3F-4227-8374-DFA5268388A7}">
      <dgm:prSet phldrT="[Tekst]" custT="1"/>
      <dgm:spPr/>
      <dgm:t>
        <a:bodyPr/>
        <a:lstStyle/>
        <a:p>
          <a:r>
            <a:rPr lang="pl-PL" sz="2000" spc="-10">
              <a:solidFill>
                <a:schemeClr val="tx1"/>
              </a:solidFill>
              <a:latin typeface="Calibri"/>
              <a:cs typeface="Calibri"/>
            </a:rPr>
            <a:t>Rodzinne </a:t>
          </a:r>
          <a:r>
            <a:rPr lang="pl-PL" sz="2000" spc="-20">
              <a:solidFill>
                <a:schemeClr val="tx1"/>
              </a:solidFill>
              <a:latin typeface="Calibri"/>
              <a:cs typeface="Calibri"/>
            </a:rPr>
            <a:t>domy </a:t>
          </a:r>
          <a:r>
            <a:rPr lang="pl-PL" sz="2000" spc="-10">
              <a:solidFill>
                <a:schemeClr val="tx1"/>
              </a:solidFill>
              <a:latin typeface="Calibri"/>
              <a:cs typeface="Calibri"/>
            </a:rPr>
            <a:t>pomocy</a:t>
          </a:r>
          <a:endParaRPr lang="pl-PL" sz="2000" dirty="0">
            <a:solidFill>
              <a:schemeClr val="tx1"/>
            </a:solidFill>
          </a:endParaRPr>
        </a:p>
      </dgm:t>
    </dgm:pt>
    <dgm:pt modelId="{4A11CF00-AB87-44A0-B0CE-7CCD82583EFD}" type="parTrans" cxnId="{509368E9-1EA5-40D3-BD2F-D7A7FCCCDF20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0964BACB-586F-41D2-9444-108ADFFBDC31}" type="sibTrans" cxnId="{509368E9-1EA5-40D3-BD2F-D7A7FCCCDF20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871F0067-98E8-4F15-88F4-378B534389ED}">
      <dgm:prSet phldrT="[Tekst]"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Wsparcie sąsiedzkie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dirty="0">
            <a:solidFill>
              <a:schemeClr val="tx1"/>
            </a:solidFill>
          </a:endParaRPr>
        </a:p>
      </dgm:t>
    </dgm:pt>
    <dgm:pt modelId="{254186B5-4B15-4B4D-ABAB-1E6E93EF2BDF}" type="parTrans" cxnId="{A35851C4-B05C-4322-85F6-75E3F0481569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6DB69C2B-159D-4E19-9E2B-B562C472A222}" type="sibTrans" cxnId="{A35851C4-B05C-4322-85F6-75E3F0481569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8206B5ED-5D6E-43AC-A4D7-E58ACB5B7AFE}">
      <dgm:prSet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Centra</a:t>
          </a:r>
          <a:r>
            <a:rPr lang="pl-PL" sz="2000" spc="5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zdrowia psychicznego i środowiskowe </a:t>
          </a:r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centra</a:t>
          </a:r>
          <a:r>
            <a:rPr lang="pl-PL" sz="2000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zdrowia psychicznego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dirty="0">
            <a:solidFill>
              <a:schemeClr val="tx1"/>
            </a:solidFill>
          </a:endParaRPr>
        </a:p>
      </dgm:t>
    </dgm:pt>
    <dgm:pt modelId="{5562787E-EA85-4B1D-93C1-36EA87FDDDE6}" type="parTrans" cxnId="{96E08323-F439-4660-9006-C1EC37DF12C4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3540FAAA-A85F-478C-ACAF-281FE881FEB6}" type="sibTrans" cxnId="{96E08323-F439-4660-9006-C1EC37DF12C4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C5DD8D6E-C867-4620-A82C-80E03B45BF48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Usługi asystenckie 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dirty="0">
            <a:solidFill>
              <a:schemeClr val="tx1"/>
            </a:solidFill>
          </a:endParaRPr>
        </a:p>
      </dgm:t>
    </dgm:pt>
    <dgm:pt modelId="{E2839777-01F2-492B-9BE0-9365DEF68D23}" type="parTrans" cxnId="{7C7C3E48-D4E0-4735-BAA5-2BB761156D7C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9261A84B-329D-433C-88CA-CDA8FC8A748E}" type="sibTrans" cxnId="{7C7C3E48-D4E0-4735-BAA5-2BB761156D7C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2001F6B1-3F1A-4392-A642-DBFC1A003919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Kręgi wsparcia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dirty="0">
            <a:solidFill>
              <a:schemeClr val="tx1"/>
            </a:solidFill>
          </a:endParaRPr>
        </a:p>
      </dgm:t>
    </dgm:pt>
    <dgm:pt modelId="{687374FE-8B5E-4ACE-AA11-68A91F831B48}" type="parTrans" cxnId="{09AC4983-B439-462D-8AFE-517FCD094275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049F5923-0574-4D86-B1A9-C92586DBFCD6}" type="sibTrans" cxnId="{09AC4983-B439-462D-8AFE-517FCD094275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8FDCD82A-37F6-46F1-9E2A-223C224023DE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Gospodarstwa wspomagane/ opiekuńcze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dirty="0">
            <a:solidFill>
              <a:schemeClr val="tx1"/>
            </a:solidFill>
          </a:endParaRPr>
        </a:p>
      </dgm:t>
    </dgm:pt>
    <dgm:pt modelId="{D3D7276E-AA4F-4499-997A-B3EA762013CD}" type="parTrans" cxnId="{7DD281C3-70B4-4ED1-9AE6-5881871DA87F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E10285AF-AD5E-4AC1-9DD3-6A10D8237F5C}" type="sibTrans" cxnId="{7DD281C3-70B4-4ED1-9AE6-5881871DA87F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B2EC85CC-B570-4ED3-976F-40B6E3A7C530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Centra </a:t>
          </a:r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zdrowia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25" dirty="0">
              <a:solidFill>
                <a:schemeClr val="tx1"/>
              </a:solidFill>
              <a:latin typeface="Calibri"/>
              <a:cs typeface="Calibri"/>
            </a:rPr>
            <a:t>75+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dirty="0">
            <a:solidFill>
              <a:schemeClr val="tx1"/>
            </a:solidFill>
          </a:endParaRPr>
        </a:p>
      </dgm:t>
    </dgm:pt>
    <dgm:pt modelId="{7650EF13-76E5-4058-A969-8670EEFF6844}" type="parTrans" cxnId="{6E5849E7-7EBD-49C5-8E04-94404A282442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C225252B-D495-436C-9ECD-F9BE54851E82}" type="sibTrans" cxnId="{6E5849E7-7EBD-49C5-8E04-94404A282442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3344C645-D4A3-4085-ADBF-3284259F5C1C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Formy zamieszkiwania</a:t>
          </a:r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osób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niespokrewnionych </a:t>
          </a:r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(dziennie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25" dirty="0">
              <a:solidFill>
                <a:schemeClr val="tx1"/>
              </a:solidFill>
              <a:latin typeface="Calibri"/>
              <a:cs typeface="Calibri"/>
            </a:rPr>
            <a:t>lub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całodobowo)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 (nowy kierunek)  </a:t>
          </a:r>
          <a:endParaRPr lang="pl-PL" sz="2000" dirty="0">
            <a:solidFill>
              <a:schemeClr val="tx1"/>
            </a:solidFill>
          </a:endParaRPr>
        </a:p>
      </dgm:t>
    </dgm:pt>
    <dgm:pt modelId="{FD22EA6F-AD5B-48B2-838D-C9F3F5784274}" type="parTrans" cxnId="{E944534A-C7B5-4C27-BE8E-F85C9AB0FD3C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221E8DC4-6DF6-48EC-B870-8C78260EE867}" type="sibTrans" cxnId="{E944534A-C7B5-4C27-BE8E-F85C9AB0FD3C}">
      <dgm:prSet/>
      <dgm:spPr/>
      <dgm:t>
        <a:bodyPr/>
        <a:lstStyle/>
        <a:p>
          <a:endParaRPr lang="pl-PL" sz="4800">
            <a:solidFill>
              <a:schemeClr val="tx1"/>
            </a:solidFill>
          </a:endParaRPr>
        </a:p>
      </dgm:t>
    </dgm:pt>
    <dgm:pt modelId="{5754C42E-BB4D-40EF-A4AD-9D9BBF46368F}">
      <dgm:prSet custT="1"/>
      <dgm:spPr/>
      <dgm:t>
        <a:bodyPr/>
        <a:lstStyle/>
        <a:p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Opiekun zamieszkujący</a:t>
          </a:r>
          <a:r>
            <a:rPr lang="pl-PL" sz="2000" spc="4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spc="-50" dirty="0">
              <a:solidFill>
                <a:schemeClr val="tx1"/>
              </a:solidFill>
              <a:latin typeface="Calibri"/>
              <a:cs typeface="Calibri"/>
            </a:rPr>
            <a:t>z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podopiecznym,  </a:t>
          </a:r>
          <a:r>
            <a:rPr lang="pl-PL" sz="2000" dirty="0">
              <a:solidFill>
                <a:schemeClr val="tx1"/>
              </a:solidFill>
              <a:latin typeface="Calibri"/>
              <a:cs typeface="Calibri"/>
            </a:rPr>
            <a:t>rodziny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 opiekuńcze</a:t>
          </a:r>
          <a:r>
            <a:rPr lang="pl-PL" sz="20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dirty="0"/>
        </a:p>
      </dgm:t>
    </dgm:pt>
    <dgm:pt modelId="{50E84F5D-4E65-43F9-8815-7A8961BA64D8}" type="parTrans" cxnId="{98CF44E5-E7BA-470B-9089-8820A87EABA0}">
      <dgm:prSet/>
      <dgm:spPr/>
      <dgm:t>
        <a:bodyPr/>
        <a:lstStyle/>
        <a:p>
          <a:endParaRPr lang="pl-PL" sz="1800"/>
        </a:p>
      </dgm:t>
    </dgm:pt>
    <dgm:pt modelId="{67A46A85-E01E-42FF-95E2-B14AAC698C59}" type="sibTrans" cxnId="{98CF44E5-E7BA-470B-9089-8820A87EABA0}">
      <dgm:prSet/>
      <dgm:spPr/>
      <dgm:t>
        <a:bodyPr/>
        <a:lstStyle/>
        <a:p>
          <a:endParaRPr lang="pl-PL" sz="1800"/>
        </a:p>
      </dgm:t>
    </dgm:pt>
    <dgm:pt modelId="{0260B54C-9231-47AD-9EF8-1BAD51E28718}" type="pres">
      <dgm:prSet presAssocID="{890DD13E-7A19-4E84-B29F-5B9CA19ABDCE}" presName="linear" presStyleCnt="0">
        <dgm:presLayoutVars>
          <dgm:animLvl val="lvl"/>
          <dgm:resizeHandles val="exact"/>
        </dgm:presLayoutVars>
      </dgm:prSet>
      <dgm:spPr/>
    </dgm:pt>
    <dgm:pt modelId="{BE389140-7C28-4F6F-AD2F-47201AEA0FE8}" type="pres">
      <dgm:prSet presAssocID="{F21CEAF2-D6C4-468C-B0FC-DEDF2495079A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F12BC02C-4852-48F0-BEAD-A0AAAF20AB1B}" type="pres">
      <dgm:prSet presAssocID="{583C8F52-1BF1-43D2-9291-9CB3A9B45A7E}" presName="spacer" presStyleCnt="0"/>
      <dgm:spPr/>
    </dgm:pt>
    <dgm:pt modelId="{B6F54567-F129-4CC1-98AE-B4C9E6F3FDF1}" type="pres">
      <dgm:prSet presAssocID="{175C9BD8-8A62-4951-AAD0-52EE480B8F13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B300FDEE-86D5-41EC-BA0A-C0B4D1FC082A}" type="pres">
      <dgm:prSet presAssocID="{70E439B9-2620-477B-9093-CCF6E2030CD3}" presName="spacer" presStyleCnt="0"/>
      <dgm:spPr/>
    </dgm:pt>
    <dgm:pt modelId="{D0AC720F-3F22-4F8E-AE09-632EDD536457}" type="pres">
      <dgm:prSet presAssocID="{01D74C19-4D3F-4227-8374-DFA5268388A7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9A71018E-C185-4DAE-A4F5-1946362537CB}" type="pres">
      <dgm:prSet presAssocID="{0964BACB-586F-41D2-9444-108ADFFBDC31}" presName="spacer" presStyleCnt="0"/>
      <dgm:spPr/>
    </dgm:pt>
    <dgm:pt modelId="{C946DF95-77A1-4F66-95E2-B5BB16BAF550}" type="pres">
      <dgm:prSet presAssocID="{871F0067-98E8-4F15-88F4-378B534389ED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5CBFC83F-0DC8-4FB6-A75D-F445C9453216}" type="pres">
      <dgm:prSet presAssocID="{6DB69C2B-159D-4E19-9E2B-B562C472A222}" presName="spacer" presStyleCnt="0"/>
      <dgm:spPr/>
    </dgm:pt>
    <dgm:pt modelId="{7F41605B-5C78-40CC-B0A0-9B7ACA34EB8F}" type="pres">
      <dgm:prSet presAssocID="{8206B5ED-5D6E-43AC-A4D7-E58ACB5B7AFE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9F3A1EF4-6C86-4A43-B580-828A031EE104}" type="pres">
      <dgm:prSet presAssocID="{3540FAAA-A85F-478C-ACAF-281FE881FEB6}" presName="spacer" presStyleCnt="0"/>
      <dgm:spPr/>
    </dgm:pt>
    <dgm:pt modelId="{800F3E9A-386B-49A7-BB13-0B886FFE706D}" type="pres">
      <dgm:prSet presAssocID="{C5DD8D6E-C867-4620-A82C-80E03B45BF48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E58A0FD3-4E95-49FE-9022-94604ED37E9A}" type="pres">
      <dgm:prSet presAssocID="{9261A84B-329D-433C-88CA-CDA8FC8A748E}" presName="spacer" presStyleCnt="0"/>
      <dgm:spPr/>
    </dgm:pt>
    <dgm:pt modelId="{B174834F-F421-4876-831A-0AFF16387807}" type="pres">
      <dgm:prSet presAssocID="{2001F6B1-3F1A-4392-A642-DBFC1A003919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3205F391-9C9E-4204-9665-6AE4BBE7346C}" type="pres">
      <dgm:prSet presAssocID="{049F5923-0574-4D86-B1A9-C92586DBFCD6}" presName="spacer" presStyleCnt="0"/>
      <dgm:spPr/>
    </dgm:pt>
    <dgm:pt modelId="{D7EFE161-7441-41D0-8C34-0ADBF60168B1}" type="pres">
      <dgm:prSet presAssocID="{8FDCD82A-37F6-46F1-9E2A-223C224023DE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7BC6513A-95A2-4B67-B22C-6261532056F9}" type="pres">
      <dgm:prSet presAssocID="{E10285AF-AD5E-4AC1-9DD3-6A10D8237F5C}" presName="spacer" presStyleCnt="0"/>
      <dgm:spPr/>
    </dgm:pt>
    <dgm:pt modelId="{37239200-345E-4C23-8193-6D7A1E3825C0}" type="pres">
      <dgm:prSet presAssocID="{B2EC85CC-B570-4ED3-976F-40B6E3A7C530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03A6B5AD-CF36-4815-BB46-DEFFFFAE1773}" type="pres">
      <dgm:prSet presAssocID="{C225252B-D495-436C-9ECD-F9BE54851E82}" presName="spacer" presStyleCnt="0"/>
      <dgm:spPr/>
    </dgm:pt>
    <dgm:pt modelId="{5709CD01-0D76-463F-8869-847120632F56}" type="pres">
      <dgm:prSet presAssocID="{3344C645-D4A3-4085-ADBF-3284259F5C1C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54B3C231-5A76-4944-9D18-7D625DB56544}" type="pres">
      <dgm:prSet presAssocID="{221E8DC4-6DF6-48EC-B870-8C78260EE867}" presName="spacer" presStyleCnt="0"/>
      <dgm:spPr/>
    </dgm:pt>
    <dgm:pt modelId="{C3B3901C-435C-49BF-BED7-DC23C01D9085}" type="pres">
      <dgm:prSet presAssocID="{5754C42E-BB4D-40EF-A4AD-9D9BBF46368F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2A5A5106-E2FE-4963-844F-3F3C58AAF381}" srcId="{890DD13E-7A19-4E84-B29F-5B9CA19ABDCE}" destId="{175C9BD8-8A62-4951-AAD0-52EE480B8F13}" srcOrd="1" destOrd="0" parTransId="{DD5E65D1-2936-4ED1-8044-DA26A38B3220}" sibTransId="{70E439B9-2620-477B-9093-CCF6E2030CD3}"/>
    <dgm:cxn modelId="{96E08323-F439-4660-9006-C1EC37DF12C4}" srcId="{890DD13E-7A19-4E84-B29F-5B9CA19ABDCE}" destId="{8206B5ED-5D6E-43AC-A4D7-E58ACB5B7AFE}" srcOrd="4" destOrd="0" parTransId="{5562787E-EA85-4B1D-93C1-36EA87FDDDE6}" sibTransId="{3540FAAA-A85F-478C-ACAF-281FE881FEB6}"/>
    <dgm:cxn modelId="{F0D79D25-4E4B-42F4-AD49-4DFD0D69BB94}" type="presOf" srcId="{175C9BD8-8A62-4951-AAD0-52EE480B8F13}" destId="{B6F54567-F129-4CC1-98AE-B4C9E6F3FDF1}" srcOrd="0" destOrd="0" presId="urn:microsoft.com/office/officeart/2005/8/layout/vList2"/>
    <dgm:cxn modelId="{46228B37-30D6-4F42-93AD-429362742DF7}" type="presOf" srcId="{B2EC85CC-B570-4ED3-976F-40B6E3A7C530}" destId="{37239200-345E-4C23-8193-6D7A1E3825C0}" srcOrd="0" destOrd="0" presId="urn:microsoft.com/office/officeart/2005/8/layout/vList2"/>
    <dgm:cxn modelId="{E71A945D-A6F4-48FB-B01B-51CA304046BB}" type="presOf" srcId="{890DD13E-7A19-4E84-B29F-5B9CA19ABDCE}" destId="{0260B54C-9231-47AD-9EF8-1BAD51E28718}" srcOrd="0" destOrd="0" presId="urn:microsoft.com/office/officeart/2005/8/layout/vList2"/>
    <dgm:cxn modelId="{7C7C3E48-D4E0-4735-BAA5-2BB761156D7C}" srcId="{890DD13E-7A19-4E84-B29F-5B9CA19ABDCE}" destId="{C5DD8D6E-C867-4620-A82C-80E03B45BF48}" srcOrd="5" destOrd="0" parTransId="{E2839777-01F2-492B-9BE0-9365DEF68D23}" sibTransId="{9261A84B-329D-433C-88CA-CDA8FC8A748E}"/>
    <dgm:cxn modelId="{F9297D49-9A65-41BC-A1DF-3E3F1558EB7C}" type="presOf" srcId="{3344C645-D4A3-4085-ADBF-3284259F5C1C}" destId="{5709CD01-0D76-463F-8869-847120632F56}" srcOrd="0" destOrd="0" presId="urn:microsoft.com/office/officeart/2005/8/layout/vList2"/>
    <dgm:cxn modelId="{E944534A-C7B5-4C27-BE8E-F85C9AB0FD3C}" srcId="{890DD13E-7A19-4E84-B29F-5B9CA19ABDCE}" destId="{3344C645-D4A3-4085-ADBF-3284259F5C1C}" srcOrd="9" destOrd="0" parTransId="{FD22EA6F-AD5B-48B2-838D-C9F3F5784274}" sibTransId="{221E8DC4-6DF6-48EC-B870-8C78260EE867}"/>
    <dgm:cxn modelId="{0D60186C-6B4C-4C8F-B512-A4BCB98B86BA}" type="presOf" srcId="{8FDCD82A-37F6-46F1-9E2A-223C224023DE}" destId="{D7EFE161-7441-41D0-8C34-0ADBF60168B1}" srcOrd="0" destOrd="0" presId="urn:microsoft.com/office/officeart/2005/8/layout/vList2"/>
    <dgm:cxn modelId="{0982B86C-BB12-4BF1-AF5F-91D5BC90EF8E}" type="presOf" srcId="{5754C42E-BB4D-40EF-A4AD-9D9BBF46368F}" destId="{C3B3901C-435C-49BF-BED7-DC23C01D9085}" srcOrd="0" destOrd="0" presId="urn:microsoft.com/office/officeart/2005/8/layout/vList2"/>
    <dgm:cxn modelId="{D32A937A-84B0-4583-A470-4B0E54DF0EDF}" type="presOf" srcId="{01D74C19-4D3F-4227-8374-DFA5268388A7}" destId="{D0AC720F-3F22-4F8E-AE09-632EDD536457}" srcOrd="0" destOrd="0" presId="urn:microsoft.com/office/officeart/2005/8/layout/vList2"/>
    <dgm:cxn modelId="{09AC4983-B439-462D-8AFE-517FCD094275}" srcId="{890DD13E-7A19-4E84-B29F-5B9CA19ABDCE}" destId="{2001F6B1-3F1A-4392-A642-DBFC1A003919}" srcOrd="6" destOrd="0" parTransId="{687374FE-8B5E-4ACE-AA11-68A91F831B48}" sibTransId="{049F5923-0574-4D86-B1A9-C92586DBFCD6}"/>
    <dgm:cxn modelId="{2A364AAD-D720-4E75-9100-442E33F28D17}" type="presOf" srcId="{8206B5ED-5D6E-43AC-A4D7-E58ACB5B7AFE}" destId="{7F41605B-5C78-40CC-B0A0-9B7ACA34EB8F}" srcOrd="0" destOrd="0" presId="urn:microsoft.com/office/officeart/2005/8/layout/vList2"/>
    <dgm:cxn modelId="{00FDBAB4-72DF-4533-9037-5B296920BD4E}" type="presOf" srcId="{F21CEAF2-D6C4-468C-B0FC-DEDF2495079A}" destId="{BE389140-7C28-4F6F-AD2F-47201AEA0FE8}" srcOrd="0" destOrd="0" presId="urn:microsoft.com/office/officeart/2005/8/layout/vList2"/>
    <dgm:cxn modelId="{31B956BD-BF47-4AA7-830B-48DA6046028B}" type="presOf" srcId="{2001F6B1-3F1A-4392-A642-DBFC1A003919}" destId="{B174834F-F421-4876-831A-0AFF16387807}" srcOrd="0" destOrd="0" presId="urn:microsoft.com/office/officeart/2005/8/layout/vList2"/>
    <dgm:cxn modelId="{7DD281C3-70B4-4ED1-9AE6-5881871DA87F}" srcId="{890DD13E-7A19-4E84-B29F-5B9CA19ABDCE}" destId="{8FDCD82A-37F6-46F1-9E2A-223C224023DE}" srcOrd="7" destOrd="0" parTransId="{D3D7276E-AA4F-4499-997A-B3EA762013CD}" sibTransId="{E10285AF-AD5E-4AC1-9DD3-6A10D8237F5C}"/>
    <dgm:cxn modelId="{A35851C4-B05C-4322-85F6-75E3F0481569}" srcId="{890DD13E-7A19-4E84-B29F-5B9CA19ABDCE}" destId="{871F0067-98E8-4F15-88F4-378B534389ED}" srcOrd="3" destOrd="0" parTransId="{254186B5-4B15-4B4D-ABAB-1E6E93EF2BDF}" sibTransId="{6DB69C2B-159D-4E19-9E2B-B562C472A222}"/>
    <dgm:cxn modelId="{FED373E0-F81E-451D-ABFE-E4E8EB618D5D}" srcId="{890DD13E-7A19-4E84-B29F-5B9CA19ABDCE}" destId="{F21CEAF2-D6C4-468C-B0FC-DEDF2495079A}" srcOrd="0" destOrd="0" parTransId="{334EBB15-C6A3-4EEA-A84A-00D6000636BF}" sibTransId="{583C8F52-1BF1-43D2-9291-9CB3A9B45A7E}"/>
    <dgm:cxn modelId="{F40BC1E0-072E-41B2-8105-00F9E75BE453}" type="presOf" srcId="{871F0067-98E8-4F15-88F4-378B534389ED}" destId="{C946DF95-77A1-4F66-95E2-B5BB16BAF550}" srcOrd="0" destOrd="0" presId="urn:microsoft.com/office/officeart/2005/8/layout/vList2"/>
    <dgm:cxn modelId="{98CF44E5-E7BA-470B-9089-8820A87EABA0}" srcId="{890DD13E-7A19-4E84-B29F-5B9CA19ABDCE}" destId="{5754C42E-BB4D-40EF-A4AD-9D9BBF46368F}" srcOrd="10" destOrd="0" parTransId="{50E84F5D-4E65-43F9-8815-7A8961BA64D8}" sibTransId="{67A46A85-E01E-42FF-95E2-B14AAC698C59}"/>
    <dgm:cxn modelId="{6E5849E7-7EBD-49C5-8E04-94404A282442}" srcId="{890DD13E-7A19-4E84-B29F-5B9CA19ABDCE}" destId="{B2EC85CC-B570-4ED3-976F-40B6E3A7C530}" srcOrd="8" destOrd="0" parTransId="{7650EF13-76E5-4058-A969-8670EEFF6844}" sibTransId="{C225252B-D495-436C-9ECD-F9BE54851E82}"/>
    <dgm:cxn modelId="{7972F6E8-D0B1-4FBE-8885-14E34BEAE6AE}" type="presOf" srcId="{C5DD8D6E-C867-4620-A82C-80E03B45BF48}" destId="{800F3E9A-386B-49A7-BB13-0B886FFE706D}" srcOrd="0" destOrd="0" presId="urn:microsoft.com/office/officeart/2005/8/layout/vList2"/>
    <dgm:cxn modelId="{509368E9-1EA5-40D3-BD2F-D7A7FCCCDF20}" srcId="{890DD13E-7A19-4E84-B29F-5B9CA19ABDCE}" destId="{01D74C19-4D3F-4227-8374-DFA5268388A7}" srcOrd="2" destOrd="0" parTransId="{4A11CF00-AB87-44A0-B0CE-7CCD82583EFD}" sibTransId="{0964BACB-586F-41D2-9444-108ADFFBDC31}"/>
    <dgm:cxn modelId="{21B4A83F-18A5-4E88-B163-9BFA27750F17}" type="presParOf" srcId="{0260B54C-9231-47AD-9EF8-1BAD51E28718}" destId="{BE389140-7C28-4F6F-AD2F-47201AEA0FE8}" srcOrd="0" destOrd="0" presId="urn:microsoft.com/office/officeart/2005/8/layout/vList2"/>
    <dgm:cxn modelId="{4E26DFB6-8316-45E8-9EE4-A592B70DDE58}" type="presParOf" srcId="{0260B54C-9231-47AD-9EF8-1BAD51E28718}" destId="{F12BC02C-4852-48F0-BEAD-A0AAAF20AB1B}" srcOrd="1" destOrd="0" presId="urn:microsoft.com/office/officeart/2005/8/layout/vList2"/>
    <dgm:cxn modelId="{AFBB928B-07F2-4ABE-A109-CA96C09D4EF9}" type="presParOf" srcId="{0260B54C-9231-47AD-9EF8-1BAD51E28718}" destId="{B6F54567-F129-4CC1-98AE-B4C9E6F3FDF1}" srcOrd="2" destOrd="0" presId="urn:microsoft.com/office/officeart/2005/8/layout/vList2"/>
    <dgm:cxn modelId="{2526B13F-4F6D-4460-AD55-ED521406D8EE}" type="presParOf" srcId="{0260B54C-9231-47AD-9EF8-1BAD51E28718}" destId="{B300FDEE-86D5-41EC-BA0A-C0B4D1FC082A}" srcOrd="3" destOrd="0" presId="urn:microsoft.com/office/officeart/2005/8/layout/vList2"/>
    <dgm:cxn modelId="{EB78BB6A-9CC0-4868-A4E1-AF4BE69FAF43}" type="presParOf" srcId="{0260B54C-9231-47AD-9EF8-1BAD51E28718}" destId="{D0AC720F-3F22-4F8E-AE09-632EDD536457}" srcOrd="4" destOrd="0" presId="urn:microsoft.com/office/officeart/2005/8/layout/vList2"/>
    <dgm:cxn modelId="{361F52B6-5737-49FA-915A-FC24ACA5237D}" type="presParOf" srcId="{0260B54C-9231-47AD-9EF8-1BAD51E28718}" destId="{9A71018E-C185-4DAE-A4F5-1946362537CB}" srcOrd="5" destOrd="0" presId="urn:microsoft.com/office/officeart/2005/8/layout/vList2"/>
    <dgm:cxn modelId="{5356BBAF-E4DE-4FBC-B1D7-D56B49B56E4B}" type="presParOf" srcId="{0260B54C-9231-47AD-9EF8-1BAD51E28718}" destId="{C946DF95-77A1-4F66-95E2-B5BB16BAF550}" srcOrd="6" destOrd="0" presId="urn:microsoft.com/office/officeart/2005/8/layout/vList2"/>
    <dgm:cxn modelId="{F578481D-9D77-40FC-836C-376E3C8DE64F}" type="presParOf" srcId="{0260B54C-9231-47AD-9EF8-1BAD51E28718}" destId="{5CBFC83F-0DC8-4FB6-A75D-F445C9453216}" srcOrd="7" destOrd="0" presId="urn:microsoft.com/office/officeart/2005/8/layout/vList2"/>
    <dgm:cxn modelId="{4EFA904B-9904-49F7-8488-560D0BA5C05C}" type="presParOf" srcId="{0260B54C-9231-47AD-9EF8-1BAD51E28718}" destId="{7F41605B-5C78-40CC-B0A0-9B7ACA34EB8F}" srcOrd="8" destOrd="0" presId="urn:microsoft.com/office/officeart/2005/8/layout/vList2"/>
    <dgm:cxn modelId="{19C4FE84-475B-41EE-9E18-7206418C0535}" type="presParOf" srcId="{0260B54C-9231-47AD-9EF8-1BAD51E28718}" destId="{9F3A1EF4-6C86-4A43-B580-828A031EE104}" srcOrd="9" destOrd="0" presId="urn:microsoft.com/office/officeart/2005/8/layout/vList2"/>
    <dgm:cxn modelId="{F65A20E6-A55F-4AFF-91AC-0D6AAB69053F}" type="presParOf" srcId="{0260B54C-9231-47AD-9EF8-1BAD51E28718}" destId="{800F3E9A-386B-49A7-BB13-0B886FFE706D}" srcOrd="10" destOrd="0" presId="urn:microsoft.com/office/officeart/2005/8/layout/vList2"/>
    <dgm:cxn modelId="{4E2CA501-3B5E-47DA-BF70-6F83606F297E}" type="presParOf" srcId="{0260B54C-9231-47AD-9EF8-1BAD51E28718}" destId="{E58A0FD3-4E95-49FE-9022-94604ED37E9A}" srcOrd="11" destOrd="0" presId="urn:microsoft.com/office/officeart/2005/8/layout/vList2"/>
    <dgm:cxn modelId="{7DBC8936-B70C-4F8F-8FB3-62A1F34994D2}" type="presParOf" srcId="{0260B54C-9231-47AD-9EF8-1BAD51E28718}" destId="{B174834F-F421-4876-831A-0AFF16387807}" srcOrd="12" destOrd="0" presId="urn:microsoft.com/office/officeart/2005/8/layout/vList2"/>
    <dgm:cxn modelId="{A7BD521A-0F9A-4D81-B312-E728B1F5EA32}" type="presParOf" srcId="{0260B54C-9231-47AD-9EF8-1BAD51E28718}" destId="{3205F391-9C9E-4204-9665-6AE4BBE7346C}" srcOrd="13" destOrd="0" presId="urn:microsoft.com/office/officeart/2005/8/layout/vList2"/>
    <dgm:cxn modelId="{AD28551C-1551-4008-92F7-E193043F567F}" type="presParOf" srcId="{0260B54C-9231-47AD-9EF8-1BAD51E28718}" destId="{D7EFE161-7441-41D0-8C34-0ADBF60168B1}" srcOrd="14" destOrd="0" presId="urn:microsoft.com/office/officeart/2005/8/layout/vList2"/>
    <dgm:cxn modelId="{3CB6C861-FB1B-406E-8186-A9967AAF5666}" type="presParOf" srcId="{0260B54C-9231-47AD-9EF8-1BAD51E28718}" destId="{7BC6513A-95A2-4B67-B22C-6261532056F9}" srcOrd="15" destOrd="0" presId="urn:microsoft.com/office/officeart/2005/8/layout/vList2"/>
    <dgm:cxn modelId="{6D09CD7F-B052-4BFB-9CBF-11C69C81F13B}" type="presParOf" srcId="{0260B54C-9231-47AD-9EF8-1BAD51E28718}" destId="{37239200-345E-4C23-8193-6D7A1E3825C0}" srcOrd="16" destOrd="0" presId="urn:microsoft.com/office/officeart/2005/8/layout/vList2"/>
    <dgm:cxn modelId="{B42506C4-6F54-46E7-BF1B-A268123E6540}" type="presParOf" srcId="{0260B54C-9231-47AD-9EF8-1BAD51E28718}" destId="{03A6B5AD-CF36-4815-BB46-DEFFFFAE1773}" srcOrd="17" destOrd="0" presId="urn:microsoft.com/office/officeart/2005/8/layout/vList2"/>
    <dgm:cxn modelId="{D951A746-B85D-480C-A4B4-F332C0D1744A}" type="presParOf" srcId="{0260B54C-9231-47AD-9EF8-1BAD51E28718}" destId="{5709CD01-0D76-463F-8869-847120632F56}" srcOrd="18" destOrd="0" presId="urn:microsoft.com/office/officeart/2005/8/layout/vList2"/>
    <dgm:cxn modelId="{0FEE31D2-2867-4D4D-8979-A28DEAB0A944}" type="presParOf" srcId="{0260B54C-9231-47AD-9EF8-1BAD51E28718}" destId="{54B3C231-5A76-4944-9D18-7D625DB56544}" srcOrd="19" destOrd="0" presId="urn:microsoft.com/office/officeart/2005/8/layout/vList2"/>
    <dgm:cxn modelId="{A06F4B4D-94AF-4930-AC45-2F8DA288AED4}" type="presParOf" srcId="{0260B54C-9231-47AD-9EF8-1BAD51E28718}" destId="{C3B3901C-435C-49BF-BED7-DC23C01D9085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F0EB1-7326-4AF2-835B-5EB10D7434C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712B6B10-FF99-4F28-A060-BFA7FEBF5C9E}">
      <dgm:prSet phldrT="[Tekst]"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Mieszkania chronione</a:t>
          </a:r>
          <a:endParaRPr lang="pl-PL" dirty="0">
            <a:solidFill>
              <a:schemeClr val="tx1"/>
            </a:solidFill>
          </a:endParaRPr>
        </a:p>
      </dgm:t>
    </dgm:pt>
    <dgm:pt modelId="{2B7D2D0E-2ACA-4134-B09C-A6B230BF3380}" type="parTrans" cxnId="{23F72260-BA74-4C71-9D2D-AC131054CBDB}">
      <dgm:prSet/>
      <dgm:spPr/>
      <dgm:t>
        <a:bodyPr/>
        <a:lstStyle/>
        <a:p>
          <a:endParaRPr lang="pl-PL"/>
        </a:p>
      </dgm:t>
    </dgm:pt>
    <dgm:pt modelId="{E7095532-6BC4-4FF8-BF1E-3DC6DB79C80E}" type="sibTrans" cxnId="{23F72260-BA74-4C71-9D2D-AC131054CBDB}">
      <dgm:prSet/>
      <dgm:spPr/>
      <dgm:t>
        <a:bodyPr/>
        <a:lstStyle/>
        <a:p>
          <a:endParaRPr lang="pl-PL"/>
        </a:p>
      </dgm:t>
    </dgm:pt>
    <dgm:pt modelId="{7B56B56D-0C6A-43AA-8B7D-3D01D4DE0D14}">
      <dgm:prSet phldrT="[Tekst]"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Mieszkania wspomagane </a:t>
          </a:r>
          <a:r>
            <a:rPr lang="pl-PL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dirty="0">
            <a:solidFill>
              <a:schemeClr val="tx1"/>
            </a:solidFill>
          </a:endParaRPr>
        </a:p>
      </dgm:t>
    </dgm:pt>
    <dgm:pt modelId="{F0DD7F5D-BDAF-4BA9-AFD0-B0D5723A6C6C}" type="parTrans" cxnId="{15CB6A1D-80CA-44A5-8132-A7FD88FB6F75}">
      <dgm:prSet/>
      <dgm:spPr/>
      <dgm:t>
        <a:bodyPr/>
        <a:lstStyle/>
        <a:p>
          <a:endParaRPr lang="pl-PL"/>
        </a:p>
      </dgm:t>
    </dgm:pt>
    <dgm:pt modelId="{19D3E52E-7FDE-4249-A80E-E920C1BEFD30}" type="sibTrans" cxnId="{15CB6A1D-80CA-44A5-8132-A7FD88FB6F75}">
      <dgm:prSet/>
      <dgm:spPr/>
      <dgm:t>
        <a:bodyPr/>
        <a:lstStyle/>
        <a:p>
          <a:endParaRPr lang="pl-PL"/>
        </a:p>
      </dgm:t>
    </dgm:pt>
    <dgm:pt modelId="{DC46DFB0-C9A9-4F44-A54C-12181F2B8D79}">
      <dgm:prSet phldrT="[Tekst]"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+mn-lt"/>
              <a:cs typeface="Calibri"/>
            </a:rPr>
            <a:t>Mieszkania dostępne</a:t>
          </a:r>
          <a:r>
            <a:rPr lang="pl-PL" spc="10" dirty="0">
              <a:solidFill>
                <a:schemeClr val="tx1"/>
              </a:solidFill>
              <a:latin typeface="+mn-lt"/>
              <a:cs typeface="Calibri"/>
            </a:rPr>
            <a:t> </a:t>
          </a:r>
          <a:r>
            <a:rPr lang="pl-PL" spc="-50" dirty="0">
              <a:solidFill>
                <a:schemeClr val="tx1"/>
              </a:solidFill>
              <a:latin typeface="+mn-lt"/>
              <a:cs typeface="Calibri"/>
            </a:rPr>
            <a:t>i</a:t>
          </a:r>
          <a:r>
            <a:rPr lang="pl-PL" spc="-10" dirty="0">
              <a:solidFill>
                <a:schemeClr val="tx1"/>
              </a:solidFill>
              <a:latin typeface="+mn-lt"/>
              <a:cs typeface="Calibri"/>
            </a:rPr>
            <a:t> adaptowalne </a:t>
          </a:r>
          <a:r>
            <a:rPr lang="pl-PL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dirty="0">
            <a:solidFill>
              <a:schemeClr val="tx1"/>
            </a:solidFill>
            <a:latin typeface="+mn-lt"/>
          </a:endParaRPr>
        </a:p>
      </dgm:t>
    </dgm:pt>
    <dgm:pt modelId="{0CF60407-BA5A-468B-A096-EB0B63D11049}" type="parTrans" cxnId="{EFFA4A76-8FFE-4952-AB43-6BA26188F840}">
      <dgm:prSet/>
      <dgm:spPr/>
      <dgm:t>
        <a:bodyPr/>
        <a:lstStyle/>
        <a:p>
          <a:endParaRPr lang="pl-PL"/>
        </a:p>
      </dgm:t>
    </dgm:pt>
    <dgm:pt modelId="{48C81496-542A-4A05-BA09-39E1E9A2922D}" type="sibTrans" cxnId="{EFFA4A76-8FFE-4952-AB43-6BA26188F840}">
      <dgm:prSet/>
      <dgm:spPr/>
      <dgm:t>
        <a:bodyPr/>
        <a:lstStyle/>
        <a:p>
          <a:endParaRPr lang="pl-PL"/>
        </a:p>
      </dgm:t>
    </dgm:pt>
    <dgm:pt modelId="{F95AEE06-7C6C-4259-BB69-0080BC8856DA}">
      <dgm:prSet phldrT="[Tekst]"/>
      <dgm:spPr/>
      <dgm:t>
        <a:bodyPr/>
        <a:lstStyle/>
        <a:p>
          <a:r>
            <a:rPr lang="pl-PL" spc="-10" dirty="0">
              <a:solidFill>
                <a:schemeClr val="tx1"/>
              </a:solidFill>
              <a:latin typeface="Calibri"/>
              <a:cs typeface="Calibri"/>
            </a:rPr>
            <a:t>Mieszkania docelowe przystępne cenowo </a:t>
          </a:r>
          <a:r>
            <a:rPr lang="pl-PL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dirty="0">
            <a:solidFill>
              <a:schemeClr val="tx1"/>
            </a:solidFill>
          </a:endParaRPr>
        </a:p>
      </dgm:t>
    </dgm:pt>
    <dgm:pt modelId="{4EDCCAAB-E7F0-47D6-B2D5-681B56E9C4EC}" type="parTrans" cxnId="{16B45431-4B2C-46DA-8213-12F49ABFD45C}">
      <dgm:prSet/>
      <dgm:spPr/>
      <dgm:t>
        <a:bodyPr/>
        <a:lstStyle/>
        <a:p>
          <a:endParaRPr lang="pl-PL"/>
        </a:p>
      </dgm:t>
    </dgm:pt>
    <dgm:pt modelId="{B20F0715-EE52-41AE-87D5-2C26CE7CF1C9}" type="sibTrans" cxnId="{16B45431-4B2C-46DA-8213-12F49ABFD45C}">
      <dgm:prSet/>
      <dgm:spPr/>
      <dgm:t>
        <a:bodyPr/>
        <a:lstStyle/>
        <a:p>
          <a:endParaRPr lang="pl-PL"/>
        </a:p>
      </dgm:t>
    </dgm:pt>
    <dgm:pt modelId="{D5E1B98E-E314-415C-A06D-259787F85B02}" type="pres">
      <dgm:prSet presAssocID="{66BF0EB1-7326-4AF2-835B-5EB10D7434C0}" presName="linear" presStyleCnt="0">
        <dgm:presLayoutVars>
          <dgm:animLvl val="lvl"/>
          <dgm:resizeHandles val="exact"/>
        </dgm:presLayoutVars>
      </dgm:prSet>
      <dgm:spPr/>
    </dgm:pt>
    <dgm:pt modelId="{6E23E2D5-93E7-4D56-AC1B-E2A5C012881D}" type="pres">
      <dgm:prSet presAssocID="{712B6B10-FF99-4F28-A060-BFA7FEBF5C9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514608-A308-49DB-8BBD-D57370AC3F93}" type="pres">
      <dgm:prSet presAssocID="{E7095532-6BC4-4FF8-BF1E-3DC6DB79C80E}" presName="spacer" presStyleCnt="0"/>
      <dgm:spPr/>
    </dgm:pt>
    <dgm:pt modelId="{AE79E70E-B5F9-4FE6-8D91-CF57E3641547}" type="pres">
      <dgm:prSet presAssocID="{7B56B56D-0C6A-43AA-8B7D-3D01D4DE0D1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627B49-2983-4829-A082-DC7DC156DE3A}" type="pres">
      <dgm:prSet presAssocID="{19D3E52E-7FDE-4249-A80E-E920C1BEFD30}" presName="spacer" presStyleCnt="0"/>
      <dgm:spPr/>
    </dgm:pt>
    <dgm:pt modelId="{70D3D16C-A39D-46D7-926B-57DBDDF8E659}" type="pres">
      <dgm:prSet presAssocID="{DC46DFB0-C9A9-4F44-A54C-12181F2B8D79}" presName="parentText" presStyleLbl="node1" presStyleIdx="2" presStyleCnt="4" custLinFactNeighborY="-21314">
        <dgm:presLayoutVars>
          <dgm:chMax val="0"/>
          <dgm:bulletEnabled val="1"/>
        </dgm:presLayoutVars>
      </dgm:prSet>
      <dgm:spPr/>
    </dgm:pt>
    <dgm:pt modelId="{ECC348C1-DDDE-4BA7-82E2-EBC82A4F2E45}" type="pres">
      <dgm:prSet presAssocID="{48C81496-542A-4A05-BA09-39E1E9A2922D}" presName="spacer" presStyleCnt="0"/>
      <dgm:spPr/>
    </dgm:pt>
    <dgm:pt modelId="{48FFE93A-41F8-4947-9862-08310ED84FDD}" type="pres">
      <dgm:prSet presAssocID="{F95AEE06-7C6C-4259-BB69-0080BC8856D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5CB6A1D-80CA-44A5-8132-A7FD88FB6F75}" srcId="{66BF0EB1-7326-4AF2-835B-5EB10D7434C0}" destId="{7B56B56D-0C6A-43AA-8B7D-3D01D4DE0D14}" srcOrd="1" destOrd="0" parTransId="{F0DD7F5D-BDAF-4BA9-AFD0-B0D5723A6C6C}" sibTransId="{19D3E52E-7FDE-4249-A80E-E920C1BEFD30}"/>
    <dgm:cxn modelId="{16B45431-4B2C-46DA-8213-12F49ABFD45C}" srcId="{66BF0EB1-7326-4AF2-835B-5EB10D7434C0}" destId="{F95AEE06-7C6C-4259-BB69-0080BC8856DA}" srcOrd="3" destOrd="0" parTransId="{4EDCCAAB-E7F0-47D6-B2D5-681B56E9C4EC}" sibTransId="{B20F0715-EE52-41AE-87D5-2C26CE7CF1C9}"/>
    <dgm:cxn modelId="{0C0EB53E-6138-4220-9DEB-17C1F60D384E}" type="presOf" srcId="{DC46DFB0-C9A9-4F44-A54C-12181F2B8D79}" destId="{70D3D16C-A39D-46D7-926B-57DBDDF8E659}" srcOrd="0" destOrd="0" presId="urn:microsoft.com/office/officeart/2005/8/layout/vList2"/>
    <dgm:cxn modelId="{23F72260-BA74-4C71-9D2D-AC131054CBDB}" srcId="{66BF0EB1-7326-4AF2-835B-5EB10D7434C0}" destId="{712B6B10-FF99-4F28-A060-BFA7FEBF5C9E}" srcOrd="0" destOrd="0" parTransId="{2B7D2D0E-2ACA-4134-B09C-A6B230BF3380}" sibTransId="{E7095532-6BC4-4FF8-BF1E-3DC6DB79C80E}"/>
    <dgm:cxn modelId="{B489CB49-9F81-467E-9DCE-FC55149B616B}" type="presOf" srcId="{7B56B56D-0C6A-43AA-8B7D-3D01D4DE0D14}" destId="{AE79E70E-B5F9-4FE6-8D91-CF57E3641547}" srcOrd="0" destOrd="0" presId="urn:microsoft.com/office/officeart/2005/8/layout/vList2"/>
    <dgm:cxn modelId="{4EEB846B-F877-4FDB-8210-2192D8790D9C}" type="presOf" srcId="{712B6B10-FF99-4F28-A060-BFA7FEBF5C9E}" destId="{6E23E2D5-93E7-4D56-AC1B-E2A5C012881D}" srcOrd="0" destOrd="0" presId="urn:microsoft.com/office/officeart/2005/8/layout/vList2"/>
    <dgm:cxn modelId="{0DFD1B72-8251-4DCB-B7C3-C9554D8F1E62}" type="presOf" srcId="{F95AEE06-7C6C-4259-BB69-0080BC8856DA}" destId="{48FFE93A-41F8-4947-9862-08310ED84FDD}" srcOrd="0" destOrd="0" presId="urn:microsoft.com/office/officeart/2005/8/layout/vList2"/>
    <dgm:cxn modelId="{EFFA4A76-8FFE-4952-AB43-6BA26188F840}" srcId="{66BF0EB1-7326-4AF2-835B-5EB10D7434C0}" destId="{DC46DFB0-C9A9-4F44-A54C-12181F2B8D79}" srcOrd="2" destOrd="0" parTransId="{0CF60407-BA5A-468B-A096-EB0B63D11049}" sibTransId="{48C81496-542A-4A05-BA09-39E1E9A2922D}"/>
    <dgm:cxn modelId="{B08A45CF-F0DB-4600-BF5B-F21D4D17743B}" type="presOf" srcId="{66BF0EB1-7326-4AF2-835B-5EB10D7434C0}" destId="{D5E1B98E-E314-415C-A06D-259787F85B02}" srcOrd="0" destOrd="0" presId="urn:microsoft.com/office/officeart/2005/8/layout/vList2"/>
    <dgm:cxn modelId="{4510D3E1-0F55-4BB3-A889-B20023664203}" type="presParOf" srcId="{D5E1B98E-E314-415C-A06D-259787F85B02}" destId="{6E23E2D5-93E7-4D56-AC1B-E2A5C012881D}" srcOrd="0" destOrd="0" presId="urn:microsoft.com/office/officeart/2005/8/layout/vList2"/>
    <dgm:cxn modelId="{D21C77EB-22B8-4183-A624-31B338766A5C}" type="presParOf" srcId="{D5E1B98E-E314-415C-A06D-259787F85B02}" destId="{2D514608-A308-49DB-8BBD-D57370AC3F93}" srcOrd="1" destOrd="0" presId="urn:microsoft.com/office/officeart/2005/8/layout/vList2"/>
    <dgm:cxn modelId="{0135C662-BB79-4F15-AAA9-6C65D9E37551}" type="presParOf" srcId="{D5E1B98E-E314-415C-A06D-259787F85B02}" destId="{AE79E70E-B5F9-4FE6-8D91-CF57E3641547}" srcOrd="2" destOrd="0" presId="urn:microsoft.com/office/officeart/2005/8/layout/vList2"/>
    <dgm:cxn modelId="{C58EDCD8-F131-4399-BF22-01725BD39DD3}" type="presParOf" srcId="{D5E1B98E-E314-415C-A06D-259787F85B02}" destId="{92627B49-2983-4829-A082-DC7DC156DE3A}" srcOrd="3" destOrd="0" presId="urn:microsoft.com/office/officeart/2005/8/layout/vList2"/>
    <dgm:cxn modelId="{2B25FEC8-539D-42B1-A23D-D3545F7C11AB}" type="presParOf" srcId="{D5E1B98E-E314-415C-A06D-259787F85B02}" destId="{70D3D16C-A39D-46D7-926B-57DBDDF8E659}" srcOrd="4" destOrd="0" presId="urn:microsoft.com/office/officeart/2005/8/layout/vList2"/>
    <dgm:cxn modelId="{928D6B00-9C5B-4039-AC59-01F9B3925942}" type="presParOf" srcId="{D5E1B98E-E314-415C-A06D-259787F85B02}" destId="{ECC348C1-DDDE-4BA7-82E2-EBC82A4F2E45}" srcOrd="5" destOrd="0" presId="urn:microsoft.com/office/officeart/2005/8/layout/vList2"/>
    <dgm:cxn modelId="{BBBE7B08-C3EE-46D1-8D17-48A2F6DFF6E2}" type="presParOf" srcId="{D5E1B98E-E314-415C-A06D-259787F85B02}" destId="{48FFE93A-41F8-4947-9862-08310ED84F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4E8649-03D2-468E-94D4-BC73A57C078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E6AE419-E5CA-488F-B66C-0BFEE5A280B5}">
      <dgm:prSet phldrT="[Tekst]"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Dom Pomocy Społecznej</a:t>
          </a:r>
          <a:endParaRPr lang="pl-PL" dirty="0">
            <a:solidFill>
              <a:schemeClr val="tx1"/>
            </a:solidFill>
          </a:endParaRPr>
        </a:p>
      </dgm:t>
    </dgm:pt>
    <dgm:pt modelId="{42EDA0DA-A9B0-4A1D-998F-32C24BBBC264}" type="parTrans" cxnId="{D59D533B-2F65-4504-8C2F-B546043AC45F}">
      <dgm:prSet/>
      <dgm:spPr/>
      <dgm:t>
        <a:bodyPr/>
        <a:lstStyle/>
        <a:p>
          <a:endParaRPr lang="pl-PL"/>
        </a:p>
      </dgm:t>
    </dgm:pt>
    <dgm:pt modelId="{733E7AB3-1889-42AD-9E57-805D9A4D3C4E}" type="sibTrans" cxnId="{D59D533B-2F65-4504-8C2F-B546043AC45F}">
      <dgm:prSet/>
      <dgm:spPr/>
      <dgm:t>
        <a:bodyPr/>
        <a:lstStyle/>
        <a:p>
          <a:endParaRPr lang="pl-PL"/>
        </a:p>
      </dgm:t>
    </dgm:pt>
    <dgm:pt modelId="{7DF78C2D-8C95-4256-A45B-D01D09C724CE}">
      <dgm:prSet phldrT="[Tekst]"/>
      <dgm:spPr/>
      <dgm:t>
        <a:bodyPr/>
        <a:lstStyle/>
        <a:p>
          <a:r>
            <a:rPr lang="pl-PL" b="0" i="0">
              <a:solidFill>
                <a:schemeClr val="tx1"/>
              </a:solidFill>
            </a:rPr>
            <a:t>ZOL - zakład opiekuńczo-leczniczy</a:t>
          </a:r>
          <a:r>
            <a:rPr lang="pl-PL" spc="-1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dirty="0">
            <a:solidFill>
              <a:schemeClr val="tx1"/>
            </a:solidFill>
          </a:endParaRPr>
        </a:p>
      </dgm:t>
    </dgm:pt>
    <dgm:pt modelId="{3B43AAE8-1171-43B2-A211-BB97CF158299}" type="parTrans" cxnId="{6BB1544C-7045-4093-9012-C7A1A184CF67}">
      <dgm:prSet/>
      <dgm:spPr/>
      <dgm:t>
        <a:bodyPr/>
        <a:lstStyle/>
        <a:p>
          <a:endParaRPr lang="pl-PL"/>
        </a:p>
      </dgm:t>
    </dgm:pt>
    <dgm:pt modelId="{4359B5AF-B793-4FF0-8CFA-7B64D765B76D}" type="sibTrans" cxnId="{6BB1544C-7045-4093-9012-C7A1A184CF67}">
      <dgm:prSet/>
      <dgm:spPr/>
      <dgm:t>
        <a:bodyPr/>
        <a:lstStyle/>
        <a:p>
          <a:endParaRPr lang="pl-PL"/>
        </a:p>
      </dgm:t>
    </dgm:pt>
    <dgm:pt modelId="{0A649F50-3647-42F9-B4E1-E178DA43973A}">
      <dgm:prSet phldrT="[Tekst]"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ZPO - zakład pielęgnacyjno-opiekuńczy. </a:t>
          </a:r>
          <a:endParaRPr lang="pl-PL" dirty="0">
            <a:solidFill>
              <a:schemeClr val="tx1"/>
            </a:solidFill>
          </a:endParaRPr>
        </a:p>
      </dgm:t>
    </dgm:pt>
    <dgm:pt modelId="{7DD3408E-B137-48FD-BECA-7343D838F327}" type="parTrans" cxnId="{39D59E69-C9C4-492D-A169-332AA16CCFF3}">
      <dgm:prSet/>
      <dgm:spPr/>
      <dgm:t>
        <a:bodyPr/>
        <a:lstStyle/>
        <a:p>
          <a:endParaRPr lang="pl-PL"/>
        </a:p>
      </dgm:t>
    </dgm:pt>
    <dgm:pt modelId="{9AFC4466-2336-49E0-A1E6-8197C52D2C12}" type="sibTrans" cxnId="{39D59E69-C9C4-492D-A169-332AA16CCFF3}">
      <dgm:prSet/>
      <dgm:spPr/>
      <dgm:t>
        <a:bodyPr/>
        <a:lstStyle/>
        <a:p>
          <a:endParaRPr lang="pl-PL"/>
        </a:p>
      </dgm:t>
    </dgm:pt>
    <dgm:pt modelId="{330ECC75-23EC-4BA2-8380-4DE0806F051F}">
      <dgm:prSet phldrT="[Tekst]"/>
      <dgm:spPr/>
      <dgm:t>
        <a:bodyPr/>
        <a:lstStyle/>
        <a:p>
          <a:r>
            <a:rPr lang="pl-PL" spc="-10">
              <a:solidFill>
                <a:schemeClr val="tx1"/>
              </a:solidFill>
              <a:latin typeface="Calibri"/>
              <a:cs typeface="Calibri"/>
            </a:rPr>
            <a:t>Hospicja stacjonarne, zakłady opieki paliatywnej</a:t>
          </a:r>
          <a:endParaRPr lang="pl-PL" dirty="0">
            <a:solidFill>
              <a:schemeClr val="tx1"/>
            </a:solidFill>
          </a:endParaRPr>
        </a:p>
      </dgm:t>
    </dgm:pt>
    <dgm:pt modelId="{01E4878C-B40C-45CA-91BF-5AF54950593C}" type="parTrans" cxnId="{5074A82F-0A34-4C07-88D4-B7FE3E30E625}">
      <dgm:prSet/>
      <dgm:spPr/>
      <dgm:t>
        <a:bodyPr/>
        <a:lstStyle/>
        <a:p>
          <a:endParaRPr lang="pl-PL"/>
        </a:p>
      </dgm:t>
    </dgm:pt>
    <dgm:pt modelId="{7C1FCF61-63A6-4F1A-9BA5-A4783B59142A}" type="sibTrans" cxnId="{5074A82F-0A34-4C07-88D4-B7FE3E30E625}">
      <dgm:prSet/>
      <dgm:spPr/>
      <dgm:t>
        <a:bodyPr/>
        <a:lstStyle/>
        <a:p>
          <a:endParaRPr lang="pl-PL"/>
        </a:p>
      </dgm:t>
    </dgm:pt>
    <dgm:pt modelId="{EE32F329-A64A-494C-8475-15D1EDCDD7F4}" type="pres">
      <dgm:prSet presAssocID="{AD4E8649-03D2-468E-94D4-BC73A57C078E}" presName="linear" presStyleCnt="0">
        <dgm:presLayoutVars>
          <dgm:animLvl val="lvl"/>
          <dgm:resizeHandles val="exact"/>
        </dgm:presLayoutVars>
      </dgm:prSet>
      <dgm:spPr/>
    </dgm:pt>
    <dgm:pt modelId="{D72628BE-3887-4ABC-B18D-5BED153830C2}" type="pres">
      <dgm:prSet presAssocID="{9E6AE419-E5CA-488F-B66C-0BFEE5A280B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CE22BB-DC57-4F68-9F09-B3811C6C2D3F}" type="pres">
      <dgm:prSet presAssocID="{733E7AB3-1889-42AD-9E57-805D9A4D3C4E}" presName="spacer" presStyleCnt="0"/>
      <dgm:spPr/>
    </dgm:pt>
    <dgm:pt modelId="{19276282-D5AA-4A3E-ADEF-76EB6D912F74}" type="pres">
      <dgm:prSet presAssocID="{7DF78C2D-8C95-4256-A45B-D01D09C724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B6281C-6ED1-458B-A7B5-00CD64259475}" type="pres">
      <dgm:prSet presAssocID="{4359B5AF-B793-4FF0-8CFA-7B64D765B76D}" presName="spacer" presStyleCnt="0"/>
      <dgm:spPr/>
    </dgm:pt>
    <dgm:pt modelId="{6A5039A3-158E-4B64-B9D9-BE1F78526935}" type="pres">
      <dgm:prSet presAssocID="{0A649F50-3647-42F9-B4E1-E178DA43973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05E02F-16CD-46B3-B670-FBBE53F7847F}" type="pres">
      <dgm:prSet presAssocID="{9AFC4466-2336-49E0-A1E6-8197C52D2C12}" presName="spacer" presStyleCnt="0"/>
      <dgm:spPr/>
    </dgm:pt>
    <dgm:pt modelId="{58B2F035-ADC4-462E-8571-F76E99693CD5}" type="pres">
      <dgm:prSet presAssocID="{330ECC75-23EC-4BA2-8380-4DE0806F05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910141C-2F00-49A2-88DB-8B681CDEAB41}" type="presOf" srcId="{0A649F50-3647-42F9-B4E1-E178DA43973A}" destId="{6A5039A3-158E-4B64-B9D9-BE1F78526935}" srcOrd="0" destOrd="0" presId="urn:microsoft.com/office/officeart/2005/8/layout/vList2"/>
    <dgm:cxn modelId="{5074A82F-0A34-4C07-88D4-B7FE3E30E625}" srcId="{AD4E8649-03D2-468E-94D4-BC73A57C078E}" destId="{330ECC75-23EC-4BA2-8380-4DE0806F051F}" srcOrd="3" destOrd="0" parTransId="{01E4878C-B40C-45CA-91BF-5AF54950593C}" sibTransId="{7C1FCF61-63A6-4F1A-9BA5-A4783B59142A}"/>
    <dgm:cxn modelId="{D59D533B-2F65-4504-8C2F-B546043AC45F}" srcId="{AD4E8649-03D2-468E-94D4-BC73A57C078E}" destId="{9E6AE419-E5CA-488F-B66C-0BFEE5A280B5}" srcOrd="0" destOrd="0" parTransId="{42EDA0DA-A9B0-4A1D-998F-32C24BBBC264}" sibTransId="{733E7AB3-1889-42AD-9E57-805D9A4D3C4E}"/>
    <dgm:cxn modelId="{C5255F65-8149-49C2-B283-3B79B8C8E418}" type="presOf" srcId="{9E6AE419-E5CA-488F-B66C-0BFEE5A280B5}" destId="{D72628BE-3887-4ABC-B18D-5BED153830C2}" srcOrd="0" destOrd="0" presId="urn:microsoft.com/office/officeart/2005/8/layout/vList2"/>
    <dgm:cxn modelId="{39D59E69-C9C4-492D-A169-332AA16CCFF3}" srcId="{AD4E8649-03D2-468E-94D4-BC73A57C078E}" destId="{0A649F50-3647-42F9-B4E1-E178DA43973A}" srcOrd="2" destOrd="0" parTransId="{7DD3408E-B137-48FD-BECA-7343D838F327}" sibTransId="{9AFC4466-2336-49E0-A1E6-8197C52D2C12}"/>
    <dgm:cxn modelId="{6CA43E4C-5940-412E-815F-D3D0CB761FB1}" type="presOf" srcId="{AD4E8649-03D2-468E-94D4-BC73A57C078E}" destId="{EE32F329-A64A-494C-8475-15D1EDCDD7F4}" srcOrd="0" destOrd="0" presId="urn:microsoft.com/office/officeart/2005/8/layout/vList2"/>
    <dgm:cxn modelId="{6BB1544C-7045-4093-9012-C7A1A184CF67}" srcId="{AD4E8649-03D2-468E-94D4-BC73A57C078E}" destId="{7DF78C2D-8C95-4256-A45B-D01D09C724CE}" srcOrd="1" destOrd="0" parTransId="{3B43AAE8-1171-43B2-A211-BB97CF158299}" sibTransId="{4359B5AF-B793-4FF0-8CFA-7B64D765B76D}"/>
    <dgm:cxn modelId="{7BCD5FE9-07B7-40EF-8C2C-4AD9980D0587}" type="presOf" srcId="{7DF78C2D-8C95-4256-A45B-D01D09C724CE}" destId="{19276282-D5AA-4A3E-ADEF-76EB6D912F74}" srcOrd="0" destOrd="0" presId="urn:microsoft.com/office/officeart/2005/8/layout/vList2"/>
    <dgm:cxn modelId="{5F366FF0-516D-4500-9EDF-39B74A0F416C}" type="presOf" srcId="{330ECC75-23EC-4BA2-8380-4DE0806F051F}" destId="{58B2F035-ADC4-462E-8571-F76E99693CD5}" srcOrd="0" destOrd="0" presId="urn:microsoft.com/office/officeart/2005/8/layout/vList2"/>
    <dgm:cxn modelId="{7F63CBAE-15C0-4FC7-8444-524ACA683F2C}" type="presParOf" srcId="{EE32F329-A64A-494C-8475-15D1EDCDD7F4}" destId="{D72628BE-3887-4ABC-B18D-5BED153830C2}" srcOrd="0" destOrd="0" presId="urn:microsoft.com/office/officeart/2005/8/layout/vList2"/>
    <dgm:cxn modelId="{49381000-BAC6-4DF9-8CD3-BD2D58809D88}" type="presParOf" srcId="{EE32F329-A64A-494C-8475-15D1EDCDD7F4}" destId="{4FCE22BB-DC57-4F68-9F09-B3811C6C2D3F}" srcOrd="1" destOrd="0" presId="urn:microsoft.com/office/officeart/2005/8/layout/vList2"/>
    <dgm:cxn modelId="{673E9717-6205-4D28-B438-0F9ADFAFBCED}" type="presParOf" srcId="{EE32F329-A64A-494C-8475-15D1EDCDD7F4}" destId="{19276282-D5AA-4A3E-ADEF-76EB6D912F74}" srcOrd="2" destOrd="0" presId="urn:microsoft.com/office/officeart/2005/8/layout/vList2"/>
    <dgm:cxn modelId="{1124EC49-B193-4040-B74B-B8C04627AC1E}" type="presParOf" srcId="{EE32F329-A64A-494C-8475-15D1EDCDD7F4}" destId="{D8B6281C-6ED1-458B-A7B5-00CD64259475}" srcOrd="3" destOrd="0" presId="urn:microsoft.com/office/officeart/2005/8/layout/vList2"/>
    <dgm:cxn modelId="{8884E404-A371-41B4-B9C9-447E21A6B5F1}" type="presParOf" srcId="{EE32F329-A64A-494C-8475-15D1EDCDD7F4}" destId="{6A5039A3-158E-4B64-B9D9-BE1F78526935}" srcOrd="4" destOrd="0" presId="urn:microsoft.com/office/officeart/2005/8/layout/vList2"/>
    <dgm:cxn modelId="{0A0D6377-9BF6-476B-B238-86515B8E90C6}" type="presParOf" srcId="{EE32F329-A64A-494C-8475-15D1EDCDD7F4}" destId="{9C05E02F-16CD-46B3-B670-FBBE53F7847F}" srcOrd="5" destOrd="0" presId="urn:microsoft.com/office/officeart/2005/8/layout/vList2"/>
    <dgm:cxn modelId="{1CA987C4-5540-4432-A79A-16537B7F54E3}" type="presParOf" srcId="{EE32F329-A64A-494C-8475-15D1EDCDD7F4}" destId="{58B2F035-ADC4-462E-8571-F76E99693CD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F1D22-B94F-4BE0-8F23-C78F38FE83DD}">
      <dsp:nvSpPr>
        <dsp:cNvPr id="0" name=""/>
        <dsp:cNvSpPr/>
      </dsp:nvSpPr>
      <dsp:spPr>
        <a:xfrm>
          <a:off x="1856066" y="19752"/>
          <a:ext cx="2069714" cy="20697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>
              <a:solidFill>
                <a:schemeClr val="tx1"/>
              </a:solidFill>
            </a:rPr>
            <a:t>Zadania Publiczne </a:t>
          </a:r>
          <a:endParaRPr lang="pl-PL" sz="2700" b="1" kern="1200" dirty="0">
            <a:solidFill>
              <a:schemeClr val="tx1"/>
            </a:solidFill>
          </a:endParaRPr>
        </a:p>
      </dsp:txBody>
      <dsp:txXfrm>
        <a:off x="2159169" y="322855"/>
        <a:ext cx="1463508" cy="1463508"/>
      </dsp:txXfrm>
    </dsp:sp>
    <dsp:sp modelId="{31886853-A0E6-4510-A736-6C38FBD96F0B}">
      <dsp:nvSpPr>
        <dsp:cNvPr id="0" name=""/>
        <dsp:cNvSpPr/>
      </dsp:nvSpPr>
      <dsp:spPr>
        <a:xfrm rot="5327848">
          <a:off x="4283781" y="777699"/>
          <a:ext cx="724400" cy="480139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4CE9F-5BB1-4ED6-8FAB-5CFF9A2BCA8F}">
      <dsp:nvSpPr>
        <dsp:cNvPr id="0" name=""/>
        <dsp:cNvSpPr/>
      </dsp:nvSpPr>
      <dsp:spPr>
        <a:xfrm>
          <a:off x="5339051" y="212214"/>
          <a:ext cx="1593497" cy="1548561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>
              <a:solidFill>
                <a:schemeClr val="tx1"/>
              </a:solidFill>
            </a:rPr>
            <a:t>Usługi Publiczne</a:t>
          </a:r>
          <a:endParaRPr lang="pl-PL" sz="1600" b="1" kern="1200" dirty="0">
            <a:solidFill>
              <a:schemeClr val="tx1"/>
            </a:solidFill>
          </a:endParaRPr>
        </a:p>
      </dsp:txBody>
      <dsp:txXfrm>
        <a:off x="5572413" y="438996"/>
        <a:ext cx="1126773" cy="1094997"/>
      </dsp:txXfrm>
    </dsp:sp>
    <dsp:sp modelId="{09F8823C-C382-4AD1-945E-88EF132F2CE7}">
      <dsp:nvSpPr>
        <dsp:cNvPr id="0" name=""/>
        <dsp:cNvSpPr/>
      </dsp:nvSpPr>
      <dsp:spPr>
        <a:xfrm rot="10779854">
          <a:off x="5780871" y="1987236"/>
          <a:ext cx="724400" cy="480139"/>
        </a:xfrm>
        <a:prstGeom prst="triangl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DA7CF-199F-4BA5-AAA4-183226846AD3}">
      <dsp:nvSpPr>
        <dsp:cNvPr id="0" name=""/>
        <dsp:cNvSpPr/>
      </dsp:nvSpPr>
      <dsp:spPr>
        <a:xfrm>
          <a:off x="5130334" y="2666653"/>
          <a:ext cx="2042587" cy="2041524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>
              <a:solidFill>
                <a:schemeClr val="tx1"/>
              </a:solidFill>
            </a:rPr>
            <a:t>Zadania użyteczności publicznej = Usługi użyteczności publicznej </a:t>
          </a:r>
          <a:endParaRPr lang="pl-PL" sz="1600" b="1" kern="1200" dirty="0">
            <a:solidFill>
              <a:schemeClr val="tx1"/>
            </a:solidFill>
          </a:endParaRPr>
        </a:p>
      </dsp:txBody>
      <dsp:txXfrm>
        <a:off x="5429464" y="2965627"/>
        <a:ext cx="1444327" cy="1443576"/>
      </dsp:txXfrm>
    </dsp:sp>
    <dsp:sp modelId="{7A90F15A-8F07-483B-AA3E-A389BCB66149}">
      <dsp:nvSpPr>
        <dsp:cNvPr id="0" name=""/>
        <dsp:cNvSpPr/>
      </dsp:nvSpPr>
      <dsp:spPr>
        <a:xfrm rot="5418426">
          <a:off x="7743875" y="3457822"/>
          <a:ext cx="724400" cy="480139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04331-C6CF-4970-95B0-9FDE673A766F}">
      <dsp:nvSpPr>
        <dsp:cNvPr id="0" name=""/>
        <dsp:cNvSpPr/>
      </dsp:nvSpPr>
      <dsp:spPr>
        <a:xfrm>
          <a:off x="9012053" y="2673437"/>
          <a:ext cx="2069714" cy="206971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>
              <a:solidFill>
                <a:schemeClr val="tx1"/>
              </a:solidFill>
            </a:rPr>
            <a:t>USŁUGI SPOŁECZNE 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9315156" y="2976540"/>
        <a:ext cx="1463508" cy="1463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BCC88-7EE1-41E6-BC9B-91013D0AF515}">
      <dsp:nvSpPr>
        <dsp:cNvPr id="0" name=""/>
        <dsp:cNvSpPr/>
      </dsp:nvSpPr>
      <dsp:spPr>
        <a:xfrm>
          <a:off x="1618834" y="364916"/>
          <a:ext cx="3516743" cy="25396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kern="1200" spc="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kern="1200" spc="-10" dirty="0">
              <a:solidFill>
                <a:schemeClr val="tx1"/>
              </a:solidFill>
              <a:latin typeface="Calibri"/>
              <a:cs typeface="Calibri"/>
            </a:rPr>
            <a:t>pomocy  społecznej</a:t>
          </a:r>
          <a:endParaRPr lang="pl-PL" sz="2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z="1600" kern="1200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pomocy Społecznej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Niektóre</a:t>
          </a:r>
          <a:r>
            <a:rPr lang="pl-PL" sz="1600" kern="1200" spc="1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rodzaje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ośrodków</a:t>
          </a:r>
          <a:r>
            <a:rPr lang="pl-PL" sz="1600" kern="1200" spc="1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wsparcia: </a:t>
          </a:r>
          <a:endParaRPr lang="pl-PL" sz="1600" kern="1200" dirty="0">
            <a:solidFill>
              <a:schemeClr val="tx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schronisko</a:t>
          </a:r>
          <a:r>
            <a:rPr lang="pl-PL" sz="1600" kern="1200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dla</a:t>
          </a:r>
          <a:r>
            <a:rPr lang="pl-PL" sz="1600" kern="1200" spc="1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20" dirty="0">
              <a:solidFill>
                <a:schemeClr val="tx1"/>
              </a:solidFill>
              <a:latin typeface="Calibri"/>
              <a:cs typeface="Calibri"/>
            </a:rPr>
            <a:t>osób 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bezdomnych, noclegownie, ogrzewalnie,</a:t>
          </a:r>
          <a:endParaRPr lang="pl-PL" sz="1600" kern="1200" dirty="0">
            <a:solidFill>
              <a:schemeClr val="tx1"/>
            </a:solidFill>
            <a:latin typeface="Calibri"/>
            <a:cs typeface="Calibri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z="1600" kern="1200" spc="6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dla</a:t>
          </a:r>
          <a:r>
            <a:rPr lang="pl-PL" sz="1600" kern="1200" spc="2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matek</a:t>
          </a:r>
          <a:r>
            <a:rPr lang="pl-PL" sz="1600" kern="1200" spc="15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50" dirty="0">
              <a:solidFill>
                <a:schemeClr val="tx1"/>
              </a:solidFill>
              <a:latin typeface="Calibri"/>
              <a:cs typeface="Calibri"/>
            </a:rPr>
            <a:t>z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małoletnimi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dziećmi</a:t>
          </a:r>
          <a:r>
            <a:rPr lang="pl-PL" sz="1600" kern="1200" spc="14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i</a:t>
          </a:r>
          <a:r>
            <a:rPr lang="pl-PL" sz="1600" kern="1200" spc="6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kobiet</a:t>
          </a:r>
          <a:r>
            <a:rPr lang="pl-PL" sz="1600" kern="1200" spc="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50" dirty="0">
              <a:solidFill>
                <a:schemeClr val="tx1"/>
              </a:solidFill>
              <a:latin typeface="Calibri"/>
              <a:cs typeface="Calibri"/>
            </a:rPr>
            <a:t>w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ciąży</a:t>
          </a:r>
          <a:endParaRPr lang="pl-PL" sz="16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1618834" y="364916"/>
        <a:ext cx="3516743" cy="2539608"/>
      </dsp:txXfrm>
    </dsp:sp>
    <dsp:sp modelId="{21E772ED-A1F7-4D96-8D04-B4311E3B8752}">
      <dsp:nvSpPr>
        <dsp:cNvPr id="0" name=""/>
        <dsp:cNvSpPr/>
      </dsp:nvSpPr>
      <dsp:spPr>
        <a:xfrm>
          <a:off x="5472870" y="364916"/>
          <a:ext cx="3701647" cy="25396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kern="1200" spc="7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kern="1200" spc="-10" dirty="0">
              <a:solidFill>
                <a:schemeClr val="tx1"/>
              </a:solidFill>
              <a:latin typeface="Calibri"/>
              <a:cs typeface="Calibri"/>
            </a:rPr>
            <a:t>ochrony zdrowia</a:t>
          </a:r>
          <a:endParaRPr lang="pl-PL" sz="2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Zakłady opiekuńczo- lecznicze</a:t>
          </a:r>
          <a:b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</a:b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Zakłady pielęgnacyjno-opiekuńcze</a:t>
          </a:r>
          <a:b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</a:b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Szpitale psychiatryczne</a:t>
          </a:r>
          <a:endParaRPr lang="pl-PL" sz="1600" kern="1200" dirty="0">
            <a:solidFill>
              <a:schemeClr val="tx1"/>
            </a:solidFill>
            <a:latin typeface="Calibri"/>
            <a:cs typeface="Calibri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5472870" y="364916"/>
        <a:ext cx="3701647" cy="2539608"/>
      </dsp:txXfrm>
    </dsp:sp>
    <dsp:sp modelId="{8B900654-8745-4BFF-AED7-F04014D53096}">
      <dsp:nvSpPr>
        <dsp:cNvPr id="0" name=""/>
        <dsp:cNvSpPr/>
      </dsp:nvSpPr>
      <dsp:spPr>
        <a:xfrm>
          <a:off x="0" y="3241817"/>
          <a:ext cx="3372922" cy="23350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kern="1200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kern="1200" spc="-10" dirty="0">
              <a:solidFill>
                <a:schemeClr val="tx1"/>
              </a:solidFill>
              <a:latin typeface="Calibri"/>
              <a:cs typeface="Calibri"/>
            </a:rPr>
            <a:t>pieczy zastępczej</a:t>
          </a:r>
          <a:endParaRPr lang="pl-PL" sz="2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Placówki opiekuńczo- wychowawcze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(z</a:t>
          </a:r>
          <a:r>
            <a:rPr lang="pl-PL" sz="1600" kern="1200" spc="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wyłączeniem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placówek</a:t>
          </a:r>
          <a:r>
            <a:rPr lang="pl-PL" sz="1600" kern="1200" spc="19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20" dirty="0">
              <a:solidFill>
                <a:schemeClr val="tx1"/>
              </a:solidFill>
              <a:latin typeface="Calibri"/>
              <a:cs typeface="Calibri"/>
            </a:rPr>
            <a:t>typu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rodzinnego)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Regionalne placówki opiekuńczo- terapeutyczne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Interwencyjne ośrodki </a:t>
          </a:r>
          <a:r>
            <a:rPr lang="pl-PL" sz="1600" kern="1200" spc="-10" dirty="0" err="1">
              <a:solidFill>
                <a:schemeClr val="tx1"/>
              </a:solidFill>
              <a:latin typeface="Calibri"/>
              <a:cs typeface="Calibri"/>
            </a:rPr>
            <a:t>preadopcyjne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0" y="3241817"/>
        <a:ext cx="3372922" cy="2335067"/>
      </dsp:txXfrm>
    </dsp:sp>
    <dsp:sp modelId="{2203FD78-4560-49A6-A7B4-96FC42540B27}">
      <dsp:nvSpPr>
        <dsp:cNvPr id="0" name=""/>
        <dsp:cNvSpPr/>
      </dsp:nvSpPr>
      <dsp:spPr>
        <a:xfrm>
          <a:off x="3710214" y="3246016"/>
          <a:ext cx="3372922" cy="23266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kern="1200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kern="1200" spc="-10" dirty="0">
              <a:solidFill>
                <a:schemeClr val="tx1"/>
              </a:solidFill>
              <a:latin typeface="Calibri"/>
              <a:cs typeface="Calibri"/>
            </a:rPr>
            <a:t>edukacji</a:t>
          </a:r>
          <a:endParaRPr lang="pl-PL" sz="2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Młodzieżowe ośrodki socjoterapii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Młodzieżowe ośrodki wychowawcze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Specjalne ośrodki szkolno- wychowawcze</a:t>
          </a:r>
          <a:endParaRPr lang="pl-PL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Specjalne ośrodki wychowawcze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3710214" y="3246016"/>
        <a:ext cx="3372922" cy="2326668"/>
      </dsp:txXfrm>
    </dsp:sp>
    <dsp:sp modelId="{BD2E95CD-13D1-46A3-A4E0-1DF0BB0C8916}">
      <dsp:nvSpPr>
        <dsp:cNvPr id="0" name=""/>
        <dsp:cNvSpPr/>
      </dsp:nvSpPr>
      <dsp:spPr>
        <a:xfrm>
          <a:off x="7420429" y="3262793"/>
          <a:ext cx="3372922" cy="22931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Calibri"/>
              <a:cs typeface="Calibri"/>
            </a:rPr>
            <a:t>System</a:t>
          </a:r>
          <a:r>
            <a:rPr lang="pl-PL" sz="2400" b="1" kern="1200" spc="9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400" b="1" kern="1200" spc="-10" dirty="0">
              <a:solidFill>
                <a:schemeClr val="tx1"/>
              </a:solidFill>
              <a:latin typeface="Calibri"/>
              <a:cs typeface="Calibri"/>
            </a:rPr>
            <a:t>wymiaru sprawiedliwości</a:t>
          </a:r>
          <a:endParaRPr lang="pl-PL" sz="2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Zakłady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poprawcze</a:t>
          </a:r>
          <a:r>
            <a:rPr lang="pl-PL" sz="1600" kern="1200" spc="19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50" dirty="0">
              <a:solidFill>
                <a:schemeClr val="tx1"/>
              </a:solidFill>
              <a:latin typeface="Calibri"/>
              <a:cs typeface="Calibri"/>
            </a:rPr>
            <a:t>i </a:t>
          </a:r>
          <a:r>
            <a:rPr lang="pl-PL" sz="1600" kern="1200" dirty="0">
              <a:solidFill>
                <a:schemeClr val="tx1"/>
              </a:solidFill>
              <a:latin typeface="Calibri"/>
              <a:cs typeface="Calibri"/>
            </a:rPr>
            <a:t>schroniska</a:t>
          </a:r>
          <a:r>
            <a:rPr lang="pl-PL" sz="1600" kern="1200" spc="16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600" kern="1200" spc="-25" dirty="0">
              <a:solidFill>
                <a:schemeClr val="tx1"/>
              </a:solidFill>
              <a:latin typeface="Calibri"/>
              <a:cs typeface="Calibri"/>
            </a:rPr>
            <a:t>dla </a:t>
          </a:r>
          <a:r>
            <a:rPr lang="pl-PL" sz="1600" kern="1200" spc="-10" dirty="0">
              <a:solidFill>
                <a:schemeClr val="tx1"/>
              </a:solidFill>
              <a:latin typeface="Calibri"/>
              <a:cs typeface="Calibri"/>
            </a:rPr>
            <a:t>nieletnich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7420429" y="3262793"/>
        <a:ext cx="3372922" cy="2293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7052D-DA2A-4873-9043-65147BFC2EFB}">
      <dsp:nvSpPr>
        <dsp:cNvPr id="0" name=""/>
        <dsp:cNvSpPr/>
      </dsp:nvSpPr>
      <dsp:spPr>
        <a:xfrm>
          <a:off x="0" y="2521"/>
          <a:ext cx="9678414" cy="6776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Dostęp do informacji o usługach</a:t>
          </a:r>
        </a:p>
      </dsp:txBody>
      <dsp:txXfrm>
        <a:off x="33082" y="35603"/>
        <a:ext cx="9612250" cy="611527"/>
      </dsp:txXfrm>
    </dsp:sp>
    <dsp:sp modelId="{E406B56A-3E6A-4992-B510-6DF71FC9CC34}">
      <dsp:nvSpPr>
        <dsp:cNvPr id="0" name=""/>
        <dsp:cNvSpPr/>
      </dsp:nvSpPr>
      <dsp:spPr>
        <a:xfrm>
          <a:off x="0" y="690478"/>
          <a:ext cx="9678414" cy="6776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Poradnictwo/doradztwo: prawne, psychologiczne, terapeutyczne, architektoniczne </a:t>
          </a:r>
        </a:p>
      </dsp:txBody>
      <dsp:txXfrm>
        <a:off x="33082" y="723560"/>
        <a:ext cx="9612250" cy="611527"/>
      </dsp:txXfrm>
    </dsp:sp>
    <dsp:sp modelId="{322B6489-F8C3-43F5-BB67-03E50E56F7BB}">
      <dsp:nvSpPr>
        <dsp:cNvPr id="0" name=""/>
        <dsp:cNvSpPr/>
      </dsp:nvSpPr>
      <dsp:spPr>
        <a:xfrm>
          <a:off x="0" y="1378436"/>
          <a:ext cx="9678414" cy="6776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Edukacja (szkolenia i poradnictwo/doradztwo) w zakresie pielęgnacji, opieki, rehabilitacji</a:t>
          </a:r>
        </a:p>
      </dsp:txBody>
      <dsp:txXfrm>
        <a:off x="33082" y="1411518"/>
        <a:ext cx="9612250" cy="611527"/>
      </dsp:txXfrm>
    </dsp:sp>
    <dsp:sp modelId="{8FADD8BD-C060-48C4-8ED1-8CCA18AC86D8}">
      <dsp:nvSpPr>
        <dsp:cNvPr id="0" name=""/>
        <dsp:cNvSpPr/>
      </dsp:nvSpPr>
      <dsp:spPr>
        <a:xfrm>
          <a:off x="0" y="2066393"/>
          <a:ext cx="9678414" cy="6776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Dostęp do usług opiekuńczych i specjalistycznych opiekuńczych</a:t>
          </a:r>
        </a:p>
      </dsp:txBody>
      <dsp:txXfrm>
        <a:off x="33082" y="2099475"/>
        <a:ext cx="9612250" cy="611527"/>
      </dsp:txXfrm>
    </dsp:sp>
    <dsp:sp modelId="{59C251DF-7055-4E5F-84E7-A9D8B9C1C5E7}">
      <dsp:nvSpPr>
        <dsp:cNvPr id="0" name=""/>
        <dsp:cNvSpPr/>
      </dsp:nvSpPr>
      <dsp:spPr>
        <a:xfrm>
          <a:off x="0" y="2754350"/>
          <a:ext cx="9678414" cy="67769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Dostęp do asystencji osobistej</a:t>
          </a:r>
        </a:p>
      </dsp:txBody>
      <dsp:txXfrm>
        <a:off x="33082" y="2787432"/>
        <a:ext cx="9612250" cy="611527"/>
      </dsp:txXfrm>
    </dsp:sp>
    <dsp:sp modelId="{0D0A2C6F-4EBB-438A-8E83-4A5776418368}">
      <dsp:nvSpPr>
        <dsp:cNvPr id="0" name=""/>
        <dsp:cNvSpPr/>
      </dsp:nvSpPr>
      <dsp:spPr>
        <a:xfrm>
          <a:off x="0" y="3442308"/>
          <a:ext cx="9678414" cy="6776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Dostęp do opieki medycznej w warunkach domowych (długoterminowa opieka pielęgniarska i opiekun medyczny)</a:t>
          </a:r>
        </a:p>
      </dsp:txBody>
      <dsp:txXfrm>
        <a:off x="33082" y="3475390"/>
        <a:ext cx="9612250" cy="611527"/>
      </dsp:txXfrm>
    </dsp:sp>
    <dsp:sp modelId="{07F30EAD-EDE0-4309-BF91-F3C3827BED57}">
      <dsp:nvSpPr>
        <dsp:cNvPr id="0" name=""/>
        <dsp:cNvSpPr/>
      </dsp:nvSpPr>
      <dsp:spPr>
        <a:xfrm>
          <a:off x="0" y="4130265"/>
          <a:ext cx="9678414" cy="6776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Wypożyczalnie sprzętu wspomagającego i pielęgnacyjnego</a:t>
          </a:r>
        </a:p>
      </dsp:txBody>
      <dsp:txXfrm>
        <a:off x="33082" y="4163347"/>
        <a:ext cx="9612250" cy="611527"/>
      </dsp:txXfrm>
    </dsp:sp>
    <dsp:sp modelId="{AE2A0175-1DD8-4AF4-9A33-8CF0FD18D80C}">
      <dsp:nvSpPr>
        <dsp:cNvPr id="0" name=""/>
        <dsp:cNvSpPr/>
      </dsp:nvSpPr>
      <dsp:spPr>
        <a:xfrm>
          <a:off x="0" y="4818222"/>
          <a:ext cx="9678414" cy="6776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+mn-lt"/>
            </a:rPr>
            <a:t>Usługi </a:t>
          </a:r>
          <a:r>
            <a:rPr lang="pl-PL" sz="2400" kern="1200" dirty="0" err="1">
              <a:solidFill>
                <a:schemeClr val="tx1"/>
              </a:solidFill>
              <a:latin typeface="+mn-lt"/>
            </a:rPr>
            <a:t>wytchnieniowe</a:t>
          </a:r>
          <a:endParaRPr lang="pl-PL" sz="2400" kern="1200" dirty="0">
            <a:solidFill>
              <a:schemeClr val="tx1"/>
            </a:solidFill>
            <a:latin typeface="+mn-lt"/>
          </a:endParaRPr>
        </a:p>
      </dsp:txBody>
      <dsp:txXfrm>
        <a:off x="33082" y="4851304"/>
        <a:ext cx="9612250" cy="611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6B646-D0CE-406B-87A0-CA5FB6AC3C11}">
      <dsp:nvSpPr>
        <dsp:cNvPr id="0" name=""/>
        <dsp:cNvSpPr/>
      </dsp:nvSpPr>
      <dsp:spPr>
        <a:xfrm>
          <a:off x="0" y="203994"/>
          <a:ext cx="1051560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  <a:latin typeface="Calibri"/>
              <a:cs typeface="Calibri"/>
            </a:rPr>
            <a:t>Dzienny</a:t>
          </a:r>
          <a:r>
            <a:rPr lang="pl-PL" sz="3000" kern="1200" spc="-1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25" dirty="0">
              <a:solidFill>
                <a:schemeClr val="tx1"/>
              </a:solidFill>
              <a:latin typeface="Calibri"/>
              <a:cs typeface="Calibri"/>
            </a:rPr>
            <a:t>dom </a:t>
          </a:r>
          <a:r>
            <a:rPr lang="pl-PL" sz="3000" kern="1200" spc="-10" dirty="0">
              <a:solidFill>
                <a:schemeClr val="tx1"/>
              </a:solidFill>
              <a:latin typeface="Calibri"/>
              <a:cs typeface="Calibri"/>
            </a:rPr>
            <a:t>pomocy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35125" y="239119"/>
        <a:ext cx="10445350" cy="649299"/>
      </dsp:txXfrm>
    </dsp:sp>
    <dsp:sp modelId="{26932DFF-7EAC-41E4-BF21-D6CCBE7E275C}">
      <dsp:nvSpPr>
        <dsp:cNvPr id="0" name=""/>
        <dsp:cNvSpPr/>
      </dsp:nvSpPr>
      <dsp:spPr>
        <a:xfrm>
          <a:off x="0" y="1009944"/>
          <a:ext cx="10515600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>
              <a:solidFill>
                <a:schemeClr val="tx1"/>
              </a:solidFill>
              <a:latin typeface="Calibri"/>
              <a:cs typeface="Calibri"/>
            </a:rPr>
            <a:t>Klub</a:t>
          </a:r>
          <a:r>
            <a:rPr lang="pl-PL" sz="3000" kern="1200" spc="-10">
              <a:solidFill>
                <a:schemeClr val="tx1"/>
              </a:solidFill>
              <a:latin typeface="Calibri"/>
              <a:cs typeface="Calibri"/>
            </a:rPr>
            <a:t> seniora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35125" y="1045069"/>
        <a:ext cx="10445350" cy="649299"/>
      </dsp:txXfrm>
    </dsp:sp>
    <dsp:sp modelId="{F37586DC-9876-434D-89AE-73E535A21705}">
      <dsp:nvSpPr>
        <dsp:cNvPr id="0" name=""/>
        <dsp:cNvSpPr/>
      </dsp:nvSpPr>
      <dsp:spPr>
        <a:xfrm>
          <a:off x="0" y="1815894"/>
          <a:ext cx="10515600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spc="-10">
              <a:solidFill>
                <a:schemeClr val="tx1"/>
              </a:solidFill>
              <a:latin typeface="Calibri"/>
              <a:cs typeface="Calibri"/>
            </a:rPr>
            <a:t>Ośrodki </a:t>
          </a:r>
          <a:r>
            <a:rPr lang="pl-PL" sz="3000" kern="1200">
              <a:solidFill>
                <a:schemeClr val="tx1"/>
              </a:solidFill>
              <a:latin typeface="Calibri"/>
              <a:cs typeface="Calibri"/>
            </a:rPr>
            <a:t>wsparcia</a:t>
          </a:r>
          <a:r>
            <a:rPr lang="pl-PL" sz="3000" kern="1200" spc="-3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25">
              <a:solidFill>
                <a:schemeClr val="tx1"/>
              </a:solidFill>
              <a:latin typeface="Calibri"/>
              <a:cs typeface="Calibri"/>
            </a:rPr>
            <a:t>dla </a:t>
          </a:r>
          <a:r>
            <a:rPr lang="pl-PL" sz="3000" kern="1200">
              <a:solidFill>
                <a:schemeClr val="tx1"/>
              </a:solidFill>
              <a:latin typeface="Calibri"/>
              <a:cs typeface="Calibri"/>
            </a:rPr>
            <a:t>osób</a:t>
          </a:r>
          <a:r>
            <a:rPr lang="pl-PL" sz="3000" kern="1200" spc="-55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50">
              <a:solidFill>
                <a:schemeClr val="tx1"/>
              </a:solidFill>
              <a:latin typeface="Calibri"/>
              <a:cs typeface="Calibri"/>
            </a:rPr>
            <a:t>z</a:t>
          </a:r>
          <a:r>
            <a:rPr lang="pl-PL" sz="3000" kern="1200" spc="-10">
              <a:solidFill>
                <a:schemeClr val="tx1"/>
              </a:solidFill>
              <a:latin typeface="Calibri"/>
              <a:cs typeface="Calibri"/>
            </a:rPr>
            <a:t> zaburzeniami psychicznymi </a:t>
          </a:r>
          <a:r>
            <a:rPr lang="pl-PL" sz="3000" kern="1200">
              <a:solidFill>
                <a:schemeClr val="tx1"/>
              </a:solidFill>
              <a:latin typeface="Calibri"/>
              <a:cs typeface="Calibri"/>
            </a:rPr>
            <a:t>(ŚDS,</a:t>
          </a:r>
          <a:r>
            <a:rPr lang="pl-PL" sz="3000" kern="1200" spc="-2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25">
              <a:solidFill>
                <a:schemeClr val="tx1"/>
              </a:solidFill>
              <a:latin typeface="Calibri"/>
              <a:cs typeface="Calibri"/>
            </a:rPr>
            <a:t>KS)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35125" y="1851019"/>
        <a:ext cx="10445350" cy="649299"/>
      </dsp:txXfrm>
    </dsp:sp>
    <dsp:sp modelId="{A6AB162D-EAD3-4A39-84A5-F49FD050B688}">
      <dsp:nvSpPr>
        <dsp:cNvPr id="0" name=""/>
        <dsp:cNvSpPr/>
      </dsp:nvSpPr>
      <dsp:spPr>
        <a:xfrm>
          <a:off x="0" y="2621844"/>
          <a:ext cx="10515600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spc="-10" dirty="0">
              <a:solidFill>
                <a:schemeClr val="tx1"/>
              </a:solidFill>
              <a:latin typeface="Calibri"/>
              <a:cs typeface="Calibri"/>
            </a:rPr>
            <a:t>Dzienne </a:t>
          </a:r>
          <a:r>
            <a:rPr lang="pl-PL" sz="3000" kern="1200" dirty="0">
              <a:solidFill>
                <a:schemeClr val="tx1"/>
              </a:solidFill>
              <a:latin typeface="Calibri"/>
              <a:cs typeface="Calibri"/>
            </a:rPr>
            <a:t>domy</a:t>
          </a:r>
          <a:r>
            <a:rPr lang="pl-PL" sz="3000" kern="1200" spc="-3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10" dirty="0">
              <a:solidFill>
                <a:schemeClr val="tx1"/>
              </a:solidFill>
              <a:latin typeface="Calibri"/>
              <a:cs typeface="Calibri"/>
            </a:rPr>
            <a:t>opieki </a:t>
          </a:r>
          <a:r>
            <a:rPr lang="pl-PL" sz="3000" kern="1200" dirty="0">
              <a:solidFill>
                <a:schemeClr val="tx1"/>
              </a:solidFill>
              <a:latin typeface="Calibri"/>
              <a:cs typeface="Calibri"/>
            </a:rPr>
            <a:t>medycznej</a:t>
          </a:r>
          <a:r>
            <a:rPr lang="pl-PL" sz="3000" kern="1200" spc="1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3000" kern="1200" spc="-50" dirty="0">
              <a:solidFill>
                <a:schemeClr val="tx1"/>
              </a:solidFill>
              <a:latin typeface="Calibri"/>
              <a:cs typeface="Calibri"/>
            </a:rPr>
            <a:t>–</a:t>
          </a:r>
          <a:r>
            <a:rPr lang="pl-PL" sz="3000" kern="1200" spc="-20" dirty="0">
              <a:solidFill>
                <a:schemeClr val="tx1"/>
              </a:solidFill>
              <a:latin typeface="Calibri"/>
              <a:cs typeface="Calibri"/>
            </a:rPr>
            <a:t> DDOM (nowy kierunek) 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35125" y="2656969"/>
        <a:ext cx="10445350" cy="649299"/>
      </dsp:txXfrm>
    </dsp:sp>
    <dsp:sp modelId="{B88DA0E8-ACA2-4B97-BDD6-54B48A679992}">
      <dsp:nvSpPr>
        <dsp:cNvPr id="0" name=""/>
        <dsp:cNvSpPr/>
      </dsp:nvSpPr>
      <dsp:spPr>
        <a:xfrm>
          <a:off x="0" y="3427794"/>
          <a:ext cx="10515600" cy="7195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spc="-10" dirty="0">
              <a:solidFill>
                <a:schemeClr val="tx1"/>
              </a:solidFill>
              <a:latin typeface="Calibri"/>
              <a:cs typeface="Calibri"/>
            </a:rPr>
            <a:t>Dzienne centra wsparcia pamięci </a:t>
          </a:r>
          <a:r>
            <a:rPr lang="pl-PL" sz="3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35125" y="3462919"/>
        <a:ext cx="10445350" cy="649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89140-7C28-4F6F-AD2F-47201AEA0FE8}">
      <dsp:nvSpPr>
        <dsp:cNvPr id="0" name=""/>
        <dsp:cNvSpPr/>
      </dsp:nvSpPr>
      <dsp:spPr>
        <a:xfrm>
          <a:off x="0" y="1986"/>
          <a:ext cx="10515600" cy="4722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spc="-10">
              <a:solidFill>
                <a:schemeClr val="tx1"/>
              </a:solidFill>
              <a:latin typeface="Calibri"/>
              <a:cs typeface="Calibri"/>
            </a:rPr>
            <a:t>Usługi opiekuńcze</a:t>
          </a:r>
          <a:r>
            <a:rPr lang="pl-PL" sz="1800" kern="1200" spc="5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800" kern="1200" spc="-50">
              <a:solidFill>
                <a:schemeClr val="tx1"/>
              </a:solidFill>
              <a:latin typeface="Calibri"/>
              <a:cs typeface="Calibri"/>
            </a:rPr>
            <a:t>i</a:t>
          </a:r>
          <a:r>
            <a:rPr lang="pl-PL" sz="1800" kern="1200" spc="-10">
              <a:solidFill>
                <a:schemeClr val="tx1"/>
              </a:solidFill>
              <a:latin typeface="Calibri"/>
              <a:cs typeface="Calibri"/>
            </a:rPr>
            <a:t> specjalistyczn</a:t>
          </a:r>
          <a:r>
            <a:rPr lang="pl-PL" sz="1800" kern="1200">
              <a:solidFill>
                <a:schemeClr val="tx1"/>
              </a:solidFill>
              <a:latin typeface="Calibri"/>
              <a:cs typeface="Calibri"/>
            </a:rPr>
            <a:t>e</a:t>
          </a:r>
          <a:r>
            <a:rPr lang="pl-PL" sz="1800" kern="1200" spc="-15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1800" kern="1200" spc="-10">
              <a:solidFill>
                <a:schemeClr val="tx1"/>
              </a:solidFill>
              <a:latin typeface="Calibri"/>
              <a:cs typeface="Calibri"/>
            </a:rPr>
            <a:t>opiekuńcze </a:t>
          </a:r>
          <a:r>
            <a:rPr lang="pl-PL" sz="1800" kern="1200">
              <a:solidFill>
                <a:schemeClr val="tx1"/>
              </a:solidFill>
              <a:latin typeface="Calibri"/>
              <a:cs typeface="Calibri"/>
            </a:rPr>
            <a:t>w</a:t>
          </a:r>
          <a:r>
            <a:rPr lang="pl-PL" sz="1800" kern="1200" spc="-10">
              <a:solidFill>
                <a:schemeClr val="tx1"/>
              </a:solidFill>
              <a:latin typeface="Calibri"/>
              <a:cs typeface="Calibri"/>
            </a:rPr>
            <a:t> miejscu zamieszkania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23054" y="25040"/>
        <a:ext cx="10469492" cy="426160"/>
      </dsp:txXfrm>
    </dsp:sp>
    <dsp:sp modelId="{B6F54567-F129-4CC1-98AE-B4C9E6F3FDF1}">
      <dsp:nvSpPr>
        <dsp:cNvPr id="0" name=""/>
        <dsp:cNvSpPr/>
      </dsp:nvSpPr>
      <dsp:spPr>
        <a:xfrm>
          <a:off x="0" y="488219"/>
          <a:ext cx="10515600" cy="4722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>
              <a:solidFill>
                <a:schemeClr val="tx1"/>
              </a:solidFill>
              <a:latin typeface="Calibri"/>
              <a:cs typeface="Calibri"/>
            </a:rPr>
            <a:t>Pielęgniarki długotermino</a:t>
          </a:r>
          <a:r>
            <a:rPr lang="pl-PL" sz="2000" kern="1200" spc="-25">
              <a:solidFill>
                <a:schemeClr val="tx1"/>
              </a:solidFill>
              <a:latin typeface="Calibri"/>
              <a:cs typeface="Calibri"/>
            </a:rPr>
            <a:t>we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511273"/>
        <a:ext cx="10469492" cy="426160"/>
      </dsp:txXfrm>
    </dsp:sp>
    <dsp:sp modelId="{D0AC720F-3F22-4F8E-AE09-632EDD536457}">
      <dsp:nvSpPr>
        <dsp:cNvPr id="0" name=""/>
        <dsp:cNvSpPr/>
      </dsp:nvSpPr>
      <dsp:spPr>
        <a:xfrm>
          <a:off x="0" y="974452"/>
          <a:ext cx="10515600" cy="4722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>
              <a:solidFill>
                <a:schemeClr val="tx1"/>
              </a:solidFill>
              <a:latin typeface="Calibri"/>
              <a:cs typeface="Calibri"/>
            </a:rPr>
            <a:t>Rodzinne </a:t>
          </a:r>
          <a:r>
            <a:rPr lang="pl-PL" sz="2000" kern="1200" spc="-20">
              <a:solidFill>
                <a:schemeClr val="tx1"/>
              </a:solidFill>
              <a:latin typeface="Calibri"/>
              <a:cs typeface="Calibri"/>
            </a:rPr>
            <a:t>domy </a:t>
          </a:r>
          <a:r>
            <a:rPr lang="pl-PL" sz="2000" kern="1200" spc="-10">
              <a:solidFill>
                <a:schemeClr val="tx1"/>
              </a:solidFill>
              <a:latin typeface="Calibri"/>
              <a:cs typeface="Calibri"/>
            </a:rPr>
            <a:t>pomocy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997506"/>
        <a:ext cx="10469492" cy="426160"/>
      </dsp:txXfrm>
    </dsp:sp>
    <dsp:sp modelId="{C946DF95-77A1-4F66-95E2-B5BB16BAF550}">
      <dsp:nvSpPr>
        <dsp:cNvPr id="0" name=""/>
        <dsp:cNvSpPr/>
      </dsp:nvSpPr>
      <dsp:spPr>
        <a:xfrm>
          <a:off x="0" y="1460685"/>
          <a:ext cx="10515600" cy="4722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Wsparcie sąsiedzkie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1483739"/>
        <a:ext cx="10469492" cy="426160"/>
      </dsp:txXfrm>
    </dsp:sp>
    <dsp:sp modelId="{7F41605B-5C78-40CC-B0A0-9B7ACA34EB8F}">
      <dsp:nvSpPr>
        <dsp:cNvPr id="0" name=""/>
        <dsp:cNvSpPr/>
      </dsp:nvSpPr>
      <dsp:spPr>
        <a:xfrm>
          <a:off x="0" y="1946919"/>
          <a:ext cx="10515600" cy="4722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Centra</a:t>
          </a:r>
          <a:r>
            <a:rPr lang="pl-PL" sz="2000" kern="1200" spc="55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zdrowia psychicznego i środowiskowe </a:t>
          </a: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centra</a:t>
          </a:r>
          <a:r>
            <a:rPr lang="pl-PL" sz="2000" kern="1200" spc="8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zdrowia psychicznego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1969973"/>
        <a:ext cx="10469492" cy="426160"/>
      </dsp:txXfrm>
    </dsp:sp>
    <dsp:sp modelId="{800F3E9A-386B-49A7-BB13-0B886FFE706D}">
      <dsp:nvSpPr>
        <dsp:cNvPr id="0" name=""/>
        <dsp:cNvSpPr/>
      </dsp:nvSpPr>
      <dsp:spPr>
        <a:xfrm>
          <a:off x="0" y="2433152"/>
          <a:ext cx="10515600" cy="4722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Usługi asystenckie 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2456206"/>
        <a:ext cx="10469492" cy="426160"/>
      </dsp:txXfrm>
    </dsp:sp>
    <dsp:sp modelId="{B174834F-F421-4876-831A-0AFF16387807}">
      <dsp:nvSpPr>
        <dsp:cNvPr id="0" name=""/>
        <dsp:cNvSpPr/>
      </dsp:nvSpPr>
      <dsp:spPr>
        <a:xfrm>
          <a:off x="0" y="2919385"/>
          <a:ext cx="10515600" cy="4722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Kręgi wsparcia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2942439"/>
        <a:ext cx="10469492" cy="426160"/>
      </dsp:txXfrm>
    </dsp:sp>
    <dsp:sp modelId="{D7EFE161-7441-41D0-8C34-0ADBF60168B1}">
      <dsp:nvSpPr>
        <dsp:cNvPr id="0" name=""/>
        <dsp:cNvSpPr/>
      </dsp:nvSpPr>
      <dsp:spPr>
        <a:xfrm>
          <a:off x="0" y="3405618"/>
          <a:ext cx="10515600" cy="4722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Gospodarstwa wspomagane/ opiekuńcze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3428672"/>
        <a:ext cx="10469492" cy="426160"/>
      </dsp:txXfrm>
    </dsp:sp>
    <dsp:sp modelId="{37239200-345E-4C23-8193-6D7A1E3825C0}">
      <dsp:nvSpPr>
        <dsp:cNvPr id="0" name=""/>
        <dsp:cNvSpPr/>
      </dsp:nvSpPr>
      <dsp:spPr>
        <a:xfrm>
          <a:off x="0" y="3891851"/>
          <a:ext cx="10515600" cy="4722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Centra </a:t>
          </a: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zdrowia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25" dirty="0">
              <a:solidFill>
                <a:schemeClr val="tx1"/>
              </a:solidFill>
              <a:latin typeface="Calibri"/>
              <a:cs typeface="Calibri"/>
            </a:rPr>
            <a:t>75+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3914905"/>
        <a:ext cx="10469492" cy="426160"/>
      </dsp:txXfrm>
    </dsp:sp>
    <dsp:sp modelId="{5709CD01-0D76-463F-8869-847120632F56}">
      <dsp:nvSpPr>
        <dsp:cNvPr id="0" name=""/>
        <dsp:cNvSpPr/>
      </dsp:nvSpPr>
      <dsp:spPr>
        <a:xfrm>
          <a:off x="0" y="4378084"/>
          <a:ext cx="10515600" cy="4722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Formy zamieszkiwania</a:t>
          </a: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osób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niespokrewnionych </a:t>
          </a: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(dziennie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25" dirty="0">
              <a:solidFill>
                <a:schemeClr val="tx1"/>
              </a:solidFill>
              <a:latin typeface="Calibri"/>
              <a:cs typeface="Calibri"/>
            </a:rPr>
            <a:t>lub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całodobowo)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 (nowy kierunek) 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3054" y="4401138"/>
        <a:ext cx="10469492" cy="426160"/>
      </dsp:txXfrm>
    </dsp:sp>
    <dsp:sp modelId="{C3B3901C-435C-49BF-BED7-DC23C01D9085}">
      <dsp:nvSpPr>
        <dsp:cNvPr id="0" name=""/>
        <dsp:cNvSpPr/>
      </dsp:nvSpPr>
      <dsp:spPr>
        <a:xfrm>
          <a:off x="0" y="4864317"/>
          <a:ext cx="10515600" cy="4722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Opiekun zamieszkujący</a:t>
          </a:r>
          <a:r>
            <a:rPr lang="pl-PL" sz="2000" kern="1200" spc="40" dirty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pl-PL" sz="2000" kern="1200" spc="-50" dirty="0">
              <a:solidFill>
                <a:schemeClr val="tx1"/>
              </a:solidFill>
              <a:latin typeface="Calibri"/>
              <a:cs typeface="Calibri"/>
            </a:rPr>
            <a:t>z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podopiecznym,  </a:t>
          </a:r>
          <a:r>
            <a:rPr lang="pl-PL" sz="2000" kern="1200" dirty="0">
              <a:solidFill>
                <a:schemeClr val="tx1"/>
              </a:solidFill>
              <a:latin typeface="Calibri"/>
              <a:cs typeface="Calibri"/>
            </a:rPr>
            <a:t>rodziny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 opiekuńcze</a:t>
          </a:r>
          <a:r>
            <a:rPr lang="pl-PL" sz="20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r>
            <a:rPr lang="pl-PL" sz="2000" kern="1200" spc="-10" dirty="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2000" kern="1200" dirty="0"/>
        </a:p>
      </dsp:txBody>
      <dsp:txXfrm>
        <a:off x="23054" y="4887371"/>
        <a:ext cx="10469492" cy="426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3E2D5-93E7-4D56-AC1B-E2A5C012881D}">
      <dsp:nvSpPr>
        <dsp:cNvPr id="0" name=""/>
        <dsp:cNvSpPr/>
      </dsp:nvSpPr>
      <dsp:spPr>
        <a:xfrm>
          <a:off x="0" y="397808"/>
          <a:ext cx="10515600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spc="-10" dirty="0">
              <a:solidFill>
                <a:schemeClr val="tx1"/>
              </a:solidFill>
              <a:latin typeface="Calibri"/>
              <a:cs typeface="Calibri"/>
            </a:rPr>
            <a:t>Mieszkania chronione</a:t>
          </a:r>
          <a:endParaRPr lang="pl-PL" sz="3400" kern="1200" dirty="0">
            <a:solidFill>
              <a:schemeClr val="tx1"/>
            </a:solidFill>
          </a:endParaRPr>
        </a:p>
      </dsp:txBody>
      <dsp:txXfrm>
        <a:off x="39809" y="437617"/>
        <a:ext cx="10435982" cy="735872"/>
      </dsp:txXfrm>
    </dsp:sp>
    <dsp:sp modelId="{AE79E70E-B5F9-4FE6-8D91-CF57E3641547}">
      <dsp:nvSpPr>
        <dsp:cNvPr id="0" name=""/>
        <dsp:cNvSpPr/>
      </dsp:nvSpPr>
      <dsp:spPr>
        <a:xfrm>
          <a:off x="0" y="1311219"/>
          <a:ext cx="10515600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spc="-10" dirty="0">
              <a:solidFill>
                <a:schemeClr val="tx1"/>
              </a:solidFill>
              <a:latin typeface="Calibri"/>
              <a:cs typeface="Calibri"/>
            </a:rPr>
            <a:t>Mieszkania wspomagane </a:t>
          </a:r>
          <a:r>
            <a:rPr lang="pl-PL" sz="34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3400" kern="1200" dirty="0">
            <a:solidFill>
              <a:schemeClr val="tx1"/>
            </a:solidFill>
          </a:endParaRPr>
        </a:p>
      </dsp:txBody>
      <dsp:txXfrm>
        <a:off x="39809" y="1351028"/>
        <a:ext cx="10435982" cy="735872"/>
      </dsp:txXfrm>
    </dsp:sp>
    <dsp:sp modelId="{70D3D16C-A39D-46D7-926B-57DBDDF8E659}">
      <dsp:nvSpPr>
        <dsp:cNvPr id="0" name=""/>
        <dsp:cNvSpPr/>
      </dsp:nvSpPr>
      <dsp:spPr>
        <a:xfrm>
          <a:off x="0" y="2203758"/>
          <a:ext cx="10515600" cy="8154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spc="-10" dirty="0">
              <a:solidFill>
                <a:schemeClr val="tx1"/>
              </a:solidFill>
              <a:latin typeface="+mn-lt"/>
              <a:cs typeface="Calibri"/>
            </a:rPr>
            <a:t>Mieszkania dostępne</a:t>
          </a:r>
          <a:r>
            <a:rPr lang="pl-PL" sz="3400" kern="1200" spc="10" dirty="0">
              <a:solidFill>
                <a:schemeClr val="tx1"/>
              </a:solidFill>
              <a:latin typeface="+mn-lt"/>
              <a:cs typeface="Calibri"/>
            </a:rPr>
            <a:t> </a:t>
          </a:r>
          <a:r>
            <a:rPr lang="pl-PL" sz="3400" kern="1200" spc="-50" dirty="0">
              <a:solidFill>
                <a:schemeClr val="tx1"/>
              </a:solidFill>
              <a:latin typeface="+mn-lt"/>
              <a:cs typeface="Calibri"/>
            </a:rPr>
            <a:t>i</a:t>
          </a:r>
          <a:r>
            <a:rPr lang="pl-PL" sz="3400" kern="1200" spc="-10" dirty="0">
              <a:solidFill>
                <a:schemeClr val="tx1"/>
              </a:solidFill>
              <a:latin typeface="+mn-lt"/>
              <a:cs typeface="Calibri"/>
            </a:rPr>
            <a:t> adaptowalne </a:t>
          </a:r>
          <a:r>
            <a:rPr lang="pl-PL" sz="34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3400" kern="1200" dirty="0">
            <a:solidFill>
              <a:schemeClr val="tx1"/>
            </a:solidFill>
            <a:latin typeface="+mn-lt"/>
          </a:endParaRPr>
        </a:p>
      </dsp:txBody>
      <dsp:txXfrm>
        <a:off x="39809" y="2243567"/>
        <a:ext cx="10435982" cy="735872"/>
      </dsp:txXfrm>
    </dsp:sp>
    <dsp:sp modelId="{48FFE93A-41F8-4947-9862-08310ED84FDD}">
      <dsp:nvSpPr>
        <dsp:cNvPr id="0" name=""/>
        <dsp:cNvSpPr/>
      </dsp:nvSpPr>
      <dsp:spPr>
        <a:xfrm>
          <a:off x="0" y="3138039"/>
          <a:ext cx="1051560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spc="-10" dirty="0">
              <a:solidFill>
                <a:schemeClr val="tx1"/>
              </a:solidFill>
              <a:latin typeface="Calibri"/>
              <a:cs typeface="Calibri"/>
            </a:rPr>
            <a:t>Mieszkania docelowe przystępne cenowo </a:t>
          </a:r>
          <a:r>
            <a:rPr lang="pl-PL" sz="3400" kern="1200" spc="-20" dirty="0">
              <a:solidFill>
                <a:schemeClr val="tx1"/>
              </a:solidFill>
              <a:latin typeface="Calibri"/>
              <a:cs typeface="Calibri"/>
            </a:rPr>
            <a:t>(nowy kierunek) </a:t>
          </a:r>
          <a:endParaRPr lang="pl-PL" sz="3400" kern="1200" dirty="0">
            <a:solidFill>
              <a:schemeClr val="tx1"/>
            </a:solidFill>
          </a:endParaRPr>
        </a:p>
      </dsp:txBody>
      <dsp:txXfrm>
        <a:off x="39809" y="3177848"/>
        <a:ext cx="10435982" cy="7358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628BE-3887-4ABC-B18D-5BED153830C2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b="0" i="0" kern="1200" dirty="0">
              <a:solidFill>
                <a:schemeClr val="tx1"/>
              </a:solidFill>
            </a:rPr>
            <a:t>Dom Pomocy Społecznej</a:t>
          </a:r>
          <a:endParaRPr lang="pl-PL" sz="4100" kern="1200" dirty="0">
            <a:solidFill>
              <a:schemeClr val="tx1"/>
            </a:solidFill>
          </a:endParaRPr>
        </a:p>
      </dsp:txBody>
      <dsp:txXfrm>
        <a:off x="48005" y="79784"/>
        <a:ext cx="10419590" cy="887374"/>
      </dsp:txXfrm>
    </dsp:sp>
    <dsp:sp modelId="{19276282-D5AA-4A3E-ADEF-76EB6D912F74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b="0" i="0" kern="1200">
              <a:solidFill>
                <a:schemeClr val="tx1"/>
              </a:solidFill>
            </a:rPr>
            <a:t>ZOL - zakład opiekuńczo-leczniczy</a:t>
          </a:r>
          <a:r>
            <a:rPr lang="pl-PL" sz="4100" kern="1200" spc="-10">
              <a:solidFill>
                <a:schemeClr val="tx1"/>
              </a:solidFill>
              <a:latin typeface="Calibri"/>
              <a:cs typeface="Calibri"/>
            </a:rPr>
            <a:t> </a:t>
          </a:r>
          <a:endParaRPr lang="pl-PL" sz="4100" kern="1200" dirty="0">
            <a:solidFill>
              <a:schemeClr val="tx1"/>
            </a:solidFill>
          </a:endParaRPr>
        </a:p>
      </dsp:txBody>
      <dsp:txXfrm>
        <a:off x="48005" y="1181249"/>
        <a:ext cx="10419590" cy="887374"/>
      </dsp:txXfrm>
    </dsp:sp>
    <dsp:sp modelId="{6A5039A3-158E-4B64-B9D9-BE1F78526935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b="0" i="0" kern="1200" dirty="0">
              <a:solidFill>
                <a:schemeClr val="tx1"/>
              </a:solidFill>
            </a:rPr>
            <a:t>ZPO - zakład pielęgnacyjno-opiekuńczy. </a:t>
          </a:r>
          <a:endParaRPr lang="pl-PL" sz="4100" kern="1200" dirty="0">
            <a:solidFill>
              <a:schemeClr val="tx1"/>
            </a:solidFill>
          </a:endParaRPr>
        </a:p>
      </dsp:txBody>
      <dsp:txXfrm>
        <a:off x="48005" y="2282714"/>
        <a:ext cx="10419590" cy="887374"/>
      </dsp:txXfrm>
    </dsp:sp>
    <dsp:sp modelId="{58B2F035-ADC4-462E-8571-F76E99693CD5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 spc="-10">
              <a:solidFill>
                <a:schemeClr val="tx1"/>
              </a:solidFill>
              <a:latin typeface="Calibri"/>
              <a:cs typeface="Calibri"/>
            </a:rPr>
            <a:t>Hospicja stacjonarne, zakłady opieki paliatywnej</a:t>
          </a:r>
          <a:endParaRPr lang="pl-PL" sz="4100" kern="1200" dirty="0">
            <a:solidFill>
              <a:schemeClr val="tx1"/>
            </a:solidFill>
          </a:endParaRPr>
        </a:p>
      </dsp:txBody>
      <dsp:txXfrm>
        <a:off x="48005" y="3384179"/>
        <a:ext cx="10419590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E39D5-12CA-441D-A5AB-258E08C4B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A1D182-9384-4FDE-8369-40D71690C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C48172-E94A-4BB4-BD8F-8EA350EA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FAB785-9C5D-4A05-BB07-032EB103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CF825C-6DE0-4EF8-BE1F-B1DC32BE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92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0E09E5-460E-480D-B0C9-705CA09A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AB150B7-4F48-4E38-90D8-4BF141457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42C65D-5ADC-4802-A1AB-506A61C6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64751F-3CA8-4CD7-A467-A4F88478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F696E6-D249-4C50-9EFD-30B18915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62087AD-BFB5-4A35-9BF0-F56D6BFF6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6C4EBD-80F1-4533-92DE-F9E358470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F9DDDE-C871-47F7-8992-C7516B72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5500B8-3BC6-4EFB-AD67-346B4883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89D12C-782C-4A73-B059-F343F0C3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09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406392-60F5-4FBC-B978-2EDEA275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7FF35F-F4E6-4C26-9B39-5C8E505A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731175-E2CC-4061-B17E-FADD1129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76436-B5C3-4B28-8209-073E75E7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AAF9D1-409A-4930-A057-612D61BB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56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11E092-CD55-4482-ADE1-978C4841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C9A88D-F076-44A2-B2AD-268C2B80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7B52EB-F070-4AF1-9510-CD6325AE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157F99-B926-40AC-B6B8-783FEF67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732C12-9736-4518-BAB5-2AB6D304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7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9AB6C-1137-47FF-976B-EE441556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EF1108-6177-430E-A1EC-BD7E82F5E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2E0322-60CD-4BE7-8A36-BBC36E486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347AD9-C70D-4D8C-BD7F-FD74F6CA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4F13C85-8257-49AD-BD36-04F6844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C4FCC3-7F66-4279-AB31-4589980A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87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18F8D8-2B4E-476B-A30A-A9E3FC74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BA0623-B2DC-4DE0-88AF-0D99B9476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BDE607-49B1-4F69-BE70-1A15DEEC7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A37266-77B2-4861-8DC2-89FDE8C4E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E1F4426-AE99-44CC-B794-7DBA1CACD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A1FA7EB-D59B-4A32-A2DE-059D065C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33436BB-5654-433B-9E94-DD453FAE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9AB090B-62B6-46EB-99A0-D8C55F17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7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14FC7-FC9E-4698-B203-8C406859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49534F0-FA24-49B2-BF85-59CCCECB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34CB7FD-F8F9-48E0-B709-E9E731E5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F0D23-73B4-477F-A78A-C873F3F5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57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80A1C2C-112B-497B-A78A-95D3B6C8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63344E3-1EC3-404C-B983-A4BB2CE1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28AE92-6DE9-4836-8212-E390DC59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37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340352-097D-4116-A218-AEDB1498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C27CAE-B6AD-4D82-BD7D-0A7BD75E5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E45BCA-F814-4DA9-9FE4-F43BB3FE3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682CAE-C382-440C-8781-6F6D954D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DC1DFB-6361-490B-8C1B-F45849DF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05385D-3BE4-45B9-A39E-16DD6BF4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1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F5576E-6155-4B1F-8077-537D9084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C6DB9DA-AF76-4517-84D0-74CF53E1B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282B9A-5C89-4770-97C2-DAAC14D05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82A906-11A3-4F7B-AD00-3AFB0E25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09C771-FB55-411C-823A-ACF5F7E3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01D786-694F-4C7B-94D7-6A782211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7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6953CB4-F6C8-42C3-A47F-074EC6B6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98CA27-D96B-4694-81E2-A9AABC8BA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B5F64C-0379-4256-ADC3-FCCAD57C9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41D2-5D2D-4FDB-A7C6-AB47AC7FAF12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4AEF08-23B0-4CD2-8427-977F3648B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3331D1-590D-427E-9443-53E32A439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1959-A41C-4578-BC40-5E3A14478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13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rPzy0M5su_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7A48BB-45B2-960F-1647-2F379C153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49" y="1000334"/>
            <a:ext cx="10607351" cy="525117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pl-PL" sz="4000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Panel 1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pl-PL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Koncepcja procesu deinstytucjonalizacji usług społecznych</a:t>
            </a:r>
            <a:endParaRPr lang="pl-PL" b="1" kern="50" dirty="0"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pl-PL" sz="18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Co to są usługi społeczne i </a:t>
            </a:r>
            <a:r>
              <a:rPr lang="pl-PL" sz="1800" b="1" kern="50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deinstytucjonalizacja</a:t>
            </a: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usług społecznych w oparciu o Strategię Rozwoju Usług Społecznych do 2030 roku (z perspektywą do 2035 roku)</a:t>
            </a:r>
            <a:endParaRPr lang="pl-PL" sz="18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Kto potrzebuje usług i deinstytucjonalizacji DI ?</a:t>
            </a:r>
            <a:endParaRPr lang="pl-PL" sz="18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Rodzaje usług społecznych i grupy odbiorców </a:t>
            </a:r>
            <a:endParaRPr lang="pl-PL" sz="18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Kierunki dla rozwoju lokalnej infrastruktury usług społecznych </a:t>
            </a:r>
          </a:p>
          <a:p>
            <a:pPr marL="0" indent="0">
              <a:buNone/>
            </a:pPr>
            <a:endParaRPr lang="pl-PL" sz="1800" b="1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 algn="ctr">
              <a:buNone/>
            </a:pPr>
            <a:r>
              <a:rPr lang="pl-PL" sz="1800" b="1" kern="5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Jadwiga </a:t>
            </a:r>
            <a:r>
              <a:rPr lang="pl-PL" sz="1800" b="1" kern="5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Olszowska – Urban </a:t>
            </a:r>
            <a:endParaRPr lang="pl-PL" sz="1800" b="1" kern="50" dirty="0">
              <a:effectLst/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effectLst/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effectLst/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effectLst/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pl-PL" sz="1800" b="1" kern="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 b="1" kern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&#10;&#10;Opis wygenerowany automatycznie">
            <a:extLst>
              <a:ext uri="{FF2B5EF4-FFF2-40B4-BE49-F238E27FC236}">
                <a16:creationId xmlns:a16="http://schemas.microsoft.com/office/drawing/2014/main" id="{9D406BE9-38B4-EBFF-2A63-00A8B3C7E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2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5BE74-6D9F-2680-9E37-87354F535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2752"/>
            <a:ext cx="10515600" cy="514064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30) promocji Rzeczypospolitej Polskiej za granicą;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31) działalności na rzecz rodziny, macierzyństwa, rodzicielstwa, upowszechniania i ochrony praw dziecka;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32) przeciwdziałania uzależnieniom i patologiom społecznym;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32a) rewitalizacji;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33) działalności na rzecz organizacji pozarządowych oraz podmiotów wymienionych w art. 3 ust. 3, w zakresie określonym w pkt 1–32a;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34) działalności na rzecz podmiotów ekonomii społecznej i przedsiębiorstw społecznych, o których mowa w ustawie z dnia 5 sierpnia 2022 r. o ekonomii społecznej (Dz. U. poz. 1812). (Dodany pkt 34 w ust. 1 w art. 4 wszedł w życie z dn. 30.10.2022 r. (Dz. U. z 2022 r. poz. 1812)).</a:t>
            </a:r>
          </a:p>
          <a:p>
            <a:endParaRPr lang="pl-PL" sz="3200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0193763B-4028-9E17-A0F6-D5110F440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0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936" y="923704"/>
            <a:ext cx="11293060" cy="5097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7145" rIns="0" bIns="0" rtlCol="0">
            <a:spAutoFit/>
          </a:bodyPr>
          <a:lstStyle/>
          <a:p>
            <a:pPr marL="86360" algn="ctr">
              <a:lnSpc>
                <a:spcPct val="100000"/>
              </a:lnSpc>
              <a:spcBef>
                <a:spcPts val="135"/>
              </a:spcBef>
            </a:pPr>
            <a:r>
              <a:rPr sz="3200" b="1" dirty="0">
                <a:latin typeface="+mn-lt"/>
              </a:rPr>
              <a:t>Definicja</a:t>
            </a:r>
            <a:r>
              <a:rPr sz="3200" b="1" spc="-5" dirty="0">
                <a:latin typeface="+mn-lt"/>
              </a:rPr>
              <a:t> </a:t>
            </a:r>
            <a:r>
              <a:rPr sz="3200" b="1" dirty="0" err="1">
                <a:latin typeface="+mn-lt"/>
              </a:rPr>
              <a:t>usług</a:t>
            </a:r>
            <a:r>
              <a:rPr sz="3200" b="1" spc="10" dirty="0">
                <a:latin typeface="+mn-lt"/>
              </a:rPr>
              <a:t> </a:t>
            </a:r>
            <a:r>
              <a:rPr sz="3200" b="1" dirty="0" err="1">
                <a:latin typeface="+mn-lt"/>
              </a:rPr>
              <a:t>społecznych</a:t>
            </a:r>
            <a:r>
              <a:rPr lang="pl-PL" sz="3200" b="1" spc="5" dirty="0">
                <a:latin typeface="+mn-lt"/>
              </a:rPr>
              <a:t> znajduje się w:</a:t>
            </a:r>
            <a:endParaRPr sz="3200" b="1" dirty="0">
              <a:latin typeface="+mn-l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34340" y="1031262"/>
            <a:ext cx="10515600" cy="4755096"/>
          </a:xfrm>
          <a:prstGeom prst="rect">
            <a:avLst/>
          </a:prstGeom>
        </p:spPr>
        <p:txBody>
          <a:bodyPr vert="horz" wrap="square" lIns="0" tIns="396189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930"/>
              </a:spcBef>
              <a:buNone/>
            </a:pPr>
            <a:r>
              <a:rPr lang="pl-PL" sz="2400" b="1" dirty="0">
                <a:cs typeface="Calibri"/>
              </a:rPr>
              <a:t>Ustawie z dnia 19 lipca 2019 r. o realizowaniu usług społecznych przez centrum usług społecznych (Dz.U. 2019 poz. 1818)  - </a:t>
            </a:r>
            <a:br>
              <a:rPr lang="pl-PL" sz="2400" b="1" dirty="0">
                <a:cs typeface="Calibri"/>
              </a:rPr>
            </a:br>
            <a:r>
              <a:rPr lang="pl-PL" sz="2400" b="1" dirty="0">
                <a:cs typeface="Calibri"/>
              </a:rPr>
              <a:t>która obowiązuje od </a:t>
            </a:r>
            <a:r>
              <a:rPr sz="2400" b="1" dirty="0">
                <a:cs typeface="Calibri"/>
              </a:rPr>
              <a:t>1</a:t>
            </a:r>
            <a:r>
              <a:rPr sz="2400" b="1" spc="-30" dirty="0">
                <a:cs typeface="Calibri"/>
              </a:rPr>
              <a:t> </a:t>
            </a:r>
            <a:r>
              <a:rPr sz="2400" b="1" dirty="0" err="1">
                <a:cs typeface="Calibri"/>
              </a:rPr>
              <a:t>stycznia</a:t>
            </a:r>
            <a:r>
              <a:rPr sz="2400" b="1" spc="155" dirty="0">
                <a:cs typeface="Calibri"/>
              </a:rPr>
              <a:t> </a:t>
            </a:r>
            <a:r>
              <a:rPr sz="2400" b="1" spc="-20" dirty="0">
                <a:cs typeface="Calibri"/>
              </a:rPr>
              <a:t>2020</a:t>
            </a:r>
            <a:endParaRPr lang="pl-PL" sz="2400" b="1" spc="-2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br>
              <a:rPr lang="pl-PL" dirty="0"/>
            </a:br>
            <a:br>
              <a:rPr lang="pl-PL" dirty="0"/>
            </a:br>
            <a:r>
              <a:rPr lang="pl-PL" b="1" dirty="0"/>
              <a:t>Art. 1. Ustawa określa: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dirty="0"/>
              <a:t>zasady przyjmowania przez gminę programów usług społecznych;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dirty="0"/>
              <a:t>zasady tworzenia, zadania, organizację oraz zasady działania centrum usług społecznych, zwanego dalej „centrum”;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dirty="0"/>
              <a:t>zasady realizowania programów usług społecznych przez centrum.</a:t>
            </a:r>
            <a:endParaRPr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E7D89359-992A-5414-617A-3B36CE244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57348" y="799243"/>
            <a:ext cx="11582400" cy="56609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600" b="1" dirty="0"/>
          </a:p>
          <a:p>
            <a:pPr>
              <a:buNone/>
            </a:pPr>
            <a:r>
              <a:rPr lang="pl-PL" sz="1800" dirty="0"/>
              <a:t>	1) polityki prorodzinnej, </a:t>
            </a:r>
          </a:p>
          <a:p>
            <a:pPr>
              <a:buNone/>
            </a:pPr>
            <a:r>
              <a:rPr lang="pl-PL" sz="1800" dirty="0"/>
              <a:t>	2) wspierania rodziny, </a:t>
            </a:r>
          </a:p>
          <a:p>
            <a:pPr>
              <a:buNone/>
            </a:pPr>
            <a:r>
              <a:rPr lang="pl-PL" sz="1800" dirty="0"/>
              <a:t>	3) systemu pieczy zastępczej, </a:t>
            </a:r>
          </a:p>
          <a:p>
            <a:pPr>
              <a:buNone/>
            </a:pPr>
            <a:r>
              <a:rPr lang="pl-PL" sz="1800" dirty="0"/>
              <a:t>	4) pomocy społecznej, </a:t>
            </a:r>
          </a:p>
          <a:p>
            <a:pPr>
              <a:buNone/>
            </a:pPr>
            <a:r>
              <a:rPr lang="pl-PL" sz="1800" dirty="0"/>
              <a:t>	5) promocji i ochrony zdrowia, </a:t>
            </a:r>
          </a:p>
          <a:p>
            <a:pPr>
              <a:buNone/>
            </a:pPr>
            <a:r>
              <a:rPr lang="pl-PL" sz="1800" dirty="0"/>
              <a:t>	6) wspierania osób niepełnosprawnych, </a:t>
            </a:r>
          </a:p>
          <a:p>
            <a:pPr>
              <a:buNone/>
            </a:pPr>
            <a:r>
              <a:rPr lang="pl-PL" sz="1800" dirty="0"/>
              <a:t>	7) edukacji publicznej, </a:t>
            </a:r>
          </a:p>
          <a:p>
            <a:pPr>
              <a:buNone/>
            </a:pPr>
            <a:r>
              <a:rPr lang="pl-PL" sz="1800" dirty="0"/>
              <a:t>	8) przeciwdziałania bezrobociu, </a:t>
            </a:r>
          </a:p>
          <a:p>
            <a:pPr>
              <a:buNone/>
            </a:pPr>
            <a:r>
              <a:rPr lang="pl-PL" sz="1800" dirty="0"/>
              <a:t>	9) kultury, </a:t>
            </a:r>
          </a:p>
          <a:p>
            <a:pPr>
              <a:buNone/>
            </a:pPr>
            <a:r>
              <a:rPr lang="pl-PL" sz="1800" dirty="0"/>
              <a:t>	10) kultury fizycznej i turystyki, </a:t>
            </a:r>
          </a:p>
          <a:p>
            <a:pPr>
              <a:buNone/>
            </a:pPr>
            <a:r>
              <a:rPr lang="pl-PL" sz="1800" dirty="0"/>
              <a:t>	11) pobudzania aktywności obywatelskiej, </a:t>
            </a:r>
          </a:p>
          <a:p>
            <a:pPr>
              <a:buNone/>
            </a:pPr>
            <a:r>
              <a:rPr lang="pl-PL" sz="1800" dirty="0"/>
              <a:t>	12) mieszkalnictwa, </a:t>
            </a:r>
          </a:p>
          <a:p>
            <a:pPr>
              <a:buNone/>
            </a:pPr>
            <a:r>
              <a:rPr lang="pl-PL" sz="1800" dirty="0"/>
              <a:t>	13) ochrony środowiska, </a:t>
            </a:r>
          </a:p>
          <a:p>
            <a:pPr>
              <a:buNone/>
            </a:pPr>
            <a:r>
              <a:rPr lang="pl-PL" sz="1800" dirty="0"/>
              <a:t>	14) reintegracji zawodowej i społecznej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991544" y="58847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.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F7953DA-5069-72F7-70A1-EBDAF14A19B6}"/>
              </a:ext>
            </a:extLst>
          </p:cNvPr>
          <p:cNvSpPr txBox="1"/>
          <p:nvPr/>
        </p:nvSpPr>
        <p:spPr>
          <a:xfrm>
            <a:off x="6460671" y="1475274"/>
            <a:ext cx="510639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Usługi społeczne </a:t>
            </a:r>
            <a:r>
              <a:rPr lang="pl-PL" sz="2000" dirty="0"/>
              <a:t>– podejmowane przez gminę w celu zaspokajania potrzeb wspólnoty samorządowej, </a:t>
            </a:r>
            <a:r>
              <a:rPr lang="pl-PL" sz="2000" b="1" dirty="0"/>
              <a:t>świadczone w formie niematerialnej bezpośrednio na rzecz osób, rodzin, grup społecznych, grup mieszkańców o określonych potrzebach lub ogółu mieszkańców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- </a:t>
            </a:r>
            <a:r>
              <a:rPr lang="pl-PL" sz="2400" b="1" dirty="0"/>
              <a:t>z usług społecznych realizowanych przez CUS mogą korzystać wszyscy mieszkańcy zamieszkali na terenie gminy </a:t>
            </a:r>
          </a:p>
          <a:p>
            <a:endParaRPr lang="pl-PL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1230B68-0FAD-E9D8-D694-A3A11B244287}"/>
              </a:ext>
            </a:extLst>
          </p:cNvPr>
          <p:cNvSpPr/>
          <p:nvPr/>
        </p:nvSpPr>
        <p:spPr>
          <a:xfrm>
            <a:off x="8436078" y="3374431"/>
            <a:ext cx="713822" cy="1209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FCB38706-288D-1866-E7D7-CE476BAC689D}"/>
              </a:ext>
            </a:extLst>
          </p:cNvPr>
          <p:cNvSpPr/>
          <p:nvPr/>
        </p:nvSpPr>
        <p:spPr>
          <a:xfrm>
            <a:off x="4445397" y="2020925"/>
            <a:ext cx="1722611" cy="666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01407A46-E40E-BB48-26E3-B202FB58E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490" y="1073020"/>
            <a:ext cx="10877994" cy="583134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350" b="1" dirty="0">
                <a:latin typeface="Calibri"/>
                <a:cs typeface="Calibri"/>
              </a:rPr>
              <a:t>Usługami</a:t>
            </a:r>
            <a:r>
              <a:rPr sz="2350" b="1" spc="165" dirty="0">
                <a:latin typeface="Calibri"/>
                <a:cs typeface="Calibri"/>
              </a:rPr>
              <a:t> </a:t>
            </a:r>
            <a:r>
              <a:rPr sz="2350" b="1" dirty="0" err="1">
                <a:latin typeface="Calibri"/>
                <a:cs typeface="Calibri"/>
              </a:rPr>
              <a:t>społecznymi</a:t>
            </a:r>
            <a:r>
              <a:rPr sz="2350" b="1" spc="240" dirty="0">
                <a:latin typeface="Calibri"/>
                <a:cs typeface="Calibri"/>
              </a:rPr>
              <a:t> </a:t>
            </a:r>
            <a:r>
              <a:rPr sz="2350" b="1" dirty="0" err="1">
                <a:latin typeface="Calibri"/>
                <a:cs typeface="Calibri"/>
              </a:rPr>
              <a:t>są</a:t>
            </a:r>
            <a:r>
              <a:rPr lang="pl-PL" sz="2350" b="1" dirty="0">
                <a:latin typeface="Calibri"/>
                <a:cs typeface="Calibri"/>
              </a:rPr>
              <a:t> również </a:t>
            </a:r>
            <a:r>
              <a:rPr sz="2350" b="1" dirty="0" err="1">
                <a:latin typeface="Calibri"/>
                <a:cs typeface="Calibri"/>
              </a:rPr>
              <a:t>działania</a:t>
            </a:r>
            <a:r>
              <a:rPr sz="2350" b="1" spc="7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podejmowane</a:t>
            </a:r>
            <a:r>
              <a:rPr sz="2350" b="1" spc="3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na</a:t>
            </a:r>
            <a:r>
              <a:rPr sz="2350" b="1" spc="70" dirty="0">
                <a:latin typeface="Calibri"/>
                <a:cs typeface="Calibri"/>
              </a:rPr>
              <a:t> </a:t>
            </a:r>
            <a:r>
              <a:rPr sz="2350" b="1" spc="-10" dirty="0" err="1">
                <a:latin typeface="Calibri"/>
                <a:cs typeface="Calibri"/>
              </a:rPr>
              <a:t>podstawie</a:t>
            </a:r>
            <a:r>
              <a:rPr sz="2350" b="1" spc="-10" dirty="0">
                <a:latin typeface="Calibri"/>
                <a:cs typeface="Calibri"/>
              </a:rPr>
              <a:t>:</a:t>
            </a:r>
            <a:br>
              <a:rPr lang="pl-PL" sz="2350" b="1" spc="-10" dirty="0">
                <a:latin typeface="Calibri"/>
                <a:cs typeface="Calibri"/>
              </a:rPr>
            </a:b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lang="pl-PL" sz="2350" dirty="0">
                <a:latin typeface="Calibri"/>
                <a:cs typeface="Calibri"/>
              </a:rPr>
              <a:t>u</a:t>
            </a:r>
            <a:r>
              <a:rPr sz="2350" dirty="0" err="1">
                <a:latin typeface="Calibri"/>
                <a:cs typeface="Calibri"/>
              </a:rPr>
              <a:t>stawy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9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czerwca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2011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-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spc="5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wspieraniu</a:t>
            </a:r>
            <a:r>
              <a:rPr sz="2350" b="1" spc="1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rodziny</a:t>
            </a:r>
            <a:r>
              <a:rPr sz="2350" b="1" spc="8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i</a:t>
            </a:r>
            <a:r>
              <a:rPr sz="2350" b="1" spc="3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systemie</a:t>
            </a:r>
            <a:r>
              <a:rPr sz="2350" b="1" spc="20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pieczy</a:t>
            </a:r>
            <a:r>
              <a:rPr sz="2350" b="1" spc="75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zastępczej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9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10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29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lipca</a:t>
            </a:r>
            <a:r>
              <a:rPr sz="2350" spc="3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2005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6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5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przeciwdziałaniu</a:t>
            </a:r>
            <a:r>
              <a:rPr sz="2350" b="1" spc="14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przemocy</a:t>
            </a:r>
            <a:r>
              <a:rPr sz="2350" b="1" spc="254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w</a:t>
            </a:r>
            <a:r>
              <a:rPr sz="2350" b="1" spc="40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rodzinie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12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marca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2004</a:t>
            </a:r>
            <a:r>
              <a:rPr sz="2350" spc="-6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5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4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pomocy</a:t>
            </a:r>
            <a:r>
              <a:rPr sz="2350" b="1" spc="235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społecznej</a:t>
            </a:r>
            <a:endParaRPr sz="2350" b="1" dirty="0">
              <a:latin typeface="Calibri"/>
              <a:cs typeface="Calibri"/>
            </a:endParaRPr>
          </a:p>
          <a:p>
            <a:pPr marL="354965" marR="5080" indent="-342900">
              <a:lnSpc>
                <a:spcPct val="1227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27</a:t>
            </a:r>
            <a:r>
              <a:rPr sz="2350" spc="1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sierpnia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2004</a:t>
            </a:r>
            <a:r>
              <a:rPr sz="2350" spc="1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-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4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świadczeniach</a:t>
            </a:r>
            <a:r>
              <a:rPr sz="2350" b="1" spc="1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opieki</a:t>
            </a:r>
            <a:r>
              <a:rPr sz="2350" b="1" spc="17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zdrowotnej</a:t>
            </a:r>
            <a:r>
              <a:rPr sz="2350" b="1" spc="23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finansowanych</a:t>
            </a:r>
            <a:r>
              <a:rPr sz="2350" b="1" spc="204" dirty="0">
                <a:latin typeface="Calibri"/>
                <a:cs typeface="Calibri"/>
              </a:rPr>
              <a:t> </a:t>
            </a:r>
            <a:r>
              <a:rPr sz="2350" b="1" spc="-25" dirty="0">
                <a:latin typeface="Calibri"/>
                <a:cs typeface="Calibri"/>
              </a:rPr>
              <a:t>ze </a:t>
            </a:r>
            <a:r>
              <a:rPr sz="2350" b="1" spc="-10" dirty="0">
                <a:latin typeface="Calibri"/>
                <a:cs typeface="Calibri"/>
              </a:rPr>
              <a:t>środków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19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sierpnia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1994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-2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5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ochronie</a:t>
            </a:r>
            <a:r>
              <a:rPr sz="2350" b="1" spc="20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zdrowia</a:t>
            </a:r>
            <a:r>
              <a:rPr sz="2350" b="1" spc="90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psychicznego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1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11</a:t>
            </a:r>
            <a:r>
              <a:rPr sz="2350" spc="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września</a:t>
            </a:r>
            <a:r>
              <a:rPr sz="2350" spc="1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2015</a:t>
            </a:r>
            <a:r>
              <a:rPr sz="2350" spc="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-1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6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zdrowiu</a:t>
            </a:r>
            <a:r>
              <a:rPr sz="2350" b="1" spc="70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publicznym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10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26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października</a:t>
            </a:r>
            <a:r>
              <a:rPr sz="2350" spc="1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1982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-1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6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wychowaniu</a:t>
            </a:r>
            <a:r>
              <a:rPr sz="2350" b="1" spc="14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w</a:t>
            </a:r>
            <a:r>
              <a:rPr sz="2350" b="1" spc="114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trzeźwości</a:t>
            </a:r>
            <a:r>
              <a:rPr sz="2350" b="1" spc="120" dirty="0">
                <a:latin typeface="Calibri"/>
                <a:cs typeface="Calibri"/>
              </a:rPr>
              <a:t> </a:t>
            </a:r>
            <a:r>
              <a:rPr sz="2350" b="1" dirty="0" err="1">
                <a:latin typeface="Calibri"/>
                <a:cs typeface="Calibri"/>
              </a:rPr>
              <a:t>i</a:t>
            </a:r>
            <a:r>
              <a:rPr sz="2350" b="1" spc="45" dirty="0">
                <a:latin typeface="Calibri"/>
                <a:cs typeface="Calibri"/>
              </a:rPr>
              <a:t> </a:t>
            </a:r>
            <a:r>
              <a:rPr sz="2350" b="1" spc="-10" dirty="0" err="1">
                <a:latin typeface="Calibri"/>
                <a:cs typeface="Calibri"/>
              </a:rPr>
              <a:t>przeciwdziałaniu</a:t>
            </a:r>
            <a:r>
              <a:rPr lang="pl-PL" sz="2350" b="1" spc="-10" dirty="0">
                <a:latin typeface="Calibri"/>
                <a:cs typeface="Calibri"/>
              </a:rPr>
              <a:t> </a:t>
            </a:r>
            <a:r>
              <a:rPr sz="2350" b="1" spc="-10" dirty="0" err="1">
                <a:latin typeface="Calibri"/>
                <a:cs typeface="Calibri"/>
              </a:rPr>
              <a:t>alkoholizmowi</a:t>
            </a:r>
            <a:endParaRPr sz="235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SzPct val="95744"/>
              <a:buFont typeface="Arial" panose="020B0604020202020204" pitchFamily="34" charset="0"/>
              <a:buChar char="•"/>
              <a:tabLst>
                <a:tab pos="287655" algn="l"/>
              </a:tabLst>
            </a:pPr>
            <a:r>
              <a:rPr sz="2350" dirty="0">
                <a:latin typeface="Calibri"/>
                <a:cs typeface="Calibri"/>
              </a:rPr>
              <a:t>ustawy</a:t>
            </a:r>
            <a:r>
              <a:rPr sz="2350" spc="9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</a:t>
            </a:r>
            <a:r>
              <a:rPr sz="2350" spc="8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dnia</a:t>
            </a:r>
            <a:r>
              <a:rPr sz="2350" spc="10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29</a:t>
            </a:r>
            <a:r>
              <a:rPr sz="2350" spc="3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lipca</a:t>
            </a:r>
            <a:r>
              <a:rPr sz="2350" spc="2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2005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r.</a:t>
            </a:r>
            <a:r>
              <a:rPr sz="2350" spc="6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o</a:t>
            </a:r>
            <a:r>
              <a:rPr sz="2350" b="1" spc="6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przeciwdziałaniu</a:t>
            </a:r>
            <a:r>
              <a:rPr sz="2350" b="1" spc="140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narkomanii</a:t>
            </a:r>
            <a:endParaRPr sz="2350" b="1" dirty="0">
              <a:latin typeface="Calibri"/>
              <a:cs typeface="Calibri"/>
            </a:endParaRP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60E2E869-E8D3-DAEF-CBC6-38A650072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135" y="1614196"/>
            <a:ext cx="10846561" cy="461549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pl-PL" sz="2000" b="1" dirty="0">
                <a:latin typeface="Calibri"/>
                <a:cs typeface="Calibri"/>
              </a:rPr>
              <a:t>Usługami</a:t>
            </a:r>
            <a:r>
              <a:rPr lang="pl-PL" sz="2000" b="1" spc="165" dirty="0">
                <a:latin typeface="Calibri"/>
                <a:cs typeface="Calibri"/>
              </a:rPr>
              <a:t> </a:t>
            </a:r>
            <a:r>
              <a:rPr lang="pl-PL" sz="2000" b="1" dirty="0">
                <a:latin typeface="Calibri"/>
                <a:cs typeface="Calibri"/>
              </a:rPr>
              <a:t>społecznymi</a:t>
            </a:r>
            <a:r>
              <a:rPr lang="pl-PL" sz="2000" b="1" spc="240" dirty="0">
                <a:latin typeface="Calibri"/>
                <a:cs typeface="Calibri"/>
              </a:rPr>
              <a:t> </a:t>
            </a:r>
            <a:r>
              <a:rPr lang="pl-PL" sz="2000" b="1" dirty="0">
                <a:latin typeface="Calibri"/>
                <a:cs typeface="Calibri"/>
              </a:rPr>
              <a:t>są również działania</a:t>
            </a:r>
            <a:r>
              <a:rPr lang="pl-PL" sz="2000" b="1" spc="75" dirty="0">
                <a:latin typeface="Calibri"/>
                <a:cs typeface="Calibri"/>
              </a:rPr>
              <a:t> </a:t>
            </a:r>
            <a:r>
              <a:rPr lang="pl-PL" sz="2000" b="1" dirty="0">
                <a:latin typeface="Calibri"/>
                <a:cs typeface="Calibri"/>
              </a:rPr>
              <a:t>podejmowane</a:t>
            </a:r>
            <a:r>
              <a:rPr lang="pl-PL" sz="2000" b="1" spc="325" dirty="0">
                <a:latin typeface="Calibri"/>
                <a:cs typeface="Calibri"/>
              </a:rPr>
              <a:t> </a:t>
            </a:r>
            <a:r>
              <a:rPr lang="pl-PL" sz="2000" b="1" dirty="0">
                <a:latin typeface="Calibri"/>
                <a:cs typeface="Calibri"/>
              </a:rPr>
              <a:t>na</a:t>
            </a:r>
            <a:r>
              <a:rPr lang="pl-PL" sz="2000" b="1" spc="70" dirty="0">
                <a:latin typeface="Calibri"/>
                <a:cs typeface="Calibri"/>
              </a:rPr>
              <a:t> </a:t>
            </a:r>
            <a:r>
              <a:rPr lang="pl-PL" sz="2000" b="1" spc="-10" dirty="0">
                <a:latin typeface="Calibri"/>
                <a:cs typeface="Calibri"/>
              </a:rPr>
              <a:t>podstawie</a:t>
            </a:r>
            <a:r>
              <a:rPr sz="2000" b="1" spc="-10" dirty="0">
                <a:latin typeface="Calibri"/>
                <a:cs typeface="Calibri"/>
              </a:rPr>
              <a:t>:</a:t>
            </a:r>
            <a:br>
              <a:rPr lang="pl-PL" sz="2000" spc="-10" dirty="0">
                <a:latin typeface="Calibri"/>
                <a:cs typeface="Calibri"/>
              </a:rPr>
            </a:br>
            <a:endParaRPr sz="2000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27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sierpnia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1997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rehabilitacji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zawodowej</a:t>
            </a:r>
            <a:r>
              <a:rPr sz="2000" b="1" spc="22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 err="1">
                <a:latin typeface="Calibri"/>
                <a:cs typeface="Calibri"/>
              </a:rPr>
              <a:t>społecznej</a:t>
            </a:r>
            <a:r>
              <a:rPr sz="2000" b="1" spc="310" dirty="0">
                <a:latin typeface="Calibri"/>
                <a:cs typeface="Calibri"/>
              </a:rPr>
              <a:t> </a:t>
            </a:r>
            <a:r>
              <a:rPr sz="2000" b="1" spc="-20" dirty="0" err="1">
                <a:latin typeface="Calibri"/>
                <a:cs typeface="Calibri"/>
              </a:rPr>
              <a:t>oraz</a:t>
            </a:r>
            <a:r>
              <a:rPr lang="pl-PL" sz="2000" b="1" spc="-20" dirty="0">
                <a:latin typeface="Calibri"/>
                <a:cs typeface="Calibri"/>
              </a:rPr>
              <a:t> </a:t>
            </a:r>
            <a:r>
              <a:rPr sz="2000" b="1" dirty="0" err="1">
                <a:latin typeface="Calibri"/>
                <a:cs typeface="Calibri"/>
              </a:rPr>
              <a:t>zatrudnianiu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osób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niepełnosprawnych</a:t>
            </a:r>
            <a:endParaRPr sz="2000" b="1" dirty="0">
              <a:latin typeface="Calibri"/>
              <a:cs typeface="Calibri"/>
            </a:endParaRPr>
          </a:p>
          <a:p>
            <a:pPr marL="354965" marR="5080" indent="-342900">
              <a:lnSpc>
                <a:spcPct val="1227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lang="pl-PL" sz="2000" dirty="0">
                <a:latin typeface="Calibri"/>
                <a:cs typeface="Calibri"/>
              </a:rPr>
              <a:t>ustawy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14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grudnia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2016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Prawo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oświatowe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ustawy</a:t>
            </a:r>
            <a:r>
              <a:rPr sz="2000" b="1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kwietnia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2004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o </a:t>
            </a:r>
            <a:r>
              <a:rPr sz="2000" dirty="0">
                <a:latin typeface="Calibri"/>
                <a:cs typeface="Calibri"/>
              </a:rPr>
              <a:t>promocji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zatrudnienia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instytucjach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rynku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pracy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12)</a:t>
            </a:r>
            <a:r>
              <a:rPr lang="pl-PL" sz="2000" dirty="0">
                <a:latin typeface="Calibri"/>
                <a:cs typeface="Calibri"/>
              </a:rPr>
              <a:t> </a:t>
            </a:r>
          </a:p>
          <a:p>
            <a:pPr marL="354965" marR="5080" indent="-342900">
              <a:lnSpc>
                <a:spcPct val="1227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 err="1">
                <a:latin typeface="Calibri"/>
                <a:cs typeface="Calibri"/>
              </a:rPr>
              <a:t>ustawy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13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czerwca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2003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o </a:t>
            </a:r>
            <a:r>
              <a:rPr sz="2000" b="1" dirty="0">
                <a:latin typeface="Calibri"/>
                <a:cs typeface="Calibri"/>
              </a:rPr>
              <a:t>zatrudnieniu</a:t>
            </a:r>
            <a:r>
              <a:rPr sz="2000" b="1" spc="20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socjalnym</a:t>
            </a:r>
            <a:endParaRPr sz="200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25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października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1991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organizowaniu</a:t>
            </a:r>
            <a:r>
              <a:rPr sz="2000" b="1" spc="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 err="1">
                <a:latin typeface="Calibri"/>
                <a:cs typeface="Calibri"/>
              </a:rPr>
              <a:t>prowadzeniu</a:t>
            </a:r>
            <a:r>
              <a:rPr sz="2000" b="1" spc="290" dirty="0">
                <a:latin typeface="Calibri"/>
                <a:cs typeface="Calibri"/>
              </a:rPr>
              <a:t> </a:t>
            </a:r>
            <a:r>
              <a:rPr sz="2000" b="1" spc="-10" dirty="0" err="1">
                <a:latin typeface="Calibri"/>
                <a:cs typeface="Calibri"/>
              </a:rPr>
              <a:t>działalności</a:t>
            </a:r>
            <a:r>
              <a:rPr lang="pl-PL" sz="2000" b="1" dirty="0">
                <a:latin typeface="Calibri"/>
                <a:cs typeface="Calibri"/>
              </a:rPr>
              <a:t> </a:t>
            </a:r>
            <a:r>
              <a:rPr sz="2000" b="1" spc="-10" dirty="0" err="1">
                <a:latin typeface="Calibri"/>
                <a:cs typeface="Calibri"/>
              </a:rPr>
              <a:t>kulturalnej</a:t>
            </a:r>
            <a:endParaRPr sz="200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25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czerwca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2010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sporcie</a:t>
            </a:r>
            <a:endParaRPr sz="200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października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2015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rewitalizacji</a:t>
            </a:r>
            <a:endParaRPr sz="200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lutego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2011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opiece</a:t>
            </a:r>
            <a:r>
              <a:rPr sz="2000" b="1" spc="1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nad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dziećmi</a:t>
            </a:r>
            <a:r>
              <a:rPr sz="2000" b="1" spc="1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w</a:t>
            </a:r>
            <a:r>
              <a:rPr sz="2000" b="1" spc="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wieku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lat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0" dirty="0">
                <a:latin typeface="Calibri"/>
                <a:cs typeface="Calibri"/>
              </a:rPr>
              <a:t>3</a:t>
            </a:r>
            <a:endParaRPr sz="2000" b="1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1790" algn="l"/>
              </a:tabLst>
            </a:pPr>
            <a:r>
              <a:rPr sz="2000" dirty="0">
                <a:latin typeface="Calibri"/>
                <a:cs typeface="Calibri"/>
              </a:rPr>
              <a:t>ustawy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dnia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grudnia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2014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r.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Karcie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Dużej</a:t>
            </a:r>
            <a:r>
              <a:rPr sz="2000" b="1" spc="15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Rodziny</a:t>
            </a:r>
            <a:endParaRPr sz="2000" b="1" dirty="0">
              <a:latin typeface="Calibri"/>
              <a:cs typeface="Calibri"/>
            </a:endParaRPr>
          </a:p>
        </p:txBody>
      </p:sp>
      <p:pic>
        <p:nvPicPr>
          <p:cNvPr id="3" name="Obraz 2" descr="Obraz zawierający zrzut ekranu, Wielobarwność, Prostokąt">
            <a:extLst>
              <a:ext uri="{FF2B5EF4-FFF2-40B4-BE49-F238E27FC236}">
                <a16:creationId xmlns:a16="http://schemas.microsoft.com/office/drawing/2014/main" id="{308B8413-6C7A-C76A-42C4-2F7486D7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482" y="1343608"/>
            <a:ext cx="10719318" cy="47971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000" b="1" dirty="0"/>
              <a:t>Główne funkcje usług społecznych to:</a:t>
            </a:r>
          </a:p>
          <a:p>
            <a:pPr>
              <a:buNone/>
            </a:pPr>
            <a:r>
              <a:rPr lang="pl-PL" sz="2400" dirty="0"/>
              <a:t> </a:t>
            </a:r>
          </a:p>
          <a:p>
            <a:pPr marL="817200" indent="-457200">
              <a:lnSpc>
                <a:spcPct val="120000"/>
              </a:lnSpc>
              <a:spcBef>
                <a:spcPts val="1200"/>
              </a:spcBef>
            </a:pPr>
            <a:r>
              <a:rPr lang="pl-PL" sz="2400" dirty="0"/>
              <a:t>aktywizacja ludzi i społeczności (wspieranie w powrocie do zatrudnienia, edukacji, rodziny i normalnego funkcjonowania);</a:t>
            </a:r>
          </a:p>
          <a:p>
            <a:pPr marL="817200" indent="-457200">
              <a:lnSpc>
                <a:spcPct val="120000"/>
              </a:lnSpc>
              <a:spcBef>
                <a:spcPts val="1200"/>
              </a:spcBef>
            </a:pPr>
            <a:r>
              <a:rPr lang="pl-PL" sz="2400" dirty="0"/>
              <a:t>interwencja w sytuacjach trudnych (ochrona dzieci i rodzin posiadających wiele problemów); </a:t>
            </a:r>
          </a:p>
          <a:p>
            <a:pPr marL="817200" indent="-457200">
              <a:lnSpc>
                <a:spcPct val="120000"/>
              </a:lnSpc>
              <a:spcBef>
                <a:spcPts val="1200"/>
              </a:spcBef>
            </a:pPr>
            <a:r>
              <a:rPr lang="pl-PL" sz="2400" dirty="0"/>
              <a:t>wspieranie i promowanie odpowiedzialności społecznej, spójności społecznej oraz ożywianie lokalnej społeczności; akcje informacyjne i doradztwo w kwestiach praw, ochrony socjalnej itp.; </a:t>
            </a:r>
          </a:p>
          <a:p>
            <a:pPr marL="817200" indent="-457200">
              <a:lnSpc>
                <a:spcPct val="120000"/>
              </a:lnSpc>
              <a:spcBef>
                <a:spcPts val="1200"/>
              </a:spcBef>
            </a:pPr>
            <a:r>
              <a:rPr lang="pl-PL" sz="2400" dirty="0"/>
              <a:t>wpieranie rozwoju kompetencji społecznych, kulturowych;</a:t>
            </a:r>
          </a:p>
          <a:p>
            <a:pPr marL="817200" indent="-457200">
              <a:lnSpc>
                <a:spcPct val="120000"/>
              </a:lnSpc>
              <a:spcBef>
                <a:spcPts val="1200"/>
              </a:spcBef>
            </a:pPr>
            <a:r>
              <a:rPr lang="pl-PL" sz="2400" dirty="0"/>
              <a:t>opieka i zarządzanie opieką (nad niepełnosprawnymi, starszymi itd.)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A7DD5BD1-9171-D6FA-7163-44F376CB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C29BE6-8D5F-ED40-D19B-18EFE1E1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461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+mn-lt"/>
              </a:rPr>
              <a:t>UCHWAŁA NR 135 RADY MINISTRÓW  z dnia 15 czerwca 2022 r.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sprawie przyjęcia polityki publicznej pod nazwą </a:t>
            </a:r>
            <a:br>
              <a:rPr lang="pl-PL" sz="2000" dirty="0">
                <a:latin typeface="+mn-lt"/>
              </a:rPr>
            </a:br>
            <a:r>
              <a:rPr lang="pl-PL" sz="2000" b="1" dirty="0">
                <a:latin typeface="+mn-lt"/>
              </a:rPr>
              <a:t>Strategia rozwoju usług społecznych, polityka publiczna do roku 2030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(z perspektywą do 2035 r.)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1F1C97-699B-6F0E-2197-E08BD04FF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0"/>
            <a:ext cx="10515600" cy="5078516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Usługi społeczne są generalnie dedykowane wszystkim, ale w sposób szczególny tym osobom, które z racji swoich indywidualnych cech i szeroko rozumianych uwarunkowań mogą być narażone na jakikolwiek przejaw wykluczenia społecznego czy dyskryminacji. </a:t>
            </a:r>
          </a:p>
          <a:p>
            <a:pPr marL="0" indent="0" algn="l">
              <a:buNone/>
            </a:pPr>
            <a:endParaRPr lang="pl-PL" sz="18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pl-PL" b="1" i="0" u="sng" strike="noStrike" baseline="0" dirty="0">
                <a:latin typeface="Calibri" panose="020F0502020204030204" pitchFamily="34" charset="0"/>
              </a:rPr>
              <a:t>Dotyczy to w szczególności: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dzieci, w tym dzieci z niepełnosprawnościami,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osób z niepełnosprawnościami i osób potrzebujących wsparcia w codziennym funkcjonowaniu,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osób w kryzysie psychicznym,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osób starszych,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osób w kryzysie bezdomności,</a:t>
            </a:r>
          </a:p>
          <a:p>
            <a:pPr marL="342900" indent="-342900" algn="l">
              <a:buFont typeface="+mj-lt"/>
              <a:buAutoNum type="alphaLcParenR"/>
            </a:pPr>
            <a:r>
              <a:rPr lang="pl-PL" sz="2400" b="0" i="0" u="none" strike="noStrike" baseline="0" dirty="0">
                <a:latin typeface="Calibri" panose="020F0502020204030204" pitchFamily="34" charset="0"/>
              </a:rPr>
              <a:t>wszystkich innych grup zagrożonych ubóstwem i wykluczeniem społecznym.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05682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1F1C97-699B-6F0E-2197-E08BD04FF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b="0" i="0" u="none" strike="noStrike" baseline="0" dirty="0">
                <a:latin typeface="Calibri" panose="020F0502020204030204" pitchFamily="34" charset="0"/>
              </a:rPr>
              <a:t>W wielu dokumentach organizacji międzynarodowych, w tym Unii Europejskiej, wymienia się rozwój usług społecznych jako ważny cel realizowanej polityki społecznej, który powinien stanowić priorytet w działaniach państw przez tworzenie strategii i programów rozwoju usług społecznych i socjalnych. 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b="0" i="0" u="none" strike="noStrike" baseline="0" dirty="0">
                <a:latin typeface="Calibri" panose="020F0502020204030204" pitchFamily="34" charset="0"/>
              </a:rPr>
              <a:t>Usługi społeczne mają się przyczyniać do realizacji co najmniej dziesięciu 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zasad Filaru Praw Socjalnych, przyjętego 17 listopada 2017 r. przez instytucje UE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The proclamation of the European Pillar of Social Rights on 17 November 2017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). Punkt 18 odnosi się bezpośrednio do opieki długoterminowej i mówi, że: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b="1" i="0" u="none" strike="noStrike" baseline="0" dirty="0">
                <a:latin typeface="Calibri" panose="020F0502020204030204" pitchFamily="34" charset="0"/>
              </a:rPr>
              <a:t> „każdy ma prawo do przystępnych cenowo i dobrej jakości usług opieki długoterminowej, w szczególności opieki w domu i usług środowiskowych”.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endParaRPr lang="pl-PL" sz="2000" b="1" dirty="0">
              <a:latin typeface="Calibri" panose="020F050202020403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b="0" i="0" u="none" strike="noStrike" baseline="0" dirty="0">
                <a:latin typeface="Calibri" panose="020F0502020204030204" pitchFamily="34" charset="0"/>
              </a:rPr>
              <a:t>Także w wielu dokumentach dedykowanych poszczególnym grupom społecznym wymienia się usługi społeczne jako niezwykle istotny element realizowanej polityki społecznej.</a:t>
            </a:r>
            <a:endParaRPr lang="pl-PL" sz="2000" b="1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F4A09620-0001-A861-9497-4222C60D5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54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1F1C97-699B-6F0E-2197-E08BD04FF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0" i="0" u="none" strike="noStrike" baseline="0" dirty="0">
                <a:latin typeface="Calibri" panose="020F0502020204030204" pitchFamily="34" charset="0"/>
              </a:rPr>
              <a:t>Polska zobowiązała się do podjęcia działań na rzecz osób z niepełnosprawnościami, ratyfikując w 2012 r. 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Konwencję o Prawach Osób Niepełnosprawnych sporządzoną w Nowym Jorku dnia 13 grudnia 2006 r. (Dz. U. z 2012 r. poz. 1169 oraz z 2018 r. poz. 1217)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.  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br>
              <a:rPr lang="pl-PL" sz="2000" b="0" i="0" u="none" strike="noStrike" baseline="0" dirty="0">
                <a:latin typeface="Calibri" panose="020F0502020204030204" pitchFamily="34" charset="0"/>
              </a:rPr>
            </a:br>
            <a:r>
              <a:rPr lang="pl-PL" sz="2000" b="0" i="0" u="none" strike="noStrike" baseline="0" dirty="0">
                <a:latin typeface="Calibri" panose="020F0502020204030204" pitchFamily="34" charset="0"/>
              </a:rPr>
              <a:t>Zgodnie z art. 19 Konwencji osobom niepełnosprawnym przyznaje się prawo dostępu do: </a:t>
            </a:r>
            <a:r>
              <a:rPr lang="pl-PL" sz="2000" b="1" u="none" strike="noStrike" baseline="0" dirty="0">
                <a:latin typeface="Calibri" panose="020F0502020204030204" pitchFamily="34" charset="0"/>
              </a:rPr>
              <a:t>„szerokiego zakresu usług wspierających świadczonych w domu lub w placówkach zapewniających zakwaterowanie oraz do innych usług wspierających, świadczonych w społeczności lokalnej, w tym do pomocy osobistej niezbędnej do życia i włączenia w społeczność oraz zapobiegającej izolacji i segregacji społecznej”. 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pl-PL" sz="20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0" i="0" u="none" strike="noStrike" baseline="0" dirty="0">
                <a:latin typeface="Calibri" panose="020F0502020204030204" pitchFamily="34" charset="0"/>
              </a:rPr>
              <a:t>Pozostałe grupy społeczne są również wymieniane w innych dokumentach organizacji międzynarodowych, w tym ONZ, Unii Europejskiej czy Rady Europy. Dostęp do usług społecznych zaczyna być traktowany jako priorytetowy w kontekście rozwoju nowych instrumentów polityki społecznej.</a:t>
            </a:r>
            <a:endParaRPr lang="pl-PL" sz="2000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983F0C2A-3039-9801-70BD-2EFF80083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91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C29BE6-8D5F-ED40-D19B-18EFE1E1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38622"/>
            <a:ext cx="10839076" cy="2305997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Kto</a:t>
            </a:r>
            <a:r>
              <a:rPr lang="pl-PL" sz="2800" b="1" spc="-100" dirty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potrzebuje</a:t>
            </a:r>
            <a:r>
              <a:rPr lang="pl-PL" sz="2800" b="1" spc="-105" dirty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usług</a:t>
            </a:r>
            <a:r>
              <a:rPr lang="pl-PL" sz="2800" b="1" spc="-70" dirty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i</a:t>
            </a:r>
            <a:r>
              <a:rPr lang="pl-PL" sz="2800" b="1" spc="-75" dirty="0">
                <a:latin typeface="+mn-lt"/>
              </a:rPr>
              <a:t> </a:t>
            </a:r>
            <a:r>
              <a:rPr lang="pl-PL" sz="2800" b="1" spc="-25" dirty="0" err="1">
                <a:latin typeface="+mn-lt"/>
              </a:rPr>
              <a:t>deinstytucjonalizacji</a:t>
            </a:r>
            <a:r>
              <a:rPr lang="pl-PL" sz="2800" b="1" spc="-25" dirty="0">
                <a:latin typeface="+mn-lt"/>
              </a:rPr>
              <a:t> DI?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1F1C97-699B-6F0E-2197-E08BD04FF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782147"/>
            <a:ext cx="10765971" cy="4394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pl-PL" sz="2200" b="1" dirty="0"/>
              <a:t>Otoczenie osób zagrożonych umieszczeniem w instytucjach </a:t>
            </a:r>
            <a:r>
              <a:rPr lang="pl-PL" sz="2200" dirty="0"/>
              <a:t>-  rodziny, opiekunowie – potrzebne są usługi wsparcia otoczenia,  aby zapobiegać umieszczaniu osób w instytucjach, rezygnacji opiekunów z pacy, ubożeniu rodziny, pogorszeniu się stanu zdrowia opiekunów</a:t>
            </a:r>
            <a:br>
              <a:rPr lang="pl-PL" sz="2200" dirty="0"/>
            </a:br>
            <a:r>
              <a:rPr lang="pl-PL" sz="2200" dirty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pl-PL" sz="2200" b="1" dirty="0"/>
              <a:t>Osoby zagrożone umieszczeniem w instytucjach </a:t>
            </a:r>
            <a:r>
              <a:rPr lang="pl-PL" sz="2200" dirty="0"/>
              <a:t>- potrzebne są usługi zapobiegające umieszczaniu tych osób w instytucjach usługi świadczone w środowisku, w domu, blisko domu </a:t>
            </a:r>
            <a:br>
              <a:rPr lang="pl-PL" sz="2200" dirty="0"/>
            </a:br>
            <a:endParaRPr lang="pl-PL" sz="2200" dirty="0"/>
          </a:p>
          <a:p>
            <a:pPr marL="514350" indent="-514350">
              <a:buFont typeface="+mj-lt"/>
              <a:buAutoNum type="alphaUcPeriod"/>
            </a:pPr>
            <a:r>
              <a:rPr lang="pl-PL" sz="2200" b="1" dirty="0"/>
              <a:t>Osoby w instytucjach - </a:t>
            </a:r>
            <a:r>
              <a:rPr lang="pl-PL" sz="2200" dirty="0"/>
              <a:t>potrzebne są usługi  </a:t>
            </a:r>
            <a:r>
              <a:rPr lang="pl-PL" sz="2200" dirty="0">
                <a:latin typeface="Calibri"/>
                <a:cs typeface="Calibri"/>
              </a:rPr>
              <a:t>wsparcia</a:t>
            </a:r>
            <a:r>
              <a:rPr lang="pl-PL" sz="2200" spc="-70" dirty="0">
                <a:latin typeface="Calibri"/>
                <a:cs typeface="Calibri"/>
              </a:rPr>
              <a:t> </a:t>
            </a:r>
            <a:r>
              <a:rPr lang="pl-PL" sz="2200" dirty="0">
                <a:latin typeface="Calibri"/>
                <a:cs typeface="Calibri"/>
              </a:rPr>
              <a:t>w</a:t>
            </a:r>
            <a:r>
              <a:rPr lang="pl-PL" sz="2200" spc="35" dirty="0">
                <a:latin typeface="Calibri"/>
                <a:cs typeface="Calibri"/>
              </a:rPr>
              <a:t> </a:t>
            </a:r>
            <a:r>
              <a:rPr lang="pl-PL" sz="2200" dirty="0">
                <a:latin typeface="Calibri"/>
                <a:cs typeface="Calibri"/>
              </a:rPr>
              <a:t>opuszczaniu</a:t>
            </a:r>
            <a:r>
              <a:rPr lang="pl-PL" sz="2200" spc="-45" dirty="0">
                <a:latin typeface="Calibri"/>
                <a:cs typeface="Calibri"/>
              </a:rPr>
              <a:t> </a:t>
            </a:r>
            <a:r>
              <a:rPr lang="pl-PL" sz="2200" spc="-10" dirty="0">
                <a:latin typeface="Calibri"/>
                <a:cs typeface="Calibri"/>
              </a:rPr>
              <a:t>instytucji</a:t>
            </a:r>
            <a:br>
              <a:rPr lang="pl-PL" sz="2200" spc="-10" dirty="0">
                <a:latin typeface="Calibri"/>
                <a:cs typeface="Calibri"/>
              </a:rPr>
            </a:br>
            <a:endParaRPr lang="pl-PL" sz="2200" dirty="0"/>
          </a:p>
          <a:p>
            <a:pPr marL="514350" indent="-514350">
              <a:buFont typeface="+mj-lt"/>
              <a:buAutoNum type="alphaUcPeriod"/>
            </a:pPr>
            <a:r>
              <a:rPr lang="pl-PL" sz="2200" b="1" dirty="0"/>
              <a:t>Kadry instytucji całodobowych – </a:t>
            </a:r>
            <a:r>
              <a:rPr lang="pl-PL" sz="2200" dirty="0"/>
              <a:t>potrzebna jest diagnoza potrzebnych usług specjalistycznych dla mniejszej liczby osób korzystających z opieki całodobowej  </a:t>
            </a:r>
          </a:p>
          <a:p>
            <a:pPr marL="0" indent="0">
              <a:buNone/>
            </a:pPr>
            <a:endParaRPr lang="pl-PL" sz="22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pl-PL" sz="2200" spc="-10" dirty="0">
              <a:latin typeface="Calibri"/>
              <a:cs typeface="Calibri"/>
            </a:endParaRPr>
          </a:p>
          <a:p>
            <a:pPr marL="0" indent="0">
              <a:buNone/>
            </a:pPr>
            <a:endParaRPr lang="pl-PL" sz="22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D58F0E18-15F8-B1FC-9929-2AEBFC46C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7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7972E-C4DC-6854-BF2A-78840F7FA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00150"/>
            <a:ext cx="10659174" cy="498253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400" b="1" dirty="0"/>
              <a:t>Proces </a:t>
            </a:r>
            <a:r>
              <a:rPr lang="pl-PL" sz="2400" b="1" dirty="0" err="1"/>
              <a:t>deinstytucjonalizacji</a:t>
            </a:r>
            <a:r>
              <a:rPr lang="pl-PL" sz="2400" b="1" dirty="0"/>
              <a:t> obejmuje w szczególności: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400" dirty="0"/>
              <a:t>rozwój usług w środowisku;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400" dirty="0"/>
              <a:t>rozwój mieszkań wspomaganych;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400" dirty="0"/>
              <a:t>otwarcie instytucji świadczących usługi społeczne w formie stacjonarnej na świadczenie usług w środowisku.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600" dirty="0"/>
              <a:t>	</a:t>
            </a:r>
            <a:r>
              <a:rPr lang="pl-PL" sz="2400" b="1" dirty="0"/>
              <a:t>Ważne jest aby JST podjęły działania zmierzające do rozwoju usług społecznych w społeczności lokalnej w celu zaspokojenia potrzeb osób wymagających wsparcia w codziennym funkcjonowaniu, w wyniku czego zagwarantowana będzie możliwość dokonania przez osobę potrzebującą wsparcia osobistego, niczym nie zdeterminowanego,  w tym wyboru najbardziej optymalnej formy realizacji usługi.</a:t>
            </a:r>
            <a:br>
              <a:rPr lang="pl-PL" sz="2400" b="1" dirty="0"/>
            </a:br>
            <a:br>
              <a:rPr lang="pl-PL" sz="1600" dirty="0"/>
            </a:br>
            <a:r>
              <a:rPr lang="pl-PL" sz="2400" dirty="0"/>
              <a:t>Podstawa prawna </a:t>
            </a:r>
            <a:r>
              <a:rPr lang="pl-PL" sz="2400" dirty="0" err="1"/>
              <a:t>deinstytucjonalizacji</a:t>
            </a:r>
            <a:r>
              <a:rPr lang="pl-PL" sz="2400" dirty="0"/>
              <a:t>  w Polsce - art. 21f ust. 4 ustawy z dnia 6 grudnia 2006 r. o zasadach prowadzenia polityki rozwoju (Dz. U. z 2021 r. poz. 1057)</a:t>
            </a:r>
            <a:endParaRPr lang="pl-PL" sz="1600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4E740FF-A104-E82C-865D-E91688823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2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CFB0C6-FF03-BFBE-4D7D-8844DDDC6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897633"/>
              </p:ext>
            </p:extLst>
          </p:nvPr>
        </p:nvGraphicFramePr>
        <p:xfrm>
          <a:off x="699324" y="484165"/>
          <a:ext cx="10793352" cy="594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5">
            <a:extLst>
              <a:ext uri="{FF2B5EF4-FFF2-40B4-BE49-F238E27FC236}">
                <a16:creationId xmlns:a16="http://schemas.microsoft.com/office/drawing/2014/main" id="{12D11276-A761-69A4-460A-D33A7B376137}"/>
              </a:ext>
            </a:extLst>
          </p:cNvPr>
          <p:cNvSpPr txBox="1">
            <a:spLocks/>
          </p:cNvSpPr>
          <p:nvPr/>
        </p:nvSpPr>
        <p:spPr>
          <a:xfrm>
            <a:off x="2041773" y="167786"/>
            <a:ext cx="7602855" cy="448200"/>
          </a:xfrm>
          <a:prstGeom prst="rect">
            <a:avLst/>
          </a:prstGeom>
        </p:spPr>
        <p:txBody>
          <a:bodyPr vert="horz" wrap="square" lIns="0" tIns="1714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pl-PL" sz="2800" b="1" dirty="0">
                <a:latin typeface="+mn-lt"/>
              </a:rPr>
              <a:t>Instytucje świadczące usługi społeczne dzisiaj </a:t>
            </a:r>
            <a:endParaRPr lang="pl-PL" sz="2800" b="1" spc="-1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14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531" y="1180240"/>
            <a:ext cx="10887269" cy="787703"/>
          </a:xfrm>
          <a:prstGeom prst="rect">
            <a:avLst/>
          </a:prstGeom>
        </p:spPr>
        <p:txBody>
          <a:bodyPr vert="horz" wrap="square" lIns="0" tIns="292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l-PL" sz="3200" b="1" dirty="0">
                <a:latin typeface="+mn-lt"/>
              </a:rPr>
              <a:t>Podsumowanie - </a:t>
            </a:r>
            <a:r>
              <a:rPr lang="pl-PL" sz="3200" b="1" dirty="0" err="1">
                <a:latin typeface="+mn-lt"/>
              </a:rPr>
              <a:t>deistytucjonalizacja</a:t>
            </a:r>
            <a:r>
              <a:rPr lang="pl-PL" sz="3200" b="1" dirty="0">
                <a:latin typeface="+mn-lt"/>
              </a:rPr>
              <a:t> usług społecznych to :</a:t>
            </a:r>
            <a:endParaRPr sz="3200" b="1" dirty="0">
              <a:latin typeface="+mn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1721" y="2174033"/>
            <a:ext cx="9792131" cy="42062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1300" marR="83693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 err="1">
                <a:latin typeface="Calibri"/>
                <a:cs typeface="Calibri"/>
              </a:rPr>
              <a:t>Nowe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podejście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planowania,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organizowania,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świadczenia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usług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– </a:t>
            </a:r>
            <a:r>
              <a:rPr sz="2000" dirty="0">
                <a:latin typeface="Calibri"/>
                <a:cs typeface="Calibri"/>
              </a:rPr>
              <a:t>podmiotowość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partycypacyjność,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konieczność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wynikająca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procesów </a:t>
            </a:r>
            <a:r>
              <a:rPr sz="2000" dirty="0">
                <a:latin typeface="Calibri"/>
                <a:cs typeface="Calibri"/>
              </a:rPr>
              <a:t>społecznych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rosnących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nakładów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finansowych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Nie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likwidowanie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ogóle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zmiana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funkcji,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nowe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alokowanie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zasobów</a:t>
            </a:r>
            <a:endParaRPr sz="2000" dirty="0">
              <a:latin typeface="Calibri"/>
              <a:cs typeface="Calibri"/>
            </a:endParaRPr>
          </a:p>
          <a:p>
            <a:pPr marL="241300"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instytucji</a:t>
            </a:r>
            <a:r>
              <a:rPr sz="2000" spc="1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realizacji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funkcji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środowiskowych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Proces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lata,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trzeba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zacząć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jak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najszybciej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sposób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zaplanowany,</a:t>
            </a:r>
            <a:endParaRPr sz="2000" dirty="0">
              <a:latin typeface="Calibri"/>
              <a:cs typeface="Calibri"/>
            </a:endParaRPr>
          </a:p>
          <a:p>
            <a:pPr marL="241300"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skoordynowany,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uwzględniając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nowe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możliwości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prawne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(np.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ustawa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CUS)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Bezwzględnie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konieczne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zmiany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prawne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sposób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finansowania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poziomie</a:t>
            </a:r>
            <a:endParaRPr sz="2000" dirty="0">
              <a:latin typeface="Calibri"/>
              <a:cs typeface="Calibri"/>
            </a:endParaRPr>
          </a:p>
          <a:p>
            <a:pPr marL="241300">
              <a:spcBef>
                <a:spcPts val="1200"/>
              </a:spcBef>
            </a:pPr>
            <a:r>
              <a:rPr sz="2000" spc="-10" dirty="0">
                <a:latin typeface="Calibri"/>
                <a:cs typeface="Calibri"/>
              </a:rPr>
              <a:t>krajowym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Współpraca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tym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(partnerstwo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publiczno-społeczne,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zlecanie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zadań)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777C85E0-4DE3-DF1C-43F3-2A7F74DB3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C7B896-1D91-3A8F-E12C-6DA24285F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sz="4000" b="1" dirty="0">
              <a:effectLst/>
            </a:endParaRPr>
          </a:p>
          <a:p>
            <a:pPr marL="0" indent="0" algn="ctr">
              <a:buNone/>
            </a:pPr>
            <a:endParaRPr lang="pl-PL" sz="4000" b="1" dirty="0"/>
          </a:p>
          <a:p>
            <a:pPr marL="0" indent="0" algn="ctr">
              <a:buNone/>
            </a:pPr>
            <a:r>
              <a:rPr lang="pl-PL" sz="4000" b="1" dirty="0">
                <a:effectLst/>
              </a:rPr>
              <a:t>Strategia rozwoju usług społecznych, polityka publiczna do roku 2030 </a:t>
            </a:r>
            <a:br>
              <a:rPr lang="pl-PL" sz="4000" dirty="0">
                <a:effectLst/>
              </a:rPr>
            </a:br>
            <a:r>
              <a:rPr lang="pl-PL" sz="4000" dirty="0">
                <a:effectLst/>
              </a:rPr>
              <a:t>(z perspektywą do 2035 r.) – wprowadzenie. </a:t>
            </a:r>
            <a:endParaRPr lang="pl-PL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13F1FF32-8483-447B-027A-07F9604D3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30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B79908-7942-E7BC-70A4-D67136483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0AC87A7-91E2-08BE-CF0A-50CF89200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b="5980"/>
          <a:stretch/>
        </p:blipFill>
        <p:spPr bwMode="auto">
          <a:xfrm>
            <a:off x="838200" y="1052614"/>
            <a:ext cx="10466686" cy="553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Obraz zawierający zrzut ekranu, Wielobarwność, Prostokąt">
            <a:extLst>
              <a:ext uri="{FF2B5EF4-FFF2-40B4-BE49-F238E27FC236}">
                <a16:creationId xmlns:a16="http://schemas.microsoft.com/office/drawing/2014/main" id="{989C0414-D8A4-2750-9247-D70B3D075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83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746" y="1280735"/>
            <a:ext cx="10391051" cy="6085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4330"/>
              </a:lnSpc>
              <a:spcBef>
                <a:spcPts val="675"/>
              </a:spcBef>
            </a:pPr>
            <a:r>
              <a:rPr sz="3200" b="1" dirty="0">
                <a:latin typeface="+mn-lt"/>
              </a:rPr>
              <a:t>Podejście</a:t>
            </a:r>
            <a:r>
              <a:rPr sz="3200" b="1" spc="-140" dirty="0">
                <a:latin typeface="+mn-lt"/>
              </a:rPr>
              <a:t> </a:t>
            </a:r>
            <a:r>
              <a:rPr sz="3200" b="1" dirty="0">
                <a:latin typeface="+mn-lt"/>
              </a:rPr>
              <a:t>z</a:t>
            </a:r>
            <a:r>
              <a:rPr sz="3200" b="1" spc="-70" dirty="0">
                <a:latin typeface="+mn-lt"/>
              </a:rPr>
              <a:t> </a:t>
            </a:r>
            <a:r>
              <a:rPr sz="3200" b="1" dirty="0">
                <a:latin typeface="+mn-lt"/>
              </a:rPr>
              <a:t>projektu</a:t>
            </a:r>
            <a:r>
              <a:rPr sz="3200" b="1" spc="-120" dirty="0">
                <a:latin typeface="+mn-lt"/>
              </a:rPr>
              <a:t> </a:t>
            </a:r>
            <a:r>
              <a:rPr sz="3200" b="1" dirty="0">
                <a:latin typeface="+mn-lt"/>
              </a:rPr>
              <a:t>Strategii</a:t>
            </a:r>
            <a:r>
              <a:rPr sz="3200" b="1" spc="-165" dirty="0">
                <a:latin typeface="+mn-lt"/>
              </a:rPr>
              <a:t> </a:t>
            </a:r>
            <a:r>
              <a:rPr sz="3200" b="1" dirty="0">
                <a:latin typeface="+mn-lt"/>
              </a:rPr>
              <a:t>Rozwoju</a:t>
            </a:r>
            <a:r>
              <a:rPr sz="3200" b="1" spc="-180" dirty="0">
                <a:latin typeface="+mn-lt"/>
              </a:rPr>
              <a:t> </a:t>
            </a:r>
            <a:r>
              <a:rPr sz="3200" b="1" spc="-10" dirty="0">
                <a:latin typeface="+mn-lt"/>
              </a:rPr>
              <a:t>Usług Społecznych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6836" y="2004708"/>
            <a:ext cx="8947339" cy="290720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41300" algn="l"/>
              </a:tabLst>
            </a:pPr>
            <a:r>
              <a:rPr sz="3200" b="1" dirty="0">
                <a:latin typeface="Calibri"/>
                <a:cs typeface="Calibri"/>
              </a:rPr>
              <a:t>Osoby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wymagających</a:t>
            </a:r>
            <a:r>
              <a:rPr sz="3200" b="1" spc="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wsparcia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uwagi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na:</a:t>
            </a:r>
            <a:endParaRPr sz="3200" dirty="0">
              <a:latin typeface="Calibri"/>
              <a:cs typeface="Calibri"/>
            </a:endParaRPr>
          </a:p>
          <a:p>
            <a:pPr marL="323850" indent="-31178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23850" algn="l"/>
                <a:tab pos="324485" algn="l"/>
              </a:tabLst>
            </a:pPr>
            <a:r>
              <a:rPr sz="3200" spc="-10" dirty="0">
                <a:latin typeface="Calibri"/>
                <a:cs typeface="Calibri"/>
              </a:rPr>
              <a:t>Wiek,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Chorobę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Niepełnosprawność,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Sytuację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rodzinną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lub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mieszkaniową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9A156873-CC41-18F8-F773-8E5410BBB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7AF90-FC6F-473B-3FA8-6B720F89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89624"/>
            <a:ext cx="11353800" cy="101066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latin typeface="+mn-lt"/>
              </a:rPr>
              <a:t>Rodzina- dzieci, w tym dzieci z niepełnosprawnościami </a:t>
            </a:r>
            <a:br>
              <a:rPr lang="pl-PL" sz="2800" b="1" dirty="0">
                <a:latin typeface="+mn-lt"/>
              </a:rPr>
            </a:br>
            <a:r>
              <a:rPr lang="pl-PL" sz="2800" b="1" u="sng" dirty="0">
                <a:latin typeface="+mn-lt"/>
              </a:rPr>
              <a:t>Dzisiaj</a:t>
            </a:r>
            <a:r>
              <a:rPr lang="pl-PL" sz="2800" b="1" dirty="0">
                <a:latin typeface="+mn-lt"/>
              </a:rPr>
              <a:t>  -  to w</a:t>
            </a:r>
            <a:r>
              <a:rPr lang="pl-PL" sz="28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43F6F-70E1-39CB-4F80-41B3CE2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28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systemie wsparcia rodzina otrzymuje pomoc usługową w postaci: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asystentury rodziny,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asystenta osobistego osoby z niepełnosprawnością,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usługi opiekuńcze, w tym specjalistyczne,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usługi </a:t>
            </a: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wytchnieniowe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placówki wsparcia dziennego dla dzieci,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pomocy rodziny wspierającej, wsparcia dziennego dla dzieci z niepełnosprawnościami,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wsparcia rehabilitacyjno-terapeutycznego w ośrodku wczesnej interwencji, placówce edukacyjno-wychowawczej,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wsparcia żywieniowego dla dzieci w ramach programów rządowych.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24D464F7-E904-AA24-EF1A-86B3B3DB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05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00"/>
            <a:ext cx="10515600" cy="5539909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pl-PL" sz="24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Wsparcie w zakresie pomocy finansowej – dzisiaj.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Rodziny wymagające wsparcia finansowego mogą skorzystać z różnych form.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Wśród tychże  form wyróżniamy:</a:t>
            </a: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świadczenia rodzinne, w tym zasiłki rodzinne wraz z odpowiednimi dodatkami,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świadczenie pielęgnacyjne kierowane do rodzica rezygnującego z aktywności zawodowej i opiekującego się dzieckiem legitymującym się odpowiednim orzeczeniem o niepełnosprawności lub znacznym stopniem niepełnosprawności,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świadczenia z funduszu alimentacyjnego przysługujące w przypadku bezskuteczności egzekucji alimentów,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zasiłki z pomocy społecznej</a:t>
            </a:r>
            <a:endParaRPr lang="pl-PL" sz="3600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AD2B2C31-7812-CC8A-75FA-CE3059DCF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90" y="56408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03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3A9EC-2663-2010-09B2-B0AACD91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65"/>
            <a:ext cx="10515600" cy="998855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REKOMENDACJE usług społecznych wg Strategii Rozwoju Usług Społecznych:</a:t>
            </a:r>
            <a:b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effectLst/>
                <a:latin typeface="+mn-lt"/>
              </a:rPr>
              <a:t> </a:t>
            </a:r>
            <a:r>
              <a:rPr lang="pl-PL" sz="2400" b="1" dirty="0">
                <a:latin typeface="+mn-lt"/>
              </a:rPr>
              <a:t>Rodzina - dzieci, w tym dzieci z niepełnosprawnościami </a:t>
            </a:r>
            <a:r>
              <a:rPr lang="pl-PL" sz="2400" b="1" dirty="0">
                <a:effectLst/>
                <a:latin typeface="+mn-lt"/>
              </a:rPr>
              <a:t> </a:t>
            </a:r>
            <a:endParaRPr lang="pl-PL" sz="24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" y="1095374"/>
            <a:ext cx="10515600" cy="541972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działań profilaktycznych: </a:t>
            </a:r>
            <a:b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promowanie rodziny jako naturalnego środowiska wychowywania dzieci,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rodzin z dzieckiem z niepełnosprawnością od urodzenia lub zaistnienia niepełnosprawności przez całe życie,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upowszechnianie działań z zakresu zatrudnienia przyjaznego rodzinie (ang. Family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łączących interesy zarówno pracujących rodziców, jak i ich pracodawców,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kontynuowanie i rozwijanie różnych form wspierania rodzin z dziećmi, w tym powszechnego i prostego wsparcia materialnego, rekompensującego koszty podatków pośrednich płaconych w związku z wychowaniem dzieci,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0FAF5AF0-FE68-4C22-2131-5A1AD8B57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86207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81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68AA2-7353-B363-DAC4-60C5C88E3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89600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działań profilaktycznych: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propagowanie działań ukierunkowanych na zwiększenie poziomu wiedzy i kompetencji rodziców w zakresie zaspokajania potrzeb dzieci, w szczególności ochrony ich praw,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skoordynowanie i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uspójnienie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współpracy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multiprofesjonalnej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rodziną i na jej rzecz w celu wzmacniania zasobów wewnętrznych i zewnętrznych, umożliwiających samodzielne zaspakajanie potrzeb rozwojowych dziecka,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wspieranie trwałości rodziny przez m.in. organizowanie lokalnych grup wsparcia, szkół dla rodziców/wychowawców, poradnictwa rodzinnego, asystentury rodziny, 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wdrożenie rozwiązań zwiększających partycypację dziecka zagrożonego rozdzieleniem z rodziną lub rozdzielonego z nią w podejmowaniu decyzji, które go dotyczą.</a:t>
            </a:r>
          </a:p>
          <a:p>
            <a:pPr marL="0" indent="0">
              <a:spcBef>
                <a:spcPts val="600"/>
              </a:spcBef>
              <a:buNone/>
            </a:pPr>
            <a:endParaRPr lang="pl-PL" sz="2000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67A8D2F7-BA35-CB8D-8700-31FA082C82B4}"/>
              </a:ext>
            </a:extLst>
          </p:cNvPr>
          <p:cNvSpPr txBox="1">
            <a:spLocks/>
          </p:cNvSpPr>
          <p:nvPr/>
        </p:nvSpPr>
        <p:spPr>
          <a:xfrm>
            <a:off x="838200" y="18986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Rodzina- dzieci, w tym dzieci z niepełnosprawnościami 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F2E0DDF4-3D73-6819-C2D5-F882181BF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225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44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2501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effectLst/>
                <a:ea typeface="Calibri" panose="020F0502020204030204" pitchFamily="34" charset="0"/>
                <a:cs typeface="Calibri,Bold"/>
              </a:rPr>
              <a:t>W zakresie rozwoju usług społecznych ukierunkowanych na wsparcie rodzin z dziećmi:</a:t>
            </a:r>
            <a:endParaRPr lang="pl-PL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przekształcanie aktualnych placówek całodobowych wspierających dzieci i rodziców ze specjalnymi potrzebami w celu prowadzenia przez nie środowiskowych form resocjalizacji, terapii oraz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działao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wspomagających wychowanie,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podmiotów świadczących terapie rodzinne i psychoterapie w sposób stały,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łatwodostępny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oraz przystępny finansowo,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różnych form placówek wsparcia dziennego posiadających ofertę dla dzieci i dla całych rodzin (dostępne dla wszystkich rodzin i dzieci),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oferta edukacyjno-kulturalno-sportowo-rekreacyjna dla rodzin i osób wychowujących dzieci, ze szczególnym uwzględnieniem dzieci, - wsparcie przez trenerów gospodarstwa domowego,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7EAC153B-4026-B8C8-C48A-6D3F5A80AF34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Rodzina- dzieci, w tym dzieci z niepełnosprawnościami 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7926599D-7F50-E0CF-2906-428EFAEBE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66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1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774AD-4AD4-9659-7070-239401C5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847725"/>
            <a:ext cx="10553700" cy="809625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Założenia do współczesnych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01DC2A-C880-3537-3D82-E3EEC1C3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82" y="1771650"/>
            <a:ext cx="11098635" cy="43942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Zgodnie z przyjętymi założeniami działania – w ramach </a:t>
            </a:r>
            <a:r>
              <a:rPr lang="pl-PL" b="1" dirty="0" err="1"/>
              <a:t>deinstytucjonalizacji</a:t>
            </a:r>
            <a:r>
              <a:rPr lang="pl-PL" b="1" dirty="0"/>
              <a:t> -  skierowane są na rozwój usług społecznych. Chodzi m.in. o: </a:t>
            </a:r>
            <a:br>
              <a:rPr lang="pl-PL" dirty="0"/>
            </a:br>
            <a:endParaRPr lang="pl-PL" dirty="0"/>
          </a:p>
          <a:p>
            <a:r>
              <a:rPr lang="pl-PL" dirty="0"/>
              <a:t>rozwój asystencji osobistej dla osób z niepełnosprawnościami,</a:t>
            </a:r>
          </a:p>
          <a:p>
            <a:r>
              <a:rPr lang="pl-PL" dirty="0"/>
              <a:t>upowszechnianie i rozwój Centrów Opiekuńczo-Mieszkalnych, </a:t>
            </a:r>
          </a:p>
          <a:p>
            <a:r>
              <a:rPr lang="pl-PL" dirty="0"/>
              <a:t>rozwój usług sąsiedzkich, </a:t>
            </a:r>
          </a:p>
          <a:p>
            <a:r>
              <a:rPr lang="pl-PL" dirty="0"/>
              <a:t>opieki </a:t>
            </a:r>
            <a:r>
              <a:rPr lang="pl-PL" dirty="0" err="1"/>
              <a:t>wytchnieniowej</a:t>
            </a:r>
            <a:r>
              <a:rPr lang="pl-PL" dirty="0"/>
              <a:t>, </a:t>
            </a:r>
          </a:p>
          <a:p>
            <a:r>
              <a:rPr lang="pl-PL" dirty="0"/>
              <a:t>otwarcie Domów Pomocy Społecznej na usługi środowiskowe, </a:t>
            </a:r>
          </a:p>
          <a:p>
            <a:r>
              <a:rPr lang="pl-PL" dirty="0"/>
              <a:t>rozwój rodzinnych form pieczy zastępczej, </a:t>
            </a:r>
          </a:p>
          <a:p>
            <a:r>
              <a:rPr lang="pl-PL" dirty="0"/>
              <a:t>a także w obszarze bezdomności - rozwój mieszkalnictwa wspomaganego itp...</a:t>
            </a:r>
          </a:p>
          <a:p>
            <a:endParaRPr lang="pl-PL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E7724026-3FD3-A176-40B6-C922E1122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58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4A8E25-62A0-1B05-3D44-82D01A24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405"/>
            <a:ext cx="10515600" cy="523135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800" b="1" dirty="0">
                <a:effectLst/>
                <a:ea typeface="Calibri" panose="020F0502020204030204" pitchFamily="34" charset="0"/>
                <a:cs typeface="Calibri,Bold"/>
              </a:rPr>
              <a:t>W zakresie rozwoju usług społecznych ukierunkowanych na wsparcie rodzin z dziećmi:</a:t>
            </a:r>
            <a:endParaRPr lang="pl-PL" sz="3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programów korekcyjno-edukacyjnych dla osób stosujących przemoc,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przez rodziny wspierające (w tym specjalistyczne o charakterze terapeutycznym),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partycypacyjne metody pracy z rodzinami, ukierunkowane na pobudzanie szerszych zasobów rodzinnych i/lub środowiskowych/sąsiedzkich,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różnorodnych form opieki nad dziećmi w wieku do lat 3 (opieka organizowana w formie żłobka lub klubu dziecięcego, a także sprawowana przez dziennego opiekuna oraz nianię),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zwiększenie liczby miejsc w przedszkolach, liczby placówek wsparcia dziennego prowadzonych w formie opiekuńczej i specjalistycznej, 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rodzin o szczególnych potrzebach: wielodzietnych, niepełnych i z osobami z niepełnosprawnością przez usługi opiekuńcze, asystenckie, opiekę </a:t>
            </a:r>
            <a:r>
              <a:rPr lang="pl-PL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wytchnieniową</a:t>
            </a:r>
            <a:r>
              <a:rPr lang="pl-PL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dzienne formy wsparcia itp.</a:t>
            </a:r>
            <a:endParaRPr lang="pl-PL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4DDD30B-6286-7128-EF44-5B5CE4FC5C7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Rodzina- dzieci, w tym dzieci z niepełnosprawnościami 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9BE961D1-8C9B-3881-6AB7-829B4D641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72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56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126"/>
            <a:ext cx="10515600" cy="514245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W zakresie wsparcia dziecka w kryzysie:</a:t>
            </a:r>
            <a:br>
              <a:rPr lang="pl-PL" sz="24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</a:b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sieci środowiskowych ośrodków pomocy psychologicznej i psychoterapeutycznej dla dzieci i młodzieży, 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bezpłatnych, czynnych całodobowo telefonów zaufania dla dzieci i młodzieży obsługiwanych przez specjalistów, w tym psychologów, psychoterapeutów,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małych placówek, takich jak rodzinne domy dziecka, w zamian za zmniejszanie miejsc w dużych ośrodkach,  - promowanie rodzicielstwa zastępczego i adopcyjnego,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wdrożenie rozwiązań skoncentrowanych na przyspieszeniu osiągnięcia stabilizacji życiowej dziecka po separacji od rodziny,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rodzin wieloproblemowych,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rodzin adoptujących dzieci,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tworzenie systemu rodzin zastępczych i rodzinnych domów dziecka oraz placówek rodzinnych w miejsce funkcjonujących placówek instytucjonalnej pieczy zastępczej,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2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1A1515E-6644-A0A7-627D-BCA1F73C834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Rodzina- dzieci, w tym dzieci z niepełnosprawnościami 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A02B1F96-D8C5-80DA-DC93-3E35D8869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05" y="6046237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09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72F3B8-C718-09FD-C993-AEAA8D623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55"/>
            <a:ext cx="10515600" cy="490234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W zakresie wsparcia dziecka w kryzysie: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dalsza deinstytucjonalizacja placówek pieczy zastępczej,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tworzenie lokalnych grup wsparcia środowisk rodzicielstwa zastępczego,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zmniejszanie liczby miejsc w domach pomocy społecznej dla dzieci na rzecz innych nieinstytucjonalnych form wsparcia dzieci z niepełnosprawnościami,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procesu usamodzielnienia wychowanków pieczy zastępczej, ze szczególnym  z uwzględnieniem osób z niepełnosprawnościami,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audyt sytuacji dziecka umieszczonego w pieczy zastępczej w ramach realizacji Programu Fundusze Europejskie dla Rozwoju Społecznego, za pomocą systemu teleinformatycznego, obejmującego centralny rejestr wolnych miejsc w pieczy  zastępczej oraz centralny rejestr placówek </a:t>
            </a:r>
            <a:r>
              <a:rPr lang="pl-PL" sz="9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opiekuoczo</a:t>
            </a: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-wychowawczych, dzięki któremu będzie możliwe przeprowadzenie analizy sytuacji dzieci umieszczonych w pieczy zastępczej i opracowanie planu działań w kierunku  stabilizacji sytuacji dzieci i docelowego usamodzielnienia.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CB25D283-CB5C-0110-6B50-40429AB907B2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Rodzina- dzieci, w tym dzieci z niepełnosprawnościami 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7BFEB08-E630-03EC-0751-0A56A1110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90" y="609289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73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125"/>
            <a:ext cx="10515600" cy="52218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Dzisiaj osoby starsze potrzebujące wsparcia w codziennym funkcjonowaniu oraz jej opiekunowie mogą liczyć na wsparcie usługowe w postaci: </a:t>
            </a:r>
            <a:br>
              <a:rPr lang="pl-PL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opiekuńczych, w tym specjalistycznych, świadczonych w miejscu zamieszkania,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opiekuńczych świadczonych w dziennym ośrodku wsparcia,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opiekuńczych świadczonych w mieszkaniach wspieranych </a:t>
            </a:r>
            <a:b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rodzinnych domach pomocy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Coraz częściej proponowane są też usługi odciążeniowe dla opiekunów w ramach programów rządowych lub w ramach projektów finansowanych ze środków UE. 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starsze i ich opiekunowie mogą zostać objęci również wsparciem finansowym, które obejmuje świadczenia pieniężne: </a:t>
            </a: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pomocy społecznej (zasiłki na zaspokojenie niezbędnych potrzeb życiowych),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systemu świadczeń rodzinnych,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systemu zabezpieczenia społecznego (ZUS). </a:t>
            </a:r>
          </a:p>
          <a:p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740E1470-4F38-6D47-CDDC-A3B2DAD45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0"/>
            <a:ext cx="10515600" cy="945515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latin typeface="+mn-lt"/>
              </a:rPr>
              <a:t>Osoby starsze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2C7CA18-2076-A6D0-195A-397358A76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4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729"/>
            <a:ext cx="10515600" cy="47872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usług świadczonych w instytucjach: </a:t>
            </a:r>
            <a:b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Osobom, które potrzebują całodobowej opieki, a nie można im zabezpieczyć potrzeb w środowisku zamieszkania, ze względu na wiek i niepełnosprawność przysługuje również możliwość realizacji pobytu i usług w domu pomocy społecznej (DPS).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Pobyt w DPS ma charakter całodobowy, a mieszkańcy są kierowani do placówki na pobyt stały. DPS są prowadzone zazwyczaj przez samorządy lub na zlecenie samorządów – dlatego są częścią publicznego systemu. DPS prowadzone bez zlecenia przez jednostki samorządu terytorialnego są w Polsce nieliczne (ok. 8%).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Osoba potrzebująca całodobowej opieki może skorzystać z pobytu w placówce zapewniającej całodobową opiekę osobom niepełnosprawnym, przewlekle chorym lub osobom w podeszłym wieku.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Działalność tych placówek jest skierowana do osób wymagających całodobowej opieki z powodu wieku, choroby lub niepełnosprawności, które nie są zainteresowane usługami w systemie usług publicznych, dlatego wybierają zakup usługi w ramach umowy cywilnoprawnej.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Podmiot prowadzący placówkę zobowiązuje się świadczyć usługi na zasadach umówionych z klientem i na czas z nim ustalony.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C3D270F7-AF16-AB00-9233-D39A2D88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945515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latin typeface="+mn-lt"/>
              </a:rPr>
              <a:t>Osoby starsze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Calibri,Bold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B5496A73-7FD7-FB70-2457-DE21E1FDA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8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194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3A9EC-2663-2010-09B2-B0AACD91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04"/>
            <a:ext cx="10515600" cy="68349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 </a:t>
            </a:r>
            <a:r>
              <a:rPr lang="pl-PL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 –  osoby starsze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759202"/>
            <a:ext cx="10515600" cy="6023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W zakresie działań profilaktycznych: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wspieranie aktywności seniorów, m.in. poprzez ułatwienie dostępu do usług świadczonych przez instytucje kultury, rekreacji i edukacji, wspomaganie rozwoju podmiotów zrzeszających osoby starsze oraz promowanie idei wolontariatu świadczonego wśród osób należących do tej kategorii wiekowej;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realizowanie programów skierowanych do seniorów niwelujących deficyty ekonomiczne tej grupy osób;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upowszechnianie zrównoważonego wizerunku seniorów jako grupy osób, które są zarówno odbiorcami wsparcia, jak i jego dawcami (sprawowanie opieki nad wnukami, czy też nad swoimi sędziwymi rodzicami, samopomoc sąsiedzka);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promowanie rozszerzania usług instytucji z różnych obszarów nieprzeznaczonych wprost dla osób starszych na rzecz utrzymania ich aktywności;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prowadzenie na poziomie regionalnym stałego monitoringu sytuacji demograficznej oraz działań realizowanych na rzecz osób starszych;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prowadzenie stałego monitoringu sytuacji ekonomicznej seniorów.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 systemowe rozwiązania profilaktyczne prowadzone na poziomie lokalnym z zaangażowaniem wielu instytucji i organizacji mogą obniżać zapotrzebowanie na instytucjonalne formy opieki. 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1CA79AB6-C942-094C-C3F2-E809851AF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8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673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142"/>
            <a:ext cx="10515600" cy="5561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zakresie rozwoju usług społecznych świadczonych w społeczności lokalnej dla osób starszych:  </a:t>
            </a:r>
            <a:endParaRPr lang="pl-PL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2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wspieranie rodzin pełniących funkcje opiekuńcze nad seniorami; </a:t>
            </a:r>
          </a:p>
          <a:p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i dostosowanie systemu wsparcia osób starszych do potrzeb starzejącego się społeczeństwa, m.in. poprzez rozwój dobrej jakości i przystępnych cenowo usług opiekuńczych świadczonych w środowisku zamieszkania lub środowisku lokalnym przez profesjonalnie przygotowany personel opiekuńczy; </a:t>
            </a:r>
          </a:p>
          <a:p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klubów samopomocy (w tym klubów seniora), dziennych domów pomocy, gospodarstw opiekuńczych oraz rodzinnych domów pomocy; </a:t>
            </a:r>
          </a:p>
          <a:p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mieszkalnictwa wspomaganego; </a:t>
            </a:r>
          </a:p>
          <a:p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alternatywnych form wsparcia, takich jak usługi sąsiedzkie czy </a:t>
            </a:r>
            <a:r>
              <a:rPr lang="pl-PL" sz="2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teleopieka</a:t>
            </a:r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</a:t>
            </a:r>
          </a:p>
          <a:p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działalności </a:t>
            </a:r>
            <a:r>
              <a:rPr lang="pl-PL" sz="2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wolontarystycznej</a:t>
            </a:r>
            <a:r>
              <a:rPr lang="pl-PL" sz="2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w środowiskach lokalnych oraz współpraca w tym zakresie z organizacjami pozarządowymi;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82475A0-A548-61F6-4C4A-441ABF30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957"/>
            <a:ext cx="10515600" cy="68349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 </a:t>
            </a:r>
            <a:r>
              <a:rPr lang="pl-PL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 –  osoby starsze </a:t>
            </a: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21642C0B-1BAF-271C-6ACC-BAB23DBA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04" y="6111551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97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BD1C1-9285-E030-8606-320DCDA75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18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200" dirty="0"/>
              <a:t>wsparcie opiekunów osób wymagających intensywnego wsparcia, chorych m.in. przez rozwój opieki </a:t>
            </a:r>
            <a:r>
              <a:rPr lang="pl-PL" sz="2200" dirty="0" err="1"/>
              <a:t>wytchnieniowej</a:t>
            </a:r>
            <a:r>
              <a:rPr lang="pl-PL" sz="2200" dirty="0"/>
              <a:t>, w tym placówek środowiskowych oraz instytucji całodobowej opieki krótkoterminowej;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200" dirty="0"/>
              <a:t>wsparcie informacyjne, edukacyjne i psychologiczne dla opiekunów nieformalnych osób potrzebujących wsparcia w codziennym funkcjonowaniu;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200" dirty="0"/>
              <a:t>utrzymanie zasobów instytucji opieki całodobowej na poziomie niezbędnym i adekwatnym do liczby osób, których stan zdrowia i sytuacja rodzinna uniemożliwiają zapewnienie im opieki w środowisku zamieszkania. Umieszczenie osoby w instytucji całodobowej powinno być ostatnim, najmniej pożądanym, ogniwem wsparcia;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2200" dirty="0"/>
              <a:t>dostosowanie systemu usług społecznych do stale rosnących potrzeb związanych ze starzeniem się społeczeństwa.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68D70F9-5FCF-475C-EFAA-C4D939A84A91}"/>
              </a:ext>
            </a:extLst>
          </p:cNvPr>
          <p:cNvSpPr txBox="1">
            <a:spLocks/>
          </p:cNvSpPr>
          <p:nvPr/>
        </p:nvSpPr>
        <p:spPr>
          <a:xfrm>
            <a:off x="838200" y="264457"/>
            <a:ext cx="10515600" cy="68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</a:t>
            </a:r>
            <a:r>
              <a:rPr lang="pl-PL" sz="3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 – </a:t>
            </a:r>
            <a:br>
              <a:rPr lang="pl-PL" sz="3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osoby starsze </a:t>
            </a: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2883383-57B0-7CD2-59F7-6BE57C3E2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951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78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342"/>
            <a:ext cx="10515600" cy="482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w zakresie usług świadczonych w środowisku: </a:t>
            </a:r>
            <a:b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usługi opiekuńcze lub specjalistyczne usługi opiekuńcze, </a:t>
            </a: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dzienne formy pobytu (ośrodki wsparcia), w tym środowiskowe domy samopomocy, </a:t>
            </a: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rodzinne domy pomocy, </a:t>
            </a: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usługi świadczone w mieszkaniach chronionych o profilu adekwatnym do stopnia niepełnosprawności oraz samodzielności ich użytkowników, </a:t>
            </a: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warsztaty terapii zajęciowej oraz centra i kluby integracji społecznej, </a:t>
            </a: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zatrudnienie w zakładach aktywności zawodowej. </a:t>
            </a:r>
          </a:p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asystent osobisty osoby z niepełnosprawnością. </a:t>
            </a:r>
            <a:endParaRPr lang="pl-PL" sz="36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BDE9726-00E8-6700-0DE4-41F3A5C9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6827"/>
            <a:ext cx="10515600" cy="945515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40483F09-0E2C-FB42-5060-A7C0F994F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539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w zakresie świadczeń pieniężnych dla osób z niepełnosprawnościami. Tym osobom przysługują następujące świadczenia:</a:t>
            </a:r>
          </a:p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renta z tytułu niezdolności do pracy,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renta szkoleniowa przez okres 6 miesięcy – w przypadku, gdy orzeczono celowość przekwalifikowania zawodowego ze względu na niezdolność do pracy w dotychczasowym zawodzie,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renta socjalna,  renta rodzinna,  zasiłek pielęgnacyjny,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świadczenie uzupełniające dla osób niezdolnych do samodzielnej egzystencji,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specjalny zasiłek opiekuńczy (świadczenie dla opiekuna osoby z niepełnosprawnością bez względu na wiek powstania niepełnosprawności),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AE6CEB83-FCA1-3BB8-7891-AD32EFDD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35A33AF2-DFCC-A962-59F6-6EA3CCBEB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661" y="591938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7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74645" y="704925"/>
            <a:ext cx="12190445" cy="58137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ctr">
              <a:lnSpc>
                <a:spcPts val="4330"/>
              </a:lnSpc>
              <a:spcBef>
                <a:spcPts val="675"/>
              </a:spcBef>
            </a:pPr>
            <a:r>
              <a:rPr lang="pl-PL" sz="2400" b="1" spc="-10" dirty="0">
                <a:latin typeface="+mn-lt"/>
              </a:rPr>
              <a:t>Od zadań publicznych do usług społecznych w gminie/ powiecie/ województwie</a:t>
            </a:r>
            <a:endParaRPr sz="2400" b="1" spc="-10" dirty="0">
              <a:latin typeface="+mn-l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0451" y="3258058"/>
            <a:ext cx="2604770" cy="11214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dirty="0">
                <a:solidFill>
                  <a:srgbClr val="FFFFFF"/>
                </a:solidFill>
                <a:latin typeface="Calibri"/>
                <a:cs typeface="Calibri"/>
              </a:rPr>
              <a:t>Zadania</a:t>
            </a:r>
            <a:r>
              <a:rPr sz="235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Calibri"/>
                <a:cs typeface="Calibri"/>
              </a:rPr>
              <a:t>użyteczności</a:t>
            </a:r>
            <a:endParaRPr sz="2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350" spc="-10" dirty="0">
                <a:solidFill>
                  <a:srgbClr val="FFFFFF"/>
                </a:solidFill>
                <a:latin typeface="Calibri"/>
                <a:cs typeface="Calibri"/>
              </a:rPr>
              <a:t>publicznej</a:t>
            </a:r>
            <a:endParaRPr sz="2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350" spc="1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endParaRPr sz="23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0451" y="4357560"/>
            <a:ext cx="3726179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dirty="0">
                <a:solidFill>
                  <a:srgbClr val="FFFFFF"/>
                </a:solidFill>
                <a:latin typeface="Calibri"/>
                <a:cs typeface="Calibri"/>
              </a:rPr>
              <a:t>Usługi</a:t>
            </a:r>
            <a:r>
              <a:rPr sz="235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FFFFFF"/>
                </a:solidFill>
                <a:latin typeface="Calibri"/>
                <a:cs typeface="Calibri"/>
              </a:rPr>
              <a:t>użyteczności</a:t>
            </a:r>
            <a:r>
              <a:rPr sz="235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Calibri"/>
                <a:cs typeface="Calibri"/>
              </a:rPr>
              <a:t>publicznej</a:t>
            </a:r>
            <a:endParaRPr sz="2350">
              <a:latin typeface="Calibri"/>
              <a:cs typeface="Calibri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33AF4CA-36A7-B981-A8F6-9B22891BD9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620834"/>
              </p:ext>
            </p:extLst>
          </p:nvPr>
        </p:nvGraphicFramePr>
        <p:xfrm>
          <a:off x="-486473" y="1483567"/>
          <a:ext cx="11081768" cy="4866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 descr="Obraz zawierający zrzut ekranu, Wielobarwność, Prostokąt">
            <a:extLst>
              <a:ext uri="{FF2B5EF4-FFF2-40B4-BE49-F238E27FC236}">
                <a16:creationId xmlns:a16="http://schemas.microsoft.com/office/drawing/2014/main" id="{EBB6A744-4E87-61A2-E054-FD6D14AEAB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58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539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w zakresie świadczeń pieniężnych dla osób z niepełnosprawnościami. Tym osobom przysługują następujące świadczenia:  </a:t>
            </a:r>
          </a:p>
          <a:p>
            <a:pPr marL="0" indent="0">
              <a:buNone/>
            </a:pP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zasiłek dla opiekuna (świadczenie dla opiekuna osoby z niepełnosprawnością wypłacane w związku z realizacją wyroku Trybunału Konstytucyjnego K27/13 z dnia 5 grudnia 2013 r., nieaktywnym zawodowo opiekunom dorosłych osób niepełnosprawnych, których decyzje w sprawach świadczeń pielęgnacyjnych wygasły z mocy prawa z dniem 1 lipca 2013 r.),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świadczenie pielęgnacyjne (świadczenie dla opiekuna osoby, której niepełnosprawność powstała nie później niż do ukończenia 18. roku życia lub w trakcie nauki w szkole lub w szkole wyższej, jednak nie później niż do ukończenia 25. roku życia),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dodatek do zasiłku rodzinnego z tytułu kształcenia i rehabilitacji.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AE6CEB83-FCA1-3BB8-7891-AD32EFDD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7D1E624C-B0E3-E415-69D5-BAF0701D3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62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349"/>
            <a:ext cx="10515600" cy="4918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Ponadto rodziny i osoby z niepełnosprawnościami mogą otrzymywać wsparcie finansowe w ramach systemu pomocy społecznej w postaci </a:t>
            </a:r>
            <a:r>
              <a:rPr lang="pl-P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 </a:t>
            </a:r>
            <a:r>
              <a:rPr lang="pl-P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zasiłków stałych, celowych i okresowych oraz wsparcie w zakresie całodobowych usług świadczonych w instytucjach: </a:t>
            </a:r>
            <a:br>
              <a:rPr lang="pl-P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Osoby, które ze względu na niepełnosprawność potrzebują wsparcia w formie całodobowej opieki, a którym nie można zabezpieczyć potrzeb w środowisku zamieszkania przysługuje również możliwość realizacji pobytu i usług w domu pomocy społecznej. Pobyt ma charakter całodobowy, a mieszkańcy są kierowani do placówki na pobyt stały. </a:t>
            </a:r>
          </a:p>
          <a:p>
            <a:pPr indent="0">
              <a:buNone/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mogą również skorzystać z usług zdrowotnych świadczonych przez zakłady opiekuńczo – lecznicze lub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pielęgnacyjno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opiekuńcze, przy założeniu, że w badaniu skalą samodzielności (Bartel) uzyskają poniżej 40 punktów, co będzie  równoznaczne z koniecznością sprawowania nad nimi stałej opieki i pielęgnacji, w tym również kontynuacji leczenia. Zakłady te zabezpieczają pobyt całodobowy, jednak o charakterze okresowym, do czasu poprawy stanu zdrowia</a:t>
            </a: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CDCB6ED-FEA3-22A9-99E5-43E3030A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70"/>
            <a:ext cx="10515600" cy="80933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EF823A00-CCB2-A669-F27D-A34DB0F8B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5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63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6679"/>
            <a:ext cx="10515600" cy="5170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środowiskowe w formie kręgów wsparcia</a:t>
            </a:r>
            <a:b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Kręgi wsparcia zakładają stworzenie wokół osoby, zgodnie z jej potrzebami, kręgu osób wspierających, łączących wsparcie formalne (np. asystent osobisty, pracownik pomocy społecznej, terapeuta, prawnik) i nieformalne (rodzina, przyjaciele, znajomi, sąsiedzi, wolontariusze, sprzedawca w lokalnym sklepie). Ta forma wsparcia jest szczególnie często wykorzystywana w przypadku osób z niepełnosprawnością intelektualną, których dotyka największy zakres wykluczenia oraz izolacja lub segregacja od życia w społeczności lokalnej, jednakże funkcjonuje z powodzeniem także wobec osób starszych.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Aby realnie zaistniała społeczna inkluzja potrzebne jest animowanie i organizowanie społeczności lokalnej, wydobywanie lokalnego potencjału, integrowanie zasobów, budowanie sieci współpracy i różnych form samopomocy. To utworzenie środowiskowego wsparcia społecznego w tym rozwój kręgów wsparcia, wolontariatu i wsparcia sąsiedzkiego w życiu codziennym w społeczności lokalnej, kreowanie postaw wrażliwości i solidarności społecznej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To 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wdrażanie programów edukacji, animacji i wsparcia społecznego w społecznościach lokalnych.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7A75492-92B4-1E75-70D3-4A6837ADF905}"/>
              </a:ext>
            </a:extLst>
          </p:cNvPr>
          <p:cNvSpPr txBox="1">
            <a:spLocks/>
          </p:cNvSpPr>
          <p:nvPr/>
        </p:nvSpPr>
        <p:spPr>
          <a:xfrm>
            <a:off x="973822" y="-69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21300467-9813-8D8D-A4C8-0312A6B93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52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6679"/>
            <a:ext cx="10515600" cy="5170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środowiskowe w formie kręgów wsparcia </a:t>
            </a:r>
            <a:b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Konieczna jest również praca w społeczności i ze społecznością lokalną w celu włączenia osób wykluczonych lub zagrożonych wykluczeniem społecznym w lokalne środowisko umożliwiając im aktywność i życie na równi z innymi członkami społeczności. Wsparcie jest ściśle skoncentrowane na potrzebach osoby zgodnie z jej indywidualnymi preferencjami i zakłada w pełni włączający charakter, tak aby osoba mogła pozostać w wybranym przez siebie miejscu zamieszkania, przy zapewnieniu niezbędnych usług wspierających, także w sytuacji gdy jej najbliższa rodzina nie będzie już miała możliwości udzielać jej wsparcia (z racji np. choroby, śmierci, stanu epidemii bądź pandemii lub z powodu wyboru samej osoby starszej i z niepełnosprawnością).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Kręgi wsparcia wdrażają </a:t>
            </a:r>
            <a:r>
              <a:rPr lang="pl-PL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praktyce ideę </a:t>
            </a:r>
            <a:r>
              <a:rPr lang="pl-PL" sz="2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deinstytucjonalizacji</a:t>
            </a:r>
            <a:r>
              <a:rPr lang="pl-PL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wsparcia w społeczności lokalnej i mogą mieć zarówno charakter prewencyjny (planowanie długoterminowe, zapewnienie bezpiecznej przyszłości poza instytucjami)</a:t>
            </a:r>
            <a:endParaRPr lang="pl-PL" sz="39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7A75492-92B4-1E75-70D3-4A6837ADF905}"/>
              </a:ext>
            </a:extLst>
          </p:cNvPr>
          <p:cNvSpPr txBox="1">
            <a:spLocks/>
          </p:cNvSpPr>
          <p:nvPr/>
        </p:nvSpPr>
        <p:spPr>
          <a:xfrm>
            <a:off x="973822" y="-69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6E7FF459-6851-D2CF-6591-D1C14EC44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27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22" y="998855"/>
            <a:ext cx="10402078" cy="490742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/>
              <a:t>W zakresie działań profilaktycznych: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upowszechnianie profilaktyki zdrowotnej pod kątem przeciwdziałania niepełnosprawności, promowanie aktywności ruchowej, intelektualnej, społecznej;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budowanie podmiotowości osób z niepełnosprawnościami, jako pełnowartościowych członków lokalnych społeczności;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tworzenie warunków do lepszego dostępu osób z niepełnosprawnościami do edukacji na wszystkich poziomach;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prowadzenie działań na rzecz przeciwdziałania stygmatyzacji osób z niepełnosprawnościami;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zmniejszenie barier, w tym architektonicznych w środowiskach lokalnych dla osób z niepełnosprawnościami; promowanie idei „niezależnego” życia;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113BAA0-6B88-FA14-B9F8-9C01AD8A2AA3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Osoby z niepełnosprawnościami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F6601770-DADA-13F2-9181-F6F76BBEF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6008914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70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77A95C-FA4B-7F4C-565D-79EBBA537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0425"/>
            <a:ext cx="10515600" cy="47492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rozwój mieszkalnictwa wspomaganego z koszykiem usług dostosowanych do indywidualnych potrzeb osoby;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treningi niezależnego życia;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tworzenie warunków godnego i samodzielnego funkcjonowania osób z niepełnosprawnościami w swoim otoczeniu – w tym trwała likwidacja barier, realizacja idei dostępności;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upowszechnianie i wdrażanie idei kręgów wsparcia;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upowszechnianie metod komunikacji alternatywnej;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przeciwdziałanie wykluczeniu, w tym m.in. cyfrowemu;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podejmowanie działań środowiskowych w zakresie wsparcia wdrożenia modelu wspieranego podejmowania decyzji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C7D89E5-47DE-8A48-9063-59AFF1420D44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Osoby z niepełnosprawnościami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B6E7B7A1-50E3-6C89-981F-D3089D6D8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45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16174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zakresie rozwoju usług społecznych dla osób z niepełnosprawnościami:</a:t>
            </a:r>
            <a:b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usług sąsiedzkich;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asystentury osobistej;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zapewnienie usług umożliwiających wsparcie w podejmowaniu decyzji;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</a:t>
            </a:r>
            <a:r>
              <a:rPr lang="pl-PL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wytchnieniowe</a:t>
            </a: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dla członków rodzin lub opiekunów sprawujących opiekę nad osobą z niepełnosprawnościami;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zapewnienie opieki dziennej osobom z niepełnosprawnościami, które jej potrzebują;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mieszkalnictwa wspomaganego;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sieci centrów opiekuńczo- mieszkalnych;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sektora ekonomii społecznej - tworzenie podmiotów ekonomii społecznej, w tym przedsiębiorstw społecznych jako dostarczycieli usług społecznych oraz potencjalnych pracodawców dla osób z niepełnosprawnościami;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0B980074-D569-B9C4-3630-D6997305FABC}"/>
              </a:ext>
            </a:extLst>
          </p:cNvPr>
          <p:cNvSpPr txBox="1">
            <a:spLocks/>
          </p:cNvSpPr>
          <p:nvPr/>
        </p:nvSpPr>
        <p:spPr>
          <a:xfrm>
            <a:off x="838200" y="10597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Osoby z niepełnosprawnościami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223771B8-F5B4-8399-BCC8-A0415B772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72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AA2B6-1D8F-A7CE-D8C6-6E74C9CAE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49" y="970384"/>
            <a:ext cx="10607351" cy="53968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</a:pPr>
            <a:r>
              <a:rPr lang="pl-PL" sz="3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utworzenie szybkiej ścieżki dostępu do informacji i oferty wsparcia dla osób niepełnosprawnych poniżej 16 roku życia oraz tuż po nabyciu niepełnosprawności, w okresie, gdy rehabilitacja jest najbardziej pożądana i skuteczna;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</a:pPr>
            <a:r>
              <a:rPr lang="pl-PL" sz="3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rozwój potencjału osób z niepełnosprawnościami, aktywne włączanie ich w życie lokalnej społeczności;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</a:pPr>
            <a:r>
              <a:rPr lang="pl-PL" sz="3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aktywizacja zawodowa osób z niepełnosprawnościami, tworzenie modeli zatrudnieniowych przyjaznych osobom z niepełnosprawnościami;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indywidualizacja ścieżki aktywizacji zawodowej osób z niepełnosprawnościami uwzględniającej ich potencjał i ograniczenia z wykorzystaniem zakładów aktywności zawodowej, spółdzielni socjalnych, spółdzielni inwalidów i niewidomych, przedsiębiorstw społecznych oraz zakładów pracy chronionej. </a:t>
            </a:r>
            <a:endParaRPr lang="pl-PL" sz="3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28384C32-9DD5-415C-F266-FA3323E5E439}"/>
              </a:ext>
            </a:extLst>
          </p:cNvPr>
          <p:cNvSpPr txBox="1">
            <a:spLocks/>
          </p:cNvSpPr>
          <p:nvPr/>
        </p:nvSpPr>
        <p:spPr>
          <a:xfrm>
            <a:off x="838200" y="10597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Osoby z niepełnosprawnościami 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C31E4FE4-DA61-320D-2AF7-2B27F647E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810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822" y="1171283"/>
            <a:ext cx="10515600" cy="514562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dirty="0"/>
              <a:t>Zgodnie z ustawą dnia 19 sierpnia 1994 r. o ochronie zdrowia psychicznego (Dz. U. z 2020 r. poz. 685) </a:t>
            </a:r>
            <a:r>
              <a:rPr lang="pl-PL" b="1" dirty="0"/>
              <a:t>definicja osoby z zaburzeniami psychicznymi</a:t>
            </a:r>
            <a:r>
              <a:rPr lang="pl-PL" dirty="0"/>
              <a:t>, odnosi się do osoby: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pl-PL" dirty="0"/>
              <a:t>chorej psychicznie (wykazującej zaburzenia psychotyczne),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pl-PL" dirty="0"/>
              <a:t>upośledzonej umysłowo,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pl-PL" dirty="0"/>
              <a:t>wykazującej inne zakłócenia czynności psychicznych, które zgodnie ze stanem wiedzy medycznej zaliczane są do zaburzeń psychicznych, a osoba ta wymaga świadczeń zdrowotnych lub innych form pomocy i opieki niezbędnych do życia w środowisku rodzinnym lub społecznym.</a:t>
            </a:r>
            <a:br>
              <a:rPr lang="pl-PL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l-PL" sz="2200" b="1" dirty="0"/>
              <a:t>Dzięki zmianom w przepisach prawa już w 1994 r. rozpoczął się stopniowy demontaż modelu azylowego, który opierał się na izolowaniu osób z zaburzeniami zdrowia psychicznego w dużych szpitalach i został on zastępowany modelem środowiskowym </a:t>
            </a:r>
          </a:p>
          <a:p>
            <a:pPr marL="514350" indent="-514350">
              <a:buFont typeface="+mj-lt"/>
              <a:buAutoNum type="alphaLcParenR"/>
            </a:pPr>
            <a:endParaRPr lang="pl-PL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3E14434-9166-4611-EB8A-A1A074CB7AE2}"/>
              </a:ext>
            </a:extLst>
          </p:cNvPr>
          <p:cNvSpPr txBox="1">
            <a:spLocks/>
          </p:cNvSpPr>
          <p:nvPr/>
        </p:nvSpPr>
        <p:spPr>
          <a:xfrm>
            <a:off x="973822" y="-69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706F914C-EBFF-6689-C454-C85228E01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96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351034"/>
            <a:ext cx="10515600" cy="495451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Dzisiaj elementy systemu wsparcia dla osób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zaburzeniami psychicznymi i w kryzysie psychicznym to: 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z rozpoznaniem zaburzeń psychicznych zamieszkujące w środowisku mogą skorzystać z dwóch rodzajów wsparcia systemowego: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systemu opieki zdrowotnej,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systemu pomocy społecznej.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wsparcia zdrowotnego osoby mogą skorzystać z psychiatrycznej opieki zdrowotnej świadczonej w warunkach ambulatoryjnych.  Zespoły leczenia środowiskowego umożliwiają leczenie pacjentów zarówno w miejscu zamieszkania pacjenta jak i w instytucji.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69B5A48-32C2-4478-2124-81C999061D10}"/>
              </a:ext>
            </a:extLst>
          </p:cNvPr>
          <p:cNvSpPr txBox="1">
            <a:spLocks/>
          </p:cNvSpPr>
          <p:nvPr/>
        </p:nvSpPr>
        <p:spPr>
          <a:xfrm>
            <a:off x="973822" y="-69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DFDA2C72-13FE-908A-056C-E759E8043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1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4366" y="914642"/>
            <a:ext cx="11003268" cy="59433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93670">
              <a:lnSpc>
                <a:spcPct val="100000"/>
              </a:lnSpc>
              <a:spcBef>
                <a:spcPts val="110"/>
              </a:spcBef>
            </a:pPr>
            <a:r>
              <a:rPr sz="2800" b="1" dirty="0" err="1">
                <a:latin typeface="Calibri"/>
                <a:cs typeface="Calibri"/>
              </a:rPr>
              <a:t>Działalność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pożytku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publicznego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50" dirty="0">
              <a:latin typeface="Calibri"/>
              <a:cs typeface="Calibri"/>
            </a:endParaRPr>
          </a:p>
          <a:p>
            <a:pPr marL="12700" marR="307975">
              <a:lnSpc>
                <a:spcPct val="102299"/>
              </a:lnSpc>
            </a:pPr>
            <a:r>
              <a:rPr sz="2350" dirty="0">
                <a:latin typeface="Calibri"/>
                <a:cs typeface="Calibri"/>
              </a:rPr>
              <a:t>Art.</a:t>
            </a:r>
            <a:r>
              <a:rPr sz="2350" spc="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3.</a:t>
            </a:r>
            <a:r>
              <a:rPr sz="2350" spc="-2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1.</a:t>
            </a:r>
            <a:r>
              <a:rPr sz="2350" spc="6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Działalnością</a:t>
            </a:r>
            <a:r>
              <a:rPr sz="2350" spc="1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pożytku</a:t>
            </a:r>
            <a:r>
              <a:rPr sz="2350" spc="13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publicznego</a:t>
            </a:r>
            <a:r>
              <a:rPr sz="2350" spc="204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jest</a:t>
            </a:r>
            <a:r>
              <a:rPr sz="2350" spc="8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działalność</a:t>
            </a:r>
            <a:r>
              <a:rPr sz="2350" spc="165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społecznie </a:t>
            </a:r>
            <a:r>
              <a:rPr sz="2350" dirty="0">
                <a:latin typeface="Calibri"/>
                <a:cs typeface="Calibri"/>
              </a:rPr>
              <a:t>użyteczna,</a:t>
            </a:r>
            <a:r>
              <a:rPr sz="2350" spc="22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prowadzona</a:t>
            </a:r>
            <a:r>
              <a:rPr sz="2350" spc="254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przez</a:t>
            </a:r>
            <a:r>
              <a:rPr sz="2350" spc="16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organizacje</a:t>
            </a:r>
            <a:r>
              <a:rPr sz="2350" spc="5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pozarządowe</a:t>
            </a:r>
            <a:r>
              <a:rPr sz="2350" spc="29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w</a:t>
            </a:r>
            <a:r>
              <a:rPr sz="2350" b="1" spc="40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sferze</a:t>
            </a:r>
            <a:r>
              <a:rPr sz="2350" b="1" spc="110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zadań </a:t>
            </a:r>
            <a:r>
              <a:rPr sz="2350" b="1" dirty="0">
                <a:latin typeface="Calibri"/>
                <a:cs typeface="Calibri"/>
              </a:rPr>
              <a:t>publicznych</a:t>
            </a:r>
            <a:r>
              <a:rPr sz="2350" b="1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określonych</a:t>
            </a:r>
            <a:r>
              <a:rPr sz="2350" spc="25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w</a:t>
            </a:r>
            <a:r>
              <a:rPr sz="2350" spc="65" dirty="0">
                <a:latin typeface="Calibri"/>
                <a:cs typeface="Calibri"/>
              </a:rPr>
              <a:t> </a:t>
            </a:r>
            <a:r>
              <a:rPr sz="2350" b="1" dirty="0" err="1">
                <a:latin typeface="Calibri"/>
                <a:cs typeface="Calibri"/>
              </a:rPr>
              <a:t>ustawie</a:t>
            </a:r>
            <a:r>
              <a:rPr sz="2350" b="1" spc="80" dirty="0">
                <a:latin typeface="Calibri"/>
                <a:cs typeface="Calibri"/>
              </a:rPr>
              <a:t> </a:t>
            </a:r>
            <a:r>
              <a:rPr lang="pl-PL" sz="2350" b="1" spc="80" dirty="0">
                <a:latin typeface="Calibri"/>
                <a:cs typeface="Calibri"/>
              </a:rPr>
              <a:t>o działalności pożytku publicznego i wolontariacie </a:t>
            </a:r>
            <a:endParaRPr sz="2350" b="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350" dirty="0">
                <a:latin typeface="Calibri"/>
                <a:cs typeface="Calibri"/>
              </a:rPr>
              <a:t>Art.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4.</a:t>
            </a:r>
            <a:r>
              <a:rPr sz="2350" spc="-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1.</a:t>
            </a:r>
            <a:r>
              <a:rPr sz="2350" spc="4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Sfera</a:t>
            </a:r>
            <a:r>
              <a:rPr sz="2350" spc="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zadań</a:t>
            </a:r>
            <a:r>
              <a:rPr sz="2350" spc="1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publicznych,</a:t>
            </a:r>
            <a:r>
              <a:rPr sz="2350" spc="19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o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której</a:t>
            </a:r>
            <a:r>
              <a:rPr sz="2350" spc="1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mowa</a:t>
            </a:r>
            <a:r>
              <a:rPr sz="2350" spc="7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w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art.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3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ust.</a:t>
            </a:r>
            <a:r>
              <a:rPr sz="2350" spc="1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1,</a:t>
            </a:r>
            <a:r>
              <a:rPr sz="2350" spc="-25" dirty="0">
                <a:latin typeface="Calibri"/>
                <a:cs typeface="Calibri"/>
              </a:rPr>
              <a:t> </a:t>
            </a:r>
            <a:r>
              <a:rPr sz="2350" spc="-10" dirty="0" err="1">
                <a:latin typeface="Calibri"/>
                <a:cs typeface="Calibri"/>
              </a:rPr>
              <a:t>obejmuje</a:t>
            </a:r>
            <a:r>
              <a:rPr lang="pl-PL" sz="2350" spc="-10" dirty="0">
                <a:latin typeface="Calibri"/>
                <a:cs typeface="Calibri"/>
              </a:rPr>
              <a:t> </a:t>
            </a:r>
            <a:r>
              <a:rPr sz="2350" dirty="0" err="1">
                <a:latin typeface="Calibri"/>
                <a:cs typeface="Calibri"/>
              </a:rPr>
              <a:t>zadania</a:t>
            </a:r>
            <a:r>
              <a:rPr sz="2350" spc="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w</a:t>
            </a:r>
            <a:r>
              <a:rPr sz="2350" spc="1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zakresie:</a:t>
            </a:r>
            <a:r>
              <a:rPr sz="2350" spc="100" dirty="0">
                <a:latin typeface="Calibri"/>
                <a:cs typeface="Calibri"/>
              </a:rPr>
              <a:t> </a:t>
            </a:r>
            <a:r>
              <a:rPr sz="2350" spc="-25" dirty="0">
                <a:latin typeface="Calibri"/>
                <a:cs typeface="Calibri"/>
              </a:rPr>
              <a:t>(…)</a:t>
            </a:r>
            <a:br>
              <a:rPr lang="pl-PL" sz="2350" spc="-25" dirty="0">
                <a:latin typeface="Calibri"/>
                <a:cs typeface="Calibri"/>
              </a:rPr>
            </a:br>
            <a:endParaRPr lang="pl-PL" sz="2350" spc="-25" dirty="0">
              <a:latin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pomocy społecznej, w tym pomocy rodzinom i osobom w trudnej sytuacji życiowej oraz wyrównywania szans tych rodzin i osób;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1a) wspierania rodziny i systemu pieczy zastępczej;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1aa) tworzenia warunków do zaspokajania potrzeb mieszkaniowych wspólnoty samorządowej;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1b) udzielania nieodpłatnej pomocy prawnej oraz zwiększania świadomości prawnej społeczeństwa;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działalności na rzecz integracji i reintegracji zawodowej i społecznej osób zagrożonych wykluczeniem społecznym; 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endParaRPr sz="2350" dirty="0">
              <a:latin typeface="Calibri"/>
              <a:cs typeface="Calibri"/>
            </a:endParaRP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D03C6D38-9D0F-C60C-A31E-E72399B7B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16"/>
            <a:ext cx="10515600" cy="48598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zakresie usług pomocy społecznej osoby te mogą skorzystać z: </a:t>
            </a:r>
            <a:b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specjalistycznych usług opiekuńczych dla osób z zaburzeniami psychicznymi;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 świadczonych w środowiskowym domu samopomocy, w tym całodobowym;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 klubu samopomocy dla osób z zaburzeniami psychicznymi; 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 świadczonych w ośrodkach interwencji kryzysowej.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usługowe może zostać również udzielone w postaci usług świadczonych w mieszkaniach chronionych o profilu adekwatnym do problemów zdrowotnych ich użytkowników.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EC37BBD-98B1-A60C-64FF-A6382B5E74A3}"/>
              </a:ext>
            </a:extLst>
          </p:cNvPr>
          <p:cNvSpPr txBox="1">
            <a:spLocks/>
          </p:cNvSpPr>
          <p:nvPr/>
        </p:nvSpPr>
        <p:spPr>
          <a:xfrm>
            <a:off x="931877" y="1148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604D4F0-07B0-153A-4E4F-53194BE84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899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841"/>
            <a:ext cx="10515600" cy="45080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w zakresie usług świadczonych w formie instytucjonalnej </a:t>
            </a:r>
            <a:endParaRPr lang="pl-PL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Osobom z rozpoznaniem zaburzeń psychicznych, którym nie można zabezpieczyć potrzeb w środowisku zamieszkania przysługuje również możliwość pobytu i usług w domu pomocy społecznej, jeżeli stan zdrowia na to pozwala. Pobyt ma charakter całodobowy, a mieszkańcy są kierowani do placówki, co do zasady, na czas określony. </a:t>
            </a:r>
            <a:endParaRPr lang="pl-P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skierowań wydanych przez sądy, do takich placówek, osoby skierowane podlegają okresowym badaniom stanu zdrowia psychicznego, w zakresie uzasadniającym ich dalszy pobyt w DPS. </a:t>
            </a:r>
            <a:endParaRPr lang="pl-P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z zaburzeniami psychicznymi korzystają z różnych form leczenia w ramach Narodowego Funduszu Zdrowia. </a:t>
            </a:r>
            <a:endParaRPr lang="pl-P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E7ADA9F-ED5C-728B-6759-7E5D2BA1AB74}"/>
              </a:ext>
            </a:extLst>
          </p:cNvPr>
          <p:cNvSpPr txBox="1">
            <a:spLocks/>
          </p:cNvSpPr>
          <p:nvPr/>
        </p:nvSpPr>
        <p:spPr>
          <a:xfrm>
            <a:off x="931877" y="1148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CD869522-343D-7A91-3560-F9E245495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62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206"/>
            <a:ext cx="10515600" cy="473544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w zakresie świadczeń finansowych: Osoby z rozpoznaniem zaburzeń psychicznych i ich rodziny mogą zostać objęte wsparciem finansowym. 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Są to świadczenia z pomocy społecznej (zasiłki na zaspokojenie najpilniejszych potrzeb życiowych). 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Proponowane są też usługi odciążeniowe dla opiekunów w ramach programów rządowych lub w ramach projektów finansowanych ze środków wspólnotowych UE. 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w zakresie usług świadczonych w formie instytucjonalnej</a:t>
            </a: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Osobom z rozpoznaniem zaburzeń psychicznych, którym nie można zabezpieczyć potrzeb w środowisku zamieszkania przysługuje również możliwość pobytu i usług w domu pomocy społecznej, jeżeli stan zdrowia na to pozwala. Pobyt ma charakter całodobowy, a mieszkańcy są kierowani do placówki, co do zasady, na czas określony. 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skierowań wydanych przez sądy, do takich placówek, osoby skierowane podlegają okresowym badaniom stanu zdrowia psychicznego, w zakresie uzasadniającym ich dalszy pobyt w DPS.  - Osoby z zaburzeniami psychicznymi korzystają z różnych form leczenia w ramach Narodowego Funduszu Zdrowia. 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F920064-9736-E045-573F-7850C5D48531}"/>
              </a:ext>
            </a:extLst>
          </p:cNvPr>
          <p:cNvSpPr txBox="1">
            <a:spLocks/>
          </p:cNvSpPr>
          <p:nvPr/>
        </p:nvSpPr>
        <p:spPr>
          <a:xfrm>
            <a:off x="950927" y="-756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E07CF01D-8158-B43D-BBCB-34899F332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26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7078"/>
            <a:ext cx="10515600" cy="483950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zakresie profilaktyki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promocja zdrowia psychicznego poprzez realizację działań mających na celu wzmocnienie zdrowia psychicznego, poprawę jakości życia jednostki, grupy i populacji (np. dzieci, młodzieży, pracowników, seniorów, itp.);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podejmowanie działań mających na celu zmniejszenie zagrożeń i liczby zapadalności na zaburzenia psychiczne;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edukacja społeczeństwa w zakresie zdrowia psychicznego;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zapobieganie stygmatyzacji osób doświadczających zaburzeń psychicznych;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zapobieganie przemocy i szkodliwemu działaniu nadużywania substancji psychoaktywnych; diagnozowanie potrzeb osób z zaburzeniami psychicznymi na poziomie lokalnym oraz  monitorowanie sytuacji tych osób oraz działań podejmowanych lokalnie na ich rzecz.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563492F5-221E-C587-F6C2-37ABBCF4BB0D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16046EA6-1584-526D-3F33-32415687F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275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4830"/>
            <a:ext cx="10515600" cy="485150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zakresie rozwoju usług społecznych dla osób z zaburzeniami psychicznymi i osób w kryzysie psychicznym: </a:t>
            </a: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rodzin pełniących funkcje opiekuńcze nad osobami z zaburzeniami psychicznymi m.in. przez rozwój opieki </a:t>
            </a:r>
            <a:r>
              <a:rPr lang="pl-PL" sz="9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wytchnieniowej</a:t>
            </a: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prowadzenie grup samopomocowych i wsparcia, usługi asystenta, rozwój ośrodków wsparcia np. centra opiekuńczo-mieszkalne;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usług opiekuńczych specjalistycznych;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dziennych form pobytu typu ŚDS oraz monitoring zapotrzebowania na pobyty w ŚDS wśród przyszłych absolwentów szkolnictwa specjalnego;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usług wsparcia wynikających z ustawy o rehabilitacji zawodowej i społecznej oraz zatrudnianiu osób niepełnosprawnych, ustawy o zatrudnieniu socjalnym, ustawy o spółdzielniach socjalnych;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realizacja programów usamodzielniających i prozatrudnieniowych, w tym pobyt w mieszkaniach wspomaganych, treningi prowadzenia gospodarstwa domowego, treningi pracy, itp. </a:t>
            </a:r>
            <a:endParaRPr lang="pl-P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F1D9F02-BA8E-C67E-2839-EF41FE75CD53}"/>
              </a:ext>
            </a:extLst>
          </p:cNvPr>
          <p:cNvSpPr txBox="1">
            <a:spLocks/>
          </p:cNvSpPr>
          <p:nvPr/>
        </p:nvSpPr>
        <p:spPr>
          <a:xfrm>
            <a:off x="838200" y="10597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Osoby z zaburzeniami psychicznymi i w kryzysie psychicznym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1188F949-51EA-B319-DD3A-6902B22FE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277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750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Bezdomność jest jedną z najbardziej skrajnych form wykluczenia społecznego. </a:t>
            </a:r>
            <a:r>
              <a:rPr lang="pl-PL" dirty="0"/>
              <a:t>Zgodnie z definicją określoną w ustawie z dnia 12 marca 2004 r. o pomocy społecznej (Dz. U. z 2020 r. poz. 1876, z </a:t>
            </a:r>
            <a:r>
              <a:rPr lang="pl-PL" dirty="0" err="1"/>
              <a:t>późn</a:t>
            </a:r>
            <a:r>
              <a:rPr lang="pl-PL" dirty="0"/>
              <a:t>. zm.) za osobę bezdomną uznaje się osobę niezamieszkującą w lokalu mieszkalnym w rozumieniu przepisów o ochronie praw lokatorów i mieszkaniowym zasobie gminy i niezameldowaną na pobyt stały, w rozumieniu przepisów o ewidencji ludności, a także osobę niezamieszkującą w lokalu mieszkalnym i zameldowaną na pobyt stały w lokalu, w którym nie ma możliwości zamieszkania.  </a:t>
            </a:r>
          </a:p>
          <a:p>
            <a:pPr marL="0" indent="0">
              <a:buNone/>
            </a:pPr>
            <a:r>
              <a:rPr lang="pl-PL" dirty="0"/>
              <a:t>Bezdomność jest również jedną ze szczególnych przesłanek do udzielenia wsparcia, wskazanych w ustawie z dnia 12 marca 2004 r. o pomocy społecznej.</a:t>
            </a:r>
            <a:br>
              <a:rPr lang="pl-PL" dirty="0"/>
            </a:br>
            <a:r>
              <a:rPr lang="pl-PL" b="1" dirty="0"/>
              <a:t>Poważnym utrudnieniem w realizacji kompleksowej pomocy osobom w kryzysie bezdomności z punktu widzenia obowiązującej definicji jest to, iż nie obejmuje ona osób korzystających ze wsparcia w ramach programów mieszkaniowych.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570791C-895D-B689-8359-609E68E156F4}"/>
              </a:ext>
            </a:extLst>
          </p:cNvPr>
          <p:cNvSpPr txBox="1">
            <a:spLocks/>
          </p:cNvSpPr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4AFAD0B-5F7E-4087-F20A-0C1AAB4A1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146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41" y="807178"/>
            <a:ext cx="10515600" cy="5243644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Osoby kierowane dotychczas np. do mieszkań chronionych w ramach procesu wychodzenia z kryzysu bezdomności częściowo niejako wypadają z systemu wsparcia, gdyż przestają spełniać jedną z głównych przesłanek do uznania ich za osoby bezdomne, dotyczącą niezamieszkiwania w lokalu mieszkalnym. </a:t>
            </a:r>
            <a:br>
              <a:rPr lang="pl-PL" dirty="0"/>
            </a:br>
            <a:endParaRPr lang="pl-PL" dirty="0"/>
          </a:p>
          <a:p>
            <a:r>
              <a:rPr lang="pl-PL" dirty="0"/>
              <a:t>Jednocześnie nie można stwierdzić, że ich potrzeby mieszkaniowe są zaspokojone, gdyż wsparcie udzielane w mieszkaniu chronionym jest świadczeniem z pomocy społecznej, nie zaś elementem realizacji polityki mieszkaniowej.</a:t>
            </a:r>
            <a:br>
              <a:rPr lang="pl-PL" dirty="0"/>
            </a:br>
            <a:r>
              <a:rPr lang="pl-PL" dirty="0"/>
              <a:t> </a:t>
            </a:r>
          </a:p>
          <a:p>
            <a:r>
              <a:rPr lang="pl-PL" dirty="0"/>
              <a:t>Stąd potrzeba uzupełnienia definicji osoby bezdomnej o osobę korzystającą w procesie wychodzenia z bezdomności z formy wsparcia realizowanej w mieszkaniu, przygotowującej pod opieką specjalistów osoby tam przebywające do prowadzenia samodzielnego życia lub wspomagającej te osoby w codziennym funkcjonowaniu.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463AAEA6-BFA1-6E18-0A56-57DB385FE915}"/>
              </a:ext>
            </a:extLst>
          </p:cNvPr>
          <p:cNvSpPr txBox="1">
            <a:spLocks/>
          </p:cNvSpPr>
          <p:nvPr/>
        </p:nvSpPr>
        <p:spPr>
          <a:xfrm>
            <a:off x="838200" y="18256"/>
            <a:ext cx="10515600" cy="981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6779801-D4A9-988C-A25B-A84D60CC9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71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398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Dzisiaj realizowane wsparcie w formie usług świadczonych w instytucjach to:</a:t>
            </a:r>
            <a:b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schroniska dla osób bezdomnych; </a:t>
            </a:r>
          </a:p>
          <a:p>
            <a:pPr marL="342900" lvl="0" indent="-342900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schroniska dla osób bezdomnych z usługami opiekuńczymi; </a:t>
            </a:r>
          </a:p>
          <a:p>
            <a:pPr marL="342900" lvl="0" indent="-342900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noclegownie; </a:t>
            </a:r>
          </a:p>
          <a:p>
            <a:pPr marL="342900" lvl="0" indent="-342900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ogrzewalnie;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punkty pomocy doraźnej, tj. jadłodajnie, łaźnie, pralnie, punkty wydawania żywności, punkty wydawania odzieży, świetlice dla osób bezdomnych, punkty </a:t>
            </a:r>
            <a:r>
              <a:rPr lang="pl-P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konsultacyjno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informacyjne, punkty pomocy medycznej.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9CEBD4A-5077-6D90-D14E-7B3C2B753ABA}"/>
              </a:ext>
            </a:extLst>
          </p:cNvPr>
          <p:cNvSpPr txBox="1">
            <a:spLocks/>
          </p:cNvSpPr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5ACCD2B-11FF-0191-B656-DDB688255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858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w formie usług świadczonych w środowisku </a:t>
            </a: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45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praca socjalna i streetworking; </a:t>
            </a:r>
          </a:p>
          <a:p>
            <a:pPr>
              <a:spcAft>
                <a:spcPts val="45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mieszkania chronione; </a:t>
            </a:r>
          </a:p>
          <a:p>
            <a:pPr>
              <a:spcAft>
                <a:spcPts val="45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inne niż mieszkania chronione formy pozainstytucjonalnego wsparcia, tj. tzw. mieszkania wspierane, readaptacyjne itp. </a:t>
            </a:r>
            <a:b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Narzędzia aktywizujące osoby w kryzysie bezdomności </a:t>
            </a: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45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indywidualny program wychodzenia z bezdomności; </a:t>
            </a:r>
          </a:p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kontrakt socjalny</a:t>
            </a:r>
            <a:endParaRPr lang="pl-PL" sz="36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CD1D5DBF-38F4-6653-2AF9-08EC51DC53C6}"/>
              </a:ext>
            </a:extLst>
          </p:cNvPr>
          <p:cNvSpPr txBox="1">
            <a:spLocks/>
          </p:cNvSpPr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 </a:t>
            </a:r>
            <a:br>
              <a:rPr lang="pl-PL" sz="3200" b="1" dirty="0">
                <a:latin typeface="+mn-lt"/>
              </a:rPr>
            </a:br>
            <a:r>
              <a:rPr lang="pl-PL" sz="2400" b="1" u="sng" dirty="0">
                <a:latin typeface="+mn-lt"/>
              </a:rPr>
              <a:t>Dzisiaj</a:t>
            </a:r>
            <a:r>
              <a:rPr lang="pl-PL" sz="2400" b="1" dirty="0">
                <a:latin typeface="+mn-lt"/>
              </a:rPr>
              <a:t>  -  to w</a:t>
            </a:r>
            <a:r>
              <a:rPr lang="pl-PL" sz="2400" b="1" dirty="0">
                <a:latin typeface="+mn-lt"/>
                <a:ea typeface="Calibri" panose="020F0502020204030204" pitchFamily="34" charset="0"/>
                <a:cs typeface="Calibri,Bold"/>
              </a:rPr>
              <a:t>sparcie w zakresie usług świadczonych w społeczności lokalnej m.in</a:t>
            </a:r>
            <a:br>
              <a:rPr lang="pl-PL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1FE7ADD5-C05D-2F70-A4BA-167CE8513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074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960"/>
            <a:ext cx="10515600" cy="523473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/>
              <a:t>W zakresie działań profilaktycznych </a:t>
            </a:r>
            <a:br>
              <a:rPr lang="pl-PL" sz="2400" b="1" dirty="0"/>
            </a:br>
            <a:r>
              <a:rPr lang="pl-PL" sz="2400" dirty="0"/>
              <a:t>wczesne udzielenie wsparcia w postaci usług świadczonych w mieszkaniach:</a:t>
            </a:r>
            <a:br>
              <a:rPr lang="pl-PL" sz="2400" dirty="0"/>
            </a:br>
            <a:r>
              <a:rPr lang="pl-PL" sz="2400" dirty="0"/>
              <a:t>- skierowane do osób zagrożonych eksmisją: w tym wsparcie w obszarze integracji lub reintegracji społecznej i zawodowej, wsparcie w wychodzeniu z zadłużenia, monitoring i udzielanie pomocy na tym etapie;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- skierowane do osób zagrożonych bezdomnością opuszczających placówki czy instytucje (np. zakłady penitencjarne, formy pieczy zastępczej, młodzieżowe ośrodki wychowawcze): obejmujące stworzenie funkcjonującego systemu mieszkań dla tych osób, w szczególności mieszkań wspomaganych; </a:t>
            </a:r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118F9915-D376-58DB-D5A3-7E4EABDB3EB0}"/>
              </a:ext>
            </a:extLst>
          </p:cNvPr>
          <p:cNvSpPr txBox="1">
            <a:spLocks/>
          </p:cNvSpPr>
          <p:nvPr/>
        </p:nvSpPr>
        <p:spPr>
          <a:xfrm>
            <a:off x="838200" y="10597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usług społecznych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42B7AB0-51F5-9CE4-C82B-D59C93431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50505" y="2174032"/>
            <a:ext cx="10885209" cy="367094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działalności charytatywnej;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podtrzymywania i upowszechniania tradycji narodowej, pielęgnowania polskości oraz rozwoju świadomości narodowej, obywatelskiej i kulturowej;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działalności na rzecz mniejszości narodowych i etnicznych oraz języka regionalnego;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5a) działalności na rzecz integracji cudzoziemców;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ochrony i promocji zdrowia, w tym działalności leczniczej w rozumieniu ustawy z dnia 15 kwietnia 2011 r. o działalności leczniczej (Dz. U. z 2022 r. poz. 633, 655, 974 i 1079);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działalności na rzecz osób niepełnosprawnych; 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55FC44AE-6DE5-A510-4B98-AF51B13CBC9B}"/>
              </a:ext>
            </a:extLst>
          </p:cNvPr>
          <p:cNvSpPr txBox="1">
            <a:spLocks/>
          </p:cNvSpPr>
          <p:nvPr/>
        </p:nvSpPr>
        <p:spPr>
          <a:xfrm>
            <a:off x="615820" y="856715"/>
            <a:ext cx="10819895" cy="594906"/>
          </a:xfrm>
          <a:prstGeom prst="rect">
            <a:avLst/>
          </a:prstGeom>
        </p:spPr>
        <p:txBody>
          <a:bodyPr vert="horz" wrap="square" lIns="0" tIns="857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ctr">
              <a:lnSpc>
                <a:spcPts val="4330"/>
              </a:lnSpc>
              <a:spcBef>
                <a:spcPts val="675"/>
              </a:spcBef>
            </a:pPr>
            <a:r>
              <a:rPr lang="pl-PL" sz="2800" b="1" dirty="0">
                <a:latin typeface="+mn-lt"/>
                <a:cs typeface="Calibri"/>
              </a:rPr>
              <a:t>Sfera</a:t>
            </a:r>
            <a:r>
              <a:rPr lang="pl-PL" sz="2800" b="1" spc="110" dirty="0">
                <a:latin typeface="+mn-lt"/>
                <a:cs typeface="Calibri"/>
              </a:rPr>
              <a:t> </a:t>
            </a:r>
            <a:r>
              <a:rPr lang="pl-PL" sz="2800" b="1" spc="-10" dirty="0">
                <a:latin typeface="+mn-lt"/>
                <a:cs typeface="Calibri"/>
              </a:rPr>
              <a:t>zadań </a:t>
            </a:r>
            <a:r>
              <a:rPr lang="pl-PL" sz="2800" b="1" dirty="0">
                <a:latin typeface="+mn-lt"/>
                <a:cs typeface="Calibri"/>
              </a:rPr>
              <a:t>publicznych –  z</a:t>
            </a:r>
            <a:r>
              <a:rPr lang="pl-PL" sz="2800" b="1" dirty="0">
                <a:latin typeface="+mn-lt"/>
              </a:rPr>
              <a:t>adania pożytku publicznego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Obraz 6" descr="Obraz zawierający zrzut ekranu, Wielobarwność, Prostokąt">
            <a:extLst>
              <a:ext uri="{FF2B5EF4-FFF2-40B4-BE49-F238E27FC236}">
                <a16:creationId xmlns:a16="http://schemas.microsoft.com/office/drawing/2014/main" id="{02B8E222-4C26-348C-4FBB-D6EB5DE72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464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8" y="1104831"/>
            <a:ext cx="10515600" cy="450286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/>
              <a:t>stworzenie standardu działań profilaktycznych i interwencyjnych, w tym wypracowanie procedury pozyskiwania przez ośrodki pomocy społecznej wiedzy o postępowaniach eksmisyjnych lub zagrożeniu eksmisją oraz zadłużeniach czynszowych w celu udzielenia potrzebnego wsparcia i podjęcia działań prewencyjnych; 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/>
              <a:t>zintegrowanie działań na rzecz zapobiegania utraty mieszkania, zadłużenia czynszowego, eksmisji i bezdomności, wsparcie specjalistów, doradztwo finansowe specjalistyczne wsparcie w zakresie zadłużeń, programy odpracowywania długów, monitorowanie efektów działań; 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/>
              <a:t>prowadzenie kampanii społecznych dot. przełamywania stereotypów na temat bezdomności; 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600" dirty="0"/>
              <a:t>prowadzenie analizy oraz monitorowanie zjawiska bezdomności i sposobów rozwiązywania tego problemu. 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F7442DBB-CDF3-3A35-49A5-822A3AA5C8AB}"/>
              </a:ext>
            </a:extLst>
          </p:cNvPr>
          <p:cNvSpPr txBox="1">
            <a:spLocks/>
          </p:cNvSpPr>
          <p:nvPr/>
        </p:nvSpPr>
        <p:spPr>
          <a:xfrm>
            <a:off x="838200" y="105975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E0840D5B-FA71-7000-5239-B7BF01A8A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697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0272"/>
            <a:ext cx="10515600" cy="47340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400" b="1" dirty="0"/>
              <a:t>W zakresie rozwoju usług społecznych na rzecz osób w kryzysie bezdomności zmierzających do przejścia ze wsparcia instytucjonalnego do wsparcia w formie mieszkaniowej: </a:t>
            </a:r>
            <a:br>
              <a:rPr lang="pl-PL" sz="2400" dirty="0"/>
            </a:br>
            <a:endParaRPr lang="pl-PL" sz="2400" dirty="0"/>
          </a:p>
          <a:p>
            <a:pPr>
              <a:spcAft>
                <a:spcPts val="905"/>
              </a:spcAft>
            </a:pPr>
            <a:r>
              <a:rPr lang="pl-PL" sz="2400" dirty="0"/>
              <a:t>rozwój mieszkalnictwa wspomaganego, w tym w szczególności wspieranie i pilotaże programów opartych na modelu „najpierw mieszkanie”; </a:t>
            </a:r>
          </a:p>
          <a:p>
            <a:r>
              <a:rPr lang="pl-PL" sz="2400" dirty="0"/>
              <a:t>opracowanie gminnych programów uwzględniających mieszkania wspomagane w zakresie mieszkaniowym oraz w zakresie udzielanych tam usług wsparcia, a także ścieżkę odchodzenia (ograniczania podaży) od rozwiązań instytucjonalnych, w miarę rozwoju usług mieszkaniowych; </a:t>
            </a:r>
          </a:p>
          <a:p>
            <a:pPr>
              <a:spcAft>
                <a:spcPts val="905"/>
              </a:spcAft>
            </a:pPr>
            <a:r>
              <a:rPr lang="pl-PL" sz="2400" dirty="0"/>
              <a:t>wprowadzenie kompleksowych systemów łączących usługi świadczone w mieszkaniach wspomaganych z innymi usługami dostępnymi w danej gminie; </a:t>
            </a:r>
          </a:p>
          <a:p>
            <a:pPr>
              <a:spcAft>
                <a:spcPts val="905"/>
              </a:spcAft>
            </a:pPr>
            <a:r>
              <a:rPr lang="pl-PL" sz="2400" dirty="0"/>
              <a:t>zintensyfikowanie działań zmierzających do włączenia podmiotów publicznych (gmin) i prywatnych (spółdzielni mieszkaniowych, TBS/SIM) w tworzenie zasobu mieszkań wspomaganych, przeznaczonych na realizację celów polityki społecznej; </a:t>
            </a:r>
          </a:p>
          <a:p>
            <a:r>
              <a:rPr lang="pl-PL" sz="2400" dirty="0"/>
              <a:t>sukcesywna zmiana charakteru i rodzaju wsparcia instytucjonalnego.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CAB4785-C0F0-3C32-2A05-C7AEF9F44B33}"/>
              </a:ext>
            </a:extLst>
          </p:cNvPr>
          <p:cNvSpPr txBox="1">
            <a:spLocks/>
          </p:cNvSpPr>
          <p:nvPr/>
        </p:nvSpPr>
        <p:spPr>
          <a:xfrm>
            <a:off x="838200" y="-78583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78CBDF2C-2860-5204-ED6B-B7E1D0912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853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DD9E4-4712-5B63-A55B-45F0A213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0272"/>
            <a:ext cx="10515600" cy="57573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100" b="1" dirty="0"/>
              <a:t>W zakresie wsparcia osób doświadczających bezdomności: </a:t>
            </a:r>
          </a:p>
          <a:p>
            <a:pPr>
              <a:spcAft>
                <a:spcPts val="905"/>
              </a:spcAft>
            </a:pPr>
            <a:r>
              <a:rPr lang="pl-PL" sz="2900" dirty="0"/>
              <a:t>zmiana ustawowej definicji osoby bezdomnej poprzez uwzględnienie osób korzystających w procesie wychodzenia z bezdomności z form wsparcia realizowanych w mieszkaniach, przygotowujących pod opieką specjalistów osoby tam przebywające do prowadzenia samodzielnego życia lub wspomagających te osoby w codziennym funkcjonowaniu; </a:t>
            </a:r>
          </a:p>
          <a:p>
            <a:pPr>
              <a:spcAft>
                <a:spcPts val="905"/>
              </a:spcAft>
            </a:pPr>
            <a:r>
              <a:rPr lang="pl-PL" sz="2900" dirty="0"/>
              <a:t>rozwój streetworkingu oraz innych usług typu </a:t>
            </a:r>
            <a:r>
              <a:rPr lang="pl-PL" sz="2900" dirty="0" err="1"/>
              <a:t>outreach</a:t>
            </a:r>
            <a:r>
              <a:rPr lang="pl-PL" sz="2900" dirty="0"/>
              <a:t>; </a:t>
            </a:r>
          </a:p>
          <a:p>
            <a:pPr>
              <a:spcAft>
                <a:spcPts val="905"/>
              </a:spcAft>
            </a:pPr>
            <a:r>
              <a:rPr lang="pl-PL" sz="2900" dirty="0"/>
              <a:t>wzmocnienie partycypacji osób doświadczających bezdomności w tworzeniu rozwiązań polityki społecznej i kształtowanie pomocy do nich kierowanej poprzez powoływanie formalnych lub nieformalnych ciał o charakterze konsultacyjno-doradczym, w skład których wchodziliby, oprócz przedstawicieli samorządu lokalnego, przedstawiciele usługodawców niepublicznych, instytucji spoza sektora pomocy społecznej oraz osoby doświadczające bezdomności (obecnie lub w przeszłości); </a:t>
            </a:r>
          </a:p>
          <a:p>
            <a:pPr>
              <a:spcAft>
                <a:spcPts val="905"/>
              </a:spcAft>
            </a:pPr>
            <a:r>
              <a:rPr lang="pl-PL" sz="2900" dirty="0"/>
              <a:t>rozwój, wzmocnienie i poprawa instrumentów pomocy społecznej ukierunkowanych na integrację społeczną osób w kryzysie bezdomności; </a:t>
            </a:r>
          </a:p>
          <a:p>
            <a:r>
              <a:rPr lang="pl-PL" sz="2900" dirty="0"/>
              <a:t>zintegrowanie dostępnych usług (metoda „jednego okienka”) w zakresie uzyskania wsparcia dla osób wykluczonych mieszkaniowo.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B04E9FD-2561-0563-DBE5-A39B352A8364}"/>
              </a:ext>
            </a:extLst>
          </p:cNvPr>
          <p:cNvSpPr txBox="1">
            <a:spLocks/>
          </p:cNvSpPr>
          <p:nvPr/>
        </p:nvSpPr>
        <p:spPr>
          <a:xfrm>
            <a:off x="838200" y="-78583"/>
            <a:ext cx="10515600" cy="99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REKOMENDACJE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usług społecznych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wg Strategii Rozwoju Usług Społecznych: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dirty="0">
                <a:latin typeface="+mn-lt"/>
              </a:rPr>
              <a:t>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kryzysie bezdomności</a:t>
            </a:r>
            <a:endParaRPr lang="pl-PL" sz="24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C1104DB4-13AB-858A-60DF-4ABFDB6BF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043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3A9EC-2663-2010-09B2-B0AACD91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79" y="1333850"/>
            <a:ext cx="10326848" cy="3691156"/>
          </a:xfrm>
        </p:spPr>
        <p:txBody>
          <a:bodyPr>
            <a:noAutofit/>
          </a:bodyPr>
          <a:lstStyle/>
          <a:p>
            <a:pPr marR="113030" algn="ctr">
              <a:spcBef>
                <a:spcPts val="600"/>
              </a:spcBef>
            </a:pPr>
            <a:r>
              <a:rPr lang="pl-PL" sz="3600" b="1" dirty="0">
                <a:latin typeface="+mn-lt"/>
              </a:rPr>
              <a:t>Rodzaje usług dla dorosłych zapobiegające umieszczeniu w instytucjach, stanowiące alternatywę dla instytucji jako kierunek rozwoju </a:t>
            </a:r>
            <a:br>
              <a:rPr lang="pl-PL" sz="3600" b="1" dirty="0">
                <a:latin typeface="+mn-lt"/>
              </a:rPr>
            </a:br>
            <a:endParaRPr lang="pl-PL" sz="3600" b="1" dirty="0">
              <a:latin typeface="+mn-lt"/>
            </a:endParaRPr>
          </a:p>
        </p:txBody>
      </p:sp>
      <p:pic>
        <p:nvPicPr>
          <p:cNvPr id="3" name="Obraz 2" descr="Obraz zawierający zrzut ekranu, Wielobarwność, Prostokąt">
            <a:extLst>
              <a:ext uri="{FF2B5EF4-FFF2-40B4-BE49-F238E27FC236}">
                <a16:creationId xmlns:a16="http://schemas.microsoft.com/office/drawing/2014/main" id="{C4881885-CF68-5748-3969-E0F0A3DBE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77" y="273954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657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AF38BDF-3655-81BB-C8CE-A576C471F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153409"/>
              </p:ext>
            </p:extLst>
          </p:nvPr>
        </p:nvGraphicFramePr>
        <p:xfrm>
          <a:off x="1256793" y="1062870"/>
          <a:ext cx="9678414" cy="549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5">
            <a:extLst>
              <a:ext uri="{FF2B5EF4-FFF2-40B4-BE49-F238E27FC236}">
                <a16:creationId xmlns:a16="http://schemas.microsoft.com/office/drawing/2014/main" id="{ADDDDCE5-2EB6-9CDD-83C4-33A6556FB1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265" y="316551"/>
            <a:ext cx="9221470" cy="5159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113030" algn="ctr">
              <a:spcBef>
                <a:spcPts val="600"/>
              </a:spcBef>
            </a:pPr>
            <a:r>
              <a:rPr lang="pl-PL" sz="3600" b="1" dirty="0">
                <a:latin typeface="+mn-lt"/>
              </a:rPr>
              <a:t>Usługi społeczne dla rodziny – nowe kierunki </a:t>
            </a:r>
            <a:endParaRPr sz="3600" b="1" spc="-1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88403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3A9EC-2663-2010-09B2-B0AACD91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spc="-10" dirty="0">
                <a:latin typeface="Calibri"/>
                <a:cs typeface="Calibri"/>
              </a:rPr>
              <a:t>Usługi społeczne o charakterze dziennym </a:t>
            </a:r>
            <a:endParaRPr lang="pl-PL" b="1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BFB67DAA-8BBF-BED3-D656-75FC44C0F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92762"/>
              </p:ext>
            </p:extLst>
          </p:nvPr>
        </p:nvGraphicFramePr>
        <p:xfrm>
          <a:off x="922090" y="13222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 descr="Obraz zawierający zrzut ekranu, Wielobarwność, Prostokąt">
            <a:extLst>
              <a:ext uri="{FF2B5EF4-FFF2-40B4-BE49-F238E27FC236}">
                <a16:creationId xmlns:a16="http://schemas.microsoft.com/office/drawing/2014/main" id="{FC487CB6-B9AE-A3DF-6CB2-FCF2C67FC6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961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3A9EC-2663-2010-09B2-B0AACD91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312593"/>
            <a:ext cx="10515600" cy="440218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pl-PL" sz="4400" b="1" spc="-10" dirty="0">
                <a:latin typeface="Calibri"/>
                <a:cs typeface="Calibri"/>
              </a:rPr>
              <a:t>Usługi społeczne w środowisku lokalnym</a:t>
            </a:r>
            <a:endParaRPr lang="pl-PL" sz="4400" b="1" dirty="0">
              <a:latin typeface="Calibri"/>
              <a:cs typeface="Calibri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25D6AEA-FB9D-3998-E437-6E66B7314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787799"/>
              </p:ext>
            </p:extLst>
          </p:nvPr>
        </p:nvGraphicFramePr>
        <p:xfrm>
          <a:off x="922090" y="986725"/>
          <a:ext cx="10515600" cy="533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1307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8CD89A2-FA22-D8AC-339D-B1C8C13F1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943653"/>
              </p:ext>
            </p:extLst>
          </p:nvPr>
        </p:nvGraphicFramePr>
        <p:xfrm>
          <a:off x="838200" y="14061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E0C26350-5745-A04C-0D83-0C6DD10C4610}"/>
              </a:ext>
            </a:extLst>
          </p:cNvPr>
          <p:cNvSpPr txBox="1">
            <a:spLocks/>
          </p:cNvSpPr>
          <p:nvPr/>
        </p:nvSpPr>
        <p:spPr>
          <a:xfrm>
            <a:off x="922090" y="312593"/>
            <a:ext cx="10515600" cy="44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pl-PL" sz="2800" b="1" dirty="0">
                <a:latin typeface="+mn-lt"/>
              </a:rPr>
              <a:t>Usługi społeczne w ramach mieszkalnictwa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0D5358EB-262F-CB4B-5E97-5B257FD085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82" y="5946966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309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EDF10B2-2AB0-18D6-2952-C663F495B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957086"/>
              </p:ext>
            </p:extLst>
          </p:nvPr>
        </p:nvGraphicFramePr>
        <p:xfrm>
          <a:off x="838200" y="13977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1B5E9A26-116A-1390-3855-2F9064BAC99F}"/>
              </a:ext>
            </a:extLst>
          </p:cNvPr>
          <p:cNvSpPr txBox="1">
            <a:spLocks/>
          </p:cNvSpPr>
          <p:nvPr/>
        </p:nvSpPr>
        <p:spPr>
          <a:xfrm>
            <a:off x="838200" y="681037"/>
            <a:ext cx="10515600" cy="44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 algn="ctr">
              <a:lnSpc>
                <a:spcPts val="1140"/>
              </a:lnSpc>
              <a:spcBef>
                <a:spcPts val="105"/>
              </a:spcBef>
            </a:pPr>
            <a:r>
              <a:rPr lang="pl-PL" sz="3200" dirty="0">
                <a:latin typeface="+mn-lt"/>
              </a:rPr>
              <a:t>Usługi społeczne świadczone całodobowo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3467E95-2A86-F2E4-3C8C-DA77CCF5ED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4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247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750BC9-88A2-7BD8-C5AB-B51B77006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228"/>
            <a:ext cx="10515600" cy="3234779"/>
          </a:xfrm>
        </p:spPr>
        <p:txBody>
          <a:bodyPr/>
          <a:lstStyle/>
          <a:p>
            <a:pPr marL="0" indent="0" algn="ctr">
              <a:buNone/>
            </a:pPr>
            <a:endParaRPr lang="pl-PL" sz="4800" b="1" dirty="0">
              <a:effectLst/>
            </a:endParaRPr>
          </a:p>
          <a:p>
            <a:pPr marL="0" indent="0" algn="ctr">
              <a:buNone/>
            </a:pPr>
            <a:r>
              <a:rPr lang="pl-PL" sz="4800" dirty="0">
                <a:effectLst/>
              </a:rPr>
              <a:t>Kierunki dla rozwoju lokalnej </a:t>
            </a:r>
            <a:br>
              <a:rPr lang="pl-PL" sz="4800" dirty="0">
                <a:effectLst/>
              </a:rPr>
            </a:br>
            <a:r>
              <a:rPr lang="pl-PL" sz="4800" dirty="0">
                <a:effectLst/>
              </a:rPr>
              <a:t>infrastruktury usługowej</a:t>
            </a: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4D8FA2B0-BA65-1647-FC7A-771777E4D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322" y="216287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9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81CC-F1AA-C5DD-1EEB-5CC0E9A13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10" y="877077"/>
            <a:ext cx="10588690" cy="718457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  <a:cs typeface="Calibri"/>
              </a:rPr>
              <a:t>Sfera</a:t>
            </a:r>
            <a:r>
              <a:rPr lang="pl-PL" sz="2800" b="1" spc="110" dirty="0">
                <a:latin typeface="+mn-lt"/>
                <a:cs typeface="Calibri"/>
              </a:rPr>
              <a:t> </a:t>
            </a:r>
            <a:r>
              <a:rPr lang="pl-PL" sz="2800" b="1" spc="-10" dirty="0">
                <a:latin typeface="+mn-lt"/>
                <a:cs typeface="Calibri"/>
              </a:rPr>
              <a:t>zadań </a:t>
            </a:r>
            <a:r>
              <a:rPr lang="pl-PL" sz="2800" b="1" dirty="0">
                <a:latin typeface="+mn-lt"/>
                <a:cs typeface="Calibri"/>
              </a:rPr>
              <a:t>publicznych –  z</a:t>
            </a:r>
            <a:r>
              <a:rPr lang="pl-PL" sz="2800" b="1" dirty="0">
                <a:latin typeface="+mn-lt"/>
              </a:rPr>
              <a:t>adania pożytku publicznego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4965C0-1DE8-3465-7973-CE9D0082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promocji zatrudnienia i aktywizacji zawodowej osób pozostających bez pracy i zagrożonych zwolnieniem z pracy;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działalności na rzecz równych praw kobiet i mężczyzn;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działalności na rzecz osób w wieku emerytalnym;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działalności wspomagającej rozwój gospodarczy, w tym rozwój przedsiębiorczości;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działalności wspomagającej rozwój techniki, wynalazczości i innowacyjności oraz rozpowszechnianie i wdrażanie nowych rozwiązań technicznych w praktyce gospodarczej; </a:t>
            </a:r>
          </a:p>
          <a:p>
            <a:endParaRPr lang="pl-PL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556C113E-7EDC-4E57-F22E-E2EBDE256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569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7" y="764078"/>
            <a:ext cx="10515600" cy="5521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 wytycznych ogólnoeuropejskich wynika, że:</a:t>
            </a:r>
            <a:br>
              <a:rPr lang="pl-PL" sz="2400" dirty="0"/>
            </a:br>
            <a:r>
              <a:rPr lang="pl-PL" sz="2400" dirty="0"/>
              <a:t>„Wszędzie tam, gdzie jest to możliwe, w niniejszych wytycznych unika się używania terminu deinstytucjonalizacja, ponieważ jest on często rozumiany po prostu jako zamknięcie zakładów. W miejscach, gdzie termin ten jest stosowany, odnosi się on do procesu rozwoju usług świadczonych na poziomie lokalnych społeczności (również profilaktycznych), które mają wyeliminować konieczność opieki instytucjonalnej”.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Wytyczne nie wskazują bezpośrednio</a:t>
            </a:r>
            <a:r>
              <a:rPr lang="pl-PL" sz="2400" dirty="0"/>
              <a:t>, że proces </a:t>
            </a:r>
            <a:r>
              <a:rPr lang="pl-PL" sz="2400" dirty="0" err="1"/>
              <a:t>deinstytucjonalizacji</a:t>
            </a:r>
            <a:r>
              <a:rPr lang="pl-PL" sz="2400" dirty="0"/>
              <a:t> ma objąć </a:t>
            </a:r>
            <a:r>
              <a:rPr lang="pl-PL" sz="2400" b="1" dirty="0"/>
              <a:t>zamykanie instytucji opieki całodobowej</a:t>
            </a:r>
            <a:r>
              <a:rPr lang="pl-PL" sz="2400" dirty="0"/>
              <a:t>, a skupia się w sposób zdecydowany na rozwoju usług świadczonych w środowisku zamieszkania osób wymagających wsparcia w środowisku lokalnym, co ma doprowadzić do sytuacji,  w której opieka instytucjonalna – całodobowa nie będzie w ogóle potrzebna.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9608A1D-E353-80C0-1220-9AEA90573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65" y="5825002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81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632"/>
            <a:ext cx="10515600" cy="5279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Deinstytucjonalizacja  to proces </a:t>
            </a:r>
            <a:r>
              <a:rPr lang="pl-PL" sz="2400" dirty="0"/>
              <a:t>polegający na rozwoju usług społecznych świadczonych w społeczności lokalnej oraz na wypracowaniu i wdrożeniu rozwiązań, które umożliwią </a:t>
            </a:r>
            <a:r>
              <a:rPr lang="pl-PL" sz="2400" b="1" dirty="0"/>
              <a:t>„niezależne życie” </a:t>
            </a:r>
            <a:r>
              <a:rPr lang="pl-PL" sz="2400" dirty="0"/>
              <a:t>osobom starszym, osobom z niepełnosprawnościami, osobom w kryzysie psychicznym i innym osobom potrzebującym wsparcia w codziennym funkcjonowaniu, a dzieciom życie pod opieką rodzinną lub pod opieką zbliżoną do rodzinnej.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Działania w zakresie </a:t>
            </a:r>
            <a:r>
              <a:rPr lang="pl-PL" sz="2400" b="1" dirty="0" err="1"/>
              <a:t>deinstytucjonalizacji</a:t>
            </a:r>
            <a:r>
              <a:rPr lang="pl-PL" sz="2400" b="1" dirty="0"/>
              <a:t> </a:t>
            </a:r>
            <a:r>
              <a:rPr lang="pl-PL" sz="2400" dirty="0"/>
              <a:t>powinny w pierwszej kolejności skupiać się na powszechnym dostępie do usług świadczonych w środowisku zamieszkania, gdyż tylko nieograniczony dostęp do szerokiego spektrum interdyscyplinarnych usług środowiskowych może wpłynąć na zmniejszenie popytu na usługi stacjonarnej opieki długoterminowej.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F0E1B745-8989-4265-6D46-8FE840A4B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19" y="575867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933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9184"/>
            <a:ext cx="10515600" cy="4617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Zaspokojenie potrzeb społecznych w zakresie realizacji usług w miejscu zamieszkania (w środowisku lokalnym) prowadzić będzie do </a:t>
            </a:r>
            <a:r>
              <a:rPr lang="pl-PL" b="1" dirty="0"/>
              <a:t>ograniczenia zapotrzebowania </a:t>
            </a:r>
            <a:r>
              <a:rPr lang="pl-PL" dirty="0"/>
              <a:t>na instytucjonalne formy usług skierowanych do osób potrzebujących wsparcia w codziennym funkcjonowaniu.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powszechnym dostępie do usług środowiskowych może pomóc również zmiana sposobu działania dzisiejszych instytucji długoterminowych na turnusowe, świadczące wsparcie w społeczności lokalnej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68D71401-CE01-33F8-E0BC-F4C9D1DF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67" y="5988816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672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910"/>
            <a:ext cx="10515600" cy="52520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Proces </a:t>
            </a:r>
            <a:r>
              <a:rPr lang="pl-PL" b="1" dirty="0" err="1"/>
              <a:t>deinstytucjonalizacji</a:t>
            </a:r>
            <a:r>
              <a:rPr lang="pl-PL" b="1" dirty="0"/>
              <a:t> obejmować będzie następujące kierunki działań: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/>
              <a:t>priorytet usług społecznych realizowanych w społeczności lokalnej przed usługami stacjonarnymi;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/>
              <a:t>rozwój zindywidualizowanych usług społecznych świadczonych w społeczności lokalnej, w tym usług o charakterze profilaktycznym, które wpłyną na ograniczenie konieczności opieki instytucjonalnej;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/>
              <a:t>wykorzystanie zasobów i potencjału instytucjonalnej opieki długoterminowej na poczet rozwoju nowych usług środowiskowych w społeczności lokalnej;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/>
              <a:t>rozwój różnych form mieszkalnictwa.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EEA0D0C3-324B-11CB-1881-DB9BA05B7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959" y="593309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825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714"/>
            <a:ext cx="10515600" cy="4943038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Proces </a:t>
            </a:r>
            <a:r>
              <a:rPr lang="pl-PL" b="1" dirty="0" err="1"/>
              <a:t>deinstytucjonalizacji</a:t>
            </a:r>
            <a:r>
              <a:rPr lang="pl-PL" b="1" dirty="0"/>
              <a:t> usług społecznych jest procesem dotyczącym wielu obszarów oraz procesem długoletnim i powinien być wdrażany z zachowaniem podstawowego założenia, że ma on służyć poprawie dobrostanu osób i rodzin.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Należy go przeprowadzić jednak bardzo roztropnie, rozważnie i odpowiedzialnie stwarzając innowacyjną jakość systemów wsparcia każdej z wymienionych grup społecznych, bazującą na transformacji dotychczasowych systemów usług w organizację usług w środowiskach lokalnych oraz na rozwoju nowych narzędzi wsparcia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23D5902F-6CFE-B558-0E1C-72EBCDEF1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958" y="5843752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263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77"/>
            <a:ext cx="10515600" cy="641809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000" b="1" dirty="0"/>
              <a:t>Deinstytucjonalizacja została wskazana w Strategii Odpowiedzialnego Rozwoju jako przyjęty kierunek zmian w systemie usług społecznych, a w Strategii Rozwoju Kapitału Ludzkiego </a:t>
            </a:r>
            <a:r>
              <a:rPr lang="pl-PL" sz="5000" b="1" u="sng" dirty="0"/>
              <a:t>jest uwzględniona wprost m.in. przy działaniach dotyczących usług pieczy zastępczej oraz usług społecznych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000" dirty="0"/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5000" dirty="0"/>
              <a:t>Działania uwzględnione w Strategii są rozwinięciem ww. założeń strategicznych oraz obejmują spójny z tymi dokumentami horyzont czasowy.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5000" dirty="0"/>
              <a:t>Równocześnie wpisują się w strategiczne podejście do deinstytucjonalizacji obejmujące dłuższą perspektywę czasową i zgodne z Ogólnoeuropejskimi wytycznymi dotyczącymi przejścia od opieki instytucjonalnej do opieki świadczonej na poziomie lokalnych społeczności.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5000" dirty="0"/>
              <a:t>Zgodnie z tym podejściem, w Strategii uwzględniono te etapy procesu, które będą realizowane do 2030 r. i stanowią niezbędny element jego skutecznej realizacji.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pl-PL" sz="5000" dirty="0"/>
              <a:t>Działania wykraczające poza ten horyzont czasowy będą odpowiednio modyfikowane i uszczegóławiane, stosownie do zapisów dokumentów strategicznych wyższego rzędu (średniookresowa strategia rozwoju kraju, właściwa strategia rozwoju).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FEFE236-60DA-49C2-E461-3FD67A676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10" y="573761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321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703"/>
            <a:ext cx="10515600" cy="54622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b="1" dirty="0"/>
              <a:t>Proces przejścia od opieki instytucjonalnej do opieki świadczonej na poziomie lokalnych społeczności </a:t>
            </a:r>
            <a:r>
              <a:rPr lang="pl-PL" dirty="0"/>
              <a:t>w przypadku zdiagnozowanej sytuacji w naszym kraju wymaga długofalowych działań – w perspektywie kilkudziesięcioletniej – </a:t>
            </a:r>
            <a:r>
              <a:rPr lang="pl-PL" b="1" dirty="0"/>
              <a:t>obejmujących następujące etapy i bloki działań: </a:t>
            </a:r>
            <a:br>
              <a:rPr lang="pl-PL" b="1" dirty="0"/>
            </a:br>
            <a:endParaRPr lang="pl-PL" b="1" dirty="0"/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845"/>
              </a:spcAft>
              <a:buFont typeface="+mj-lt"/>
              <a:buAutoNum type="arabicPeriod"/>
            </a:pPr>
            <a:r>
              <a:rPr lang="pl-PL" dirty="0"/>
              <a:t>zwiększenie podaży, dostępności oraz zapewnienie odpowiedniej jakości usług świadczonych w miejscu zamieszkania oraz w formach </a:t>
            </a:r>
            <a:r>
              <a:rPr lang="pl-PL" dirty="0" err="1"/>
              <a:t>zdeinstytucjonalizowanych</a:t>
            </a:r>
            <a:r>
              <a:rPr lang="pl-PL" dirty="0"/>
              <a:t>;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845"/>
              </a:spcAft>
              <a:buFont typeface="+mj-lt"/>
              <a:buAutoNum type="arabicPeriod"/>
            </a:pPr>
            <a:r>
              <a:rPr lang="pl-PL" dirty="0"/>
              <a:t>przygotowanie i wdrożenie lokalnych i regionalnych planów rozwoju usług opieki długoterminowej;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stopniowe przekształcanie, a następnie ewentualne wygaszanie placówek stacjonarnych.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65775D67-DDA6-4415-4E9D-3BFD800C4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16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842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441434"/>
            <a:ext cx="11087100" cy="514760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Kluczowymi etapami działań z zakresu przejścia od opieki instytucjonalnej do świadczonej na poziomie lokalnych społeczności do podjęcia do 2030 r. w obszarze usług społecznych istotnych z punktu widzenia przeciwdziałania ubóstwu i wykluczeniu społecznemu są: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kompleksowy przegląd i ocena („audyt”) </a:t>
            </a: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wszystkich całodobowych placówek opieki długoterminowej funkcjonujących jako jednostki organizacyjne pomocy społecznej</a:t>
            </a: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także schronisk dla osób bezdomnych i schronisk z usługami opiekuńczymi dla osób bezdomnych i innych miejsc schronienia dla osób bezdomnych oraz innych placówek świadczących całodobowe usługi społeczne, ze szczególnym uwzględnieniem analizy struktury mieszkańców tych placówek oraz ich indywidualnych sytuacji pod kątem perspektyw usamodzielniania;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stały rozwój podaży usług opiekuńczych świadczonych w miejscu zamieszkania;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rozwój mieszkalnictwa wspomaganego;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opracowanie lokalnych i regionalnych planów/strategii usług opieki długoterminowej, zgodnych z koncepcją </a:t>
            </a:r>
            <a:r>
              <a:rPr lang="pl-PL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deinstytucjonalizacji</a:t>
            </a: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zaprzestanie kierowania do domów pomocy społecznej osób poniżej 18. roku życia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5DD0C706-563A-DE45-AA4B-F8C48B256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974" y="5886317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2089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79029"/>
            <a:ext cx="10515600" cy="51633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2030 r. celem w zakresie procesu przejścia od usług instytucjonalnych do świadczonych na poziomie społeczności lokalnej jest: </a:t>
            </a:r>
            <a:br>
              <a:rPr lang="pl-PL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45"/>
              </a:spcAft>
              <a:buAutoNum type="arabicPeriod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zwiększenie dostępności środowiskowych usług opiekuńczych na poziomie gminy,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45"/>
              </a:spcAft>
              <a:buAutoNum type="arabicPeriod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zwiększenie liczby miejsc zamieszkania w formach mieszkalnictwa wspomaganego,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45"/>
              </a:spcAft>
              <a:buAutoNum type="arabicPeriod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zmniejszenie wskaźnika średniej liczby osób w domu pomocy społecznej oraz schronisku dla osób bezdomnych i schronisku z usługami opiekuńczymi dla osób bezdomnych,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45"/>
              </a:spcAft>
              <a:buAutoNum type="arabicPeriod"/>
            </a:pPr>
            <a:r>
              <a:rPr lang="pl-PL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zwiększenie udziału usług świadczonych w środowisku i w miejscu zamieszkania w stosunku do opieki instytucjonalnej (poprzez zmniejszenie wskaźnika usług instytucjonalnych do środowiskowych).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C37AAA39-883A-0115-05E9-8D02BE910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92" y="5712017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043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323850"/>
            <a:ext cx="11001375" cy="57816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100" b="1" dirty="0"/>
              <a:t>Przedstawiona wizja procesu </a:t>
            </a:r>
            <a:r>
              <a:rPr lang="pl-PL" sz="2100" b="1" dirty="0" err="1"/>
              <a:t>deinstytucjonalizacji</a:t>
            </a:r>
            <a:r>
              <a:rPr lang="pl-PL" sz="2100" b="1" dirty="0"/>
              <a:t> usług społecznych wskazuje na konieczność realizacji zadań</a:t>
            </a:r>
            <a:r>
              <a:rPr lang="pl-PL" sz="2100" dirty="0"/>
              <a:t>, które są kluczowe z uwagi na powodzenie procesu – wdrożenia skutecznego systemu realizacji usług społecznych świadczonych w społeczności lokalnej uwzględniającego potrzeby jej mieszkańców.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100" dirty="0"/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100" b="1" dirty="0"/>
              <a:t>Kluczowe kierunki działań to: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/>
              <a:t>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edukacja wszystkich interesariuszy procesu </a:t>
            </a:r>
            <a:r>
              <a:rPr lang="pl-PL" sz="2400" dirty="0" err="1"/>
              <a:t>deinstytucjonalizacji</a:t>
            </a:r>
            <a:r>
              <a:rPr lang="pl-PL" sz="2400" dirty="0"/>
              <a:t>, w zakresie konieczności podejmowania działań zwiększających udział osoby w wyborze sposobu realizacji usług. Edukacja w zakresie szerszego upowszechniania m.in. katalogu usług społecznych w środowisku, wytycznych i rekomendacji w zakresie wdrażania poszczególnych form oraz monitorowania ich jakości;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opracowanie krajowych wytycznych dotyczących </a:t>
            </a:r>
            <a:r>
              <a:rPr lang="pl-PL" sz="2400" dirty="0" err="1"/>
              <a:t>deinstytucjonalizacji</a:t>
            </a:r>
            <a:r>
              <a:rPr lang="pl-PL" sz="2400" dirty="0"/>
              <a:t> usług społecznych oraz regionalnych (województwo) i lokalnych (gminnych i powiatowych) planów </a:t>
            </a:r>
            <a:r>
              <a:rPr lang="pl-PL" sz="2400" dirty="0" err="1"/>
              <a:t>deinstytucjonalizacji</a:t>
            </a:r>
            <a:r>
              <a:rPr lang="pl-PL" sz="2400" dirty="0"/>
              <a:t> usług społecznych;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rozbudowa systemu usług środowiskowych pozwalających na wybór formy i sposobu świadczenia usług społecznych przez osobę potrzebującą wsparcia;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kontynuowanie działań z zakresu </a:t>
            </a:r>
            <a:r>
              <a:rPr lang="pl-PL" sz="2400" dirty="0" err="1"/>
              <a:t>deinstytucjonalizacji</a:t>
            </a:r>
            <a:r>
              <a:rPr lang="pl-PL" sz="2400" dirty="0"/>
              <a:t> pieczy zastępczej;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zmiana sposobu funkcjonowania domów pomocy społecznej – DPS jako środowiskowe centrum usług;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400" dirty="0"/>
              <a:t>analiza stanu prawnego i dostosowanie obowiązujących przepisów do wymogów procesu </a:t>
            </a:r>
            <a:r>
              <a:rPr lang="pl-PL" sz="2400" dirty="0" err="1"/>
              <a:t>deinstytucjonalizacji</a:t>
            </a:r>
            <a:r>
              <a:rPr lang="pl-PL" sz="2400" dirty="0"/>
              <a:t>;</a:t>
            </a: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0553B0A0-40BD-90EE-4396-7FD84AC77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64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5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5BE74-6D9F-2680-9E37-87354F535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325"/>
            <a:ext cx="10515600" cy="54332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13) działalności wspomagającej rozwój wspólnot i społeczności lokalnych;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14) nauki, szkolnictwa wyższego, edukacji, oświaty i wychowania;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15) działalności na rzecz dzieci i młodzieży, w tym wypoczynku dzieci i młodzieży;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16) kultury, sztuki, ochrony dóbr kultury i dziedzictwa narodowego;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17) wspierania i upowszechniania kultury fizycznej;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18) ekologii i ochrony zwierząt oraz ochrony dziedzictwa przyrodniczego;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19) turystyki i krajoznawstwa;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20) porządku i bezpieczeństwa publicznego;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21) obronności państwa i działalności Sił Zbrojnych Rzeczypospolitej Polskiej;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22) upowszechniania i ochrony wolności i praw człowieka oraz swobód obywatelskich, a także działań wspomagających rozwój demokracji;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22a) udzielania nieodpłatnego poradnictwa obywatelskiego;</a:t>
            </a:r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836E3CCF-DB70-159E-B177-EBAEF4F28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309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624"/>
            <a:ext cx="10515600" cy="5667375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rozwój kadr świadczących usługi społeczne;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opracowanie lub modyfikacja narzędzi pozwalających na bieżący monitoring procesu </a:t>
            </a:r>
            <a:r>
              <a:rPr lang="pl-PL" sz="2800" dirty="0" err="1"/>
              <a:t>deinstytucjonalizacji</a:t>
            </a:r>
            <a:r>
              <a:rPr lang="pl-PL" sz="2800" dirty="0"/>
              <a:t>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wprowadzenie zmian legislacyjnych dotyczących mieszkalnictwa chronionego – ujednolicenie nazewnictwa na „mieszkania wspomagane z koszykiem usług”;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rozbudowa miejsc czasowego pobytu z usługami społecznymi zgodnymi z potrzebami osoby potrzebującej wsparcia w codziennym funkcjonowaniu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podejmowanie działań zmierzających do ekonomicznego usamodzielnienia osób z niepełnosprawnościami poprzez ich aktywizację zawodową;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zagwarantowanie świadczenia usług społecznych w środowisku lokalnym dla każdego obywatela;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915"/>
              </a:spcAft>
              <a:buFont typeface="Symbol" panose="05050102010706020507" pitchFamily="18" charset="2"/>
              <a:buChar char=""/>
            </a:pPr>
            <a:r>
              <a:rPr lang="pl-PL" sz="2800" dirty="0"/>
              <a:t>praktyczne wdrożenie idei niezależnego życia dla każdej osoby z niepełnosprawnościami;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800" dirty="0"/>
              <a:t>wspieranie rozwoju potencjału podmiotów ekonomii społecznej do realizacji usług społecznych świadczonych w społeczności lokalnej.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8152301B-411F-343E-DC8D-21AC7D729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87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034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B7FF1-44C0-93CD-EFCE-D0CA25BD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>
                <a:latin typeface="+mn-lt"/>
              </a:rPr>
              <a:t>Kierunki rozwoju w oparciu o program </a:t>
            </a:r>
            <a:br>
              <a:rPr lang="pl-PL" sz="3200" dirty="0">
                <a:latin typeface="+mn-lt"/>
              </a:rPr>
            </a:br>
            <a:r>
              <a:rPr lang="pl-PL" sz="3200" b="1" dirty="0">
                <a:latin typeface="+mn-lt"/>
              </a:rPr>
              <a:t>Fundusze Europejskie dla Rozwoju Społecznego</a:t>
            </a:r>
            <a:r>
              <a:rPr lang="pl-PL" sz="3200" dirty="0">
                <a:latin typeface="+mn-lt"/>
              </a:rPr>
              <a:t> 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- FRES 2021 - 2027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i="0" u="none" strike="noStrike" baseline="0" dirty="0"/>
              <a:t>Zapisy programu FERS</a:t>
            </a:r>
            <a:endParaRPr lang="pl-PL" b="0" i="0" u="none" strike="noStrike" baseline="0" dirty="0"/>
          </a:p>
          <a:p>
            <a:endParaRPr lang="pl-PL" b="0" i="0" u="none" strike="noStrike" baseline="0" dirty="0"/>
          </a:p>
          <a:p>
            <a:r>
              <a:rPr lang="pl-PL" b="1" i="0" u="none" strike="noStrike" baseline="0" dirty="0"/>
              <a:t>Priorytet I  </a:t>
            </a:r>
            <a:r>
              <a:rPr lang="pl-PL" b="0" i="0" u="none" strike="noStrike" baseline="0" dirty="0"/>
              <a:t>Lepsze polityki dla rozwoju społecznego</a:t>
            </a:r>
          </a:p>
          <a:p>
            <a:r>
              <a:rPr lang="pl-PL" b="1" i="0" u="none" strike="noStrike" baseline="0" dirty="0"/>
              <a:t>Cel szczegółowy h) </a:t>
            </a:r>
            <a:r>
              <a:rPr lang="pl-PL" b="0" i="0" u="none" strike="noStrike" baseline="0" dirty="0"/>
              <a:t>wspieranie aktywnego włączenia społecznego w celu promowania równości szans, niedyskryminacji i aktywnego uczestnictwa, oraz zwiększanie szans zatrudnienia, w szczególności grup w niekorzystnej sytuacji </a:t>
            </a:r>
          </a:p>
          <a:p>
            <a:r>
              <a:rPr lang="pl-PL" b="1" i="0" u="none" strike="noStrike" baseline="0" dirty="0"/>
              <a:t>Typ 3 </a:t>
            </a:r>
            <a:r>
              <a:rPr lang="pl-PL" b="0" i="0" u="none" strike="noStrike" baseline="0" dirty="0"/>
              <a:t>Działania ROPS w zakresie usług społecznych, pomocy społecznej, ekonomii społecznej i aktywnej integracji, służące włączeniu społecznemu, realizowane na poziomie wojewódzkim</a:t>
            </a:r>
            <a:endParaRPr lang="pl-PL" sz="4000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60DF1E11-8B13-4FCE-1BB2-0871C80DF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89" y="5851717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916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5683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endParaRPr lang="pl-PL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500" b="1" i="0" u="none" strike="noStrike" baseline="0" dirty="0"/>
              <a:t>Zakres tematyczny projektów koordynacyjnych na poziom województwa </a:t>
            </a:r>
            <a:endParaRPr lang="pl-PL" sz="3500" b="0" i="0" u="none" strike="noStrike" baseline="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3500" b="0" i="0" u="none" strike="noStrike" baseline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500" b="0" i="0" u="none" strike="noStrike" baseline="0" dirty="0"/>
              <a:t>Zmapowanie i wzmocnienie potencjału instytucji kluczowych z punktu widzenia realizacji  spójnej polityki publicznej w obszarze włączenia społecznego w regionach, w szczególności w zakresie:</a:t>
            </a:r>
            <a:br>
              <a:rPr lang="pl-PL" sz="3500" b="0" i="0" u="none" strike="noStrike" baseline="0" dirty="0"/>
            </a:br>
            <a:r>
              <a:rPr lang="pl-PL" sz="3500" b="0" i="0" u="none" strike="noStrike" baseline="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500" b="0" i="0" u="none" strike="noStrike" baseline="0" dirty="0"/>
              <a:t>aktywnej integracji społecznej,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500" b="0" i="0" u="none" strike="noStrike" baseline="0" dirty="0"/>
              <a:t>usług społecznych i </a:t>
            </a:r>
            <a:r>
              <a:rPr lang="pl-PL" sz="3500" b="0" i="0" u="none" strike="noStrike" baseline="0" dirty="0" err="1"/>
              <a:t>deinstytucjonalizacji</a:t>
            </a:r>
            <a:r>
              <a:rPr lang="pl-PL" sz="3500" b="0" i="0" u="none" strike="noStrike" baseline="0" dirty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500" b="0" i="0" u="none" strike="noStrike" baseline="0" dirty="0"/>
              <a:t>ekonomii społecznej,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000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01B5D11F-9FCD-3332-52D5-90BACC5D7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829492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1970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574"/>
            <a:ext cx="10515600" cy="5051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i="0" u="none" strike="noStrike" baseline="0" dirty="0"/>
              <a:t>Zakres działań</a:t>
            </a:r>
            <a:endParaRPr lang="pl-PL" b="0" i="0" u="none" strike="noStrike" baseline="0" dirty="0"/>
          </a:p>
          <a:p>
            <a:endParaRPr lang="pl-PL" b="0" i="0" u="none" strike="noStrike" baseline="0" dirty="0"/>
          </a:p>
          <a:p>
            <a:pPr marL="0" indent="0">
              <a:buNone/>
            </a:pPr>
            <a:r>
              <a:rPr lang="pl-PL" b="1" i="0" u="none" strike="noStrike" baseline="0" dirty="0"/>
              <a:t>W FERS wskazano katalog 15 działań przewidzianych do realizacji w ramach projektów koordynacyjnych ROPS:</a:t>
            </a:r>
            <a:br>
              <a:rPr lang="pl-PL" b="0" i="0" u="none" strike="noStrike" baseline="0" dirty="0"/>
            </a:br>
            <a:endParaRPr lang="pl-PL" b="0" i="0" u="none" strike="noStrike" baseline="0" dirty="0"/>
          </a:p>
          <a:p>
            <a:pPr marL="514350" indent="-514350">
              <a:buFont typeface="+mj-lt"/>
              <a:buAutoNum type="arabicPeriod"/>
            </a:pPr>
            <a:r>
              <a:rPr lang="pl-PL" b="0" i="0" u="none" strike="noStrike" baseline="0" dirty="0"/>
              <a:t>organizowanie i wspieranie instytucji pomocy społecznej oraz podmiotów zajmujących się pomocą i integracją społeczną oraz ich współpracy,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0" i="0" u="none" strike="noStrike" baseline="0" dirty="0"/>
              <a:t>diagnozowanie i monitorowanie sytuacji regionalnej w zakresie usług społecznych, pomocy i integracji społecznej oraz ekonomii społecznej,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0" i="0" u="none" strike="noStrike" baseline="0" dirty="0"/>
              <a:t>planowanie interwencji z zakresu usług społecznych, pomocy i integracji społecznej, ekonomii społecznej w województwie, w tym w oparciu o zalecenia przygotowane przez </a:t>
            </a:r>
            <a:r>
              <a:rPr lang="pl-PL" b="0" i="0" u="none" strike="noStrike" baseline="0" dirty="0" err="1"/>
              <a:t>MRiPS</a:t>
            </a:r>
            <a:r>
              <a:rPr lang="pl-PL" b="0" i="0" u="none" strike="noStrike" baseline="0" dirty="0"/>
              <a:t>,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65191D6A-CBBD-6550-FBA1-3F65DF63C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579" y="5937635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417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1175"/>
            <a:ext cx="10515600" cy="505920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wzmocnienie potencjału instytucjonalnego, organizacyjnego oraz kompetencyjnego instytucji pomocy i integracji społecznej (w tym w zakresie </a:t>
            </a:r>
            <a:r>
              <a:rPr lang="pl-PL" b="0" i="0" u="none" strike="noStrike" baseline="0" dirty="0" err="1"/>
              <a:t>superwizji</a:t>
            </a:r>
            <a:r>
              <a:rPr lang="pl-PL" b="0" i="0" u="none" strike="noStrike" baseline="0" dirty="0"/>
              <a:t> pracy socjalnej) oraz podmiotów świadczących usługi społeczne, 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analiza potrzeb szkoleniowych kadr i planowanie interwencji EFS w tym zakresie w oparciu o zalecenia przygotowane przez </a:t>
            </a:r>
            <a:r>
              <a:rPr lang="pl-PL" b="0" i="0" u="none" strike="noStrike" baseline="0" dirty="0" err="1"/>
              <a:t>MRiPS</a:t>
            </a:r>
            <a:r>
              <a:rPr lang="pl-PL" b="0" i="0" u="none" strike="noStrike" baseline="0" dirty="0"/>
              <a:t>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wspieranie gmin w tworzeniu CUS i rozwoju dostarczanych przez nie usług, w tym szkolenia z zakresu ustawy o realizowaniu usług społecznych przez centrum usług społecznych,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wsparcie samorządów w rozwoju usług świadczonych w społeczności lokalnej, w tym działania świadomościowe i szkolenia dotyczące </a:t>
            </a:r>
            <a:r>
              <a:rPr lang="pl-PL" b="0" i="0" u="none" strike="noStrike" baseline="0" dirty="0" err="1"/>
              <a:t>deinstytucjonalizacji</a:t>
            </a:r>
            <a:r>
              <a:rPr lang="pl-PL" b="0" i="0" u="none" strike="noStrike" baseline="0" dirty="0"/>
              <a:t>, wymiana dobrych praktyk,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koordynacja prac Regionalnych Komitetów Rozwoju Ekonomii Społecznej,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b="0" i="0" u="none" strike="noStrike" baseline="0" dirty="0"/>
              <a:t>zapewnienie wdrażania w samorządach lokalnych rozwiązań w obszarze  ekonomii społecznej,</a:t>
            </a:r>
          </a:p>
          <a:p>
            <a:pPr marL="342900" indent="-342900">
              <a:buFont typeface="+mj-lt"/>
              <a:buAutoNum type="arabicPeriod" startAt="4"/>
            </a:pPr>
            <a:endParaRPr lang="pl-PL" sz="1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62A5AEAA-F427-A42A-DBCC-3717581F2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56" y="569504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92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606424"/>
            <a:ext cx="10515600" cy="5318125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 startAt="11"/>
            </a:pPr>
            <a:endParaRPr lang="pl-PL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pl-PL" b="0" i="0" u="none" strike="noStrike" baseline="0" dirty="0"/>
              <a:t>zbieranie danych dotyczących sektora ES na poziomie regionalnym, analiza danych i sprawozdawczość dot. ekonomii społecznej oraz kondycji sektora,</a:t>
            </a:r>
            <a:endParaRPr lang="pl-PL" dirty="0"/>
          </a:p>
          <a:p>
            <a:pPr marL="514350" indent="-514350">
              <a:buFont typeface="+mj-lt"/>
              <a:buAutoNum type="arabicPeriod" startAt="10"/>
            </a:pPr>
            <a:r>
              <a:rPr lang="pl-PL" dirty="0"/>
              <a:t>udział w procesie akredytacji OWES,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dirty="0"/>
              <a:t>działania na rzecz rozwoju zaangażowania JST w obszarze  ekonomii społecznej,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dirty="0"/>
              <a:t>sieciowanie i współpraca z OWES,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dirty="0"/>
              <a:t>działania na rzecz zwiększenia aktywności JST w obszarze zatrudnienia socjalnego i działalności PZS,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dirty="0"/>
              <a:t>działania służące budowaniu marki ekonomii społecznej i jej promocji w oparciu o zakres ES wskazany w nowej ustawie (np. targi ekonomii społecznej).</a:t>
            </a:r>
          </a:p>
          <a:p>
            <a:pPr marL="514350" indent="-514350">
              <a:buFont typeface="+mj-lt"/>
              <a:buAutoNum type="arabicPeriod" startAt="10"/>
            </a:pPr>
            <a:endParaRPr lang="pl-PL" sz="1400" dirty="0"/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788194A4-AD2D-1923-763C-AC972466A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48" y="5924549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7887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B7FF1-44C0-93CD-EFCE-D0CA25BD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+mn-lt"/>
              </a:rPr>
              <a:t>Materiały wybrano i opracowano na podstawie: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36FB1-FFC4-9364-9CED-8B222F46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073150"/>
            <a:ext cx="10887075" cy="54197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6400" dirty="0"/>
              <a:t>Publikacja w ramach projektu </a:t>
            </a:r>
            <a:r>
              <a:rPr lang="pl-PL" sz="6400" b="1" dirty="0"/>
              <a:t>„Nowe specjalności II stopnia specjalizacji w zawodzie pracownik socjalny odpowiedzią na nowe wyzwania”</a:t>
            </a:r>
            <a:r>
              <a:rPr lang="pl-PL" sz="6400" dirty="0"/>
              <a:t> współfinansowanego ze środków Europejskiego Funduszu Społecznego w ramach: Działania 2.5 Skuteczna pomoc społeczna. Oś priorytetowa II: Efektywne polityki publiczne dla rynku pracy, gospodarki i edukacji Programu Operacyjnego Wiedza Edukacja Rozwój 2014–2020 i budżetu państwa. POWR.02.05.00-00-0211/18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64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6400" dirty="0"/>
              <a:t>Załącznik do </a:t>
            </a:r>
            <a:r>
              <a:rPr lang="pl-PL" sz="6400" b="1" dirty="0"/>
              <a:t>Ogólnopolskich ramowych Wytycznych Tworzenia Lokalnych Planów </a:t>
            </a:r>
            <a:r>
              <a:rPr lang="pl-PL" sz="6400" b="1" dirty="0" err="1"/>
              <a:t>Deinstytucjonalizacji</a:t>
            </a:r>
            <a:r>
              <a:rPr lang="pl-PL" sz="6400" b="1" dirty="0"/>
              <a:t> Usług Społecznych przygotowanych w ramach projektu Opracowanie i  pilotażowe wdrożenie mechanizmów i planów </a:t>
            </a:r>
            <a:r>
              <a:rPr lang="pl-PL" sz="6400" b="1" dirty="0" err="1"/>
              <a:t>deinstytucjonalizacji</a:t>
            </a:r>
            <a:r>
              <a:rPr lang="pl-PL" sz="6400" b="1" dirty="0"/>
              <a:t> usług społecznych realizowanego w ramach Programu Operacyjnego Wiedza Edukacja Rozwój 2014–2020</a:t>
            </a:r>
            <a:r>
              <a:rPr lang="pl-PL" sz="6400" dirty="0"/>
              <a:t>, Osi Priorytetowej II Efektywne polityki publiczne dla rynku pracy, gospodarki i edukacji, Działanie 2.8 Rozwój usług społecznych świadczonych w lokalnej społeczności, współfinansowanego z Europejskiego Funduszu Społecznego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pl-PL" sz="64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6400" b="1" dirty="0"/>
              <a:t>UCHWAŁA NR 135 RADY MINISTRÓW </a:t>
            </a:r>
            <a:r>
              <a:rPr lang="pl-PL" sz="6400" dirty="0"/>
              <a:t>z dnia 15 czerwca 2022 r. w sprawie przyjęcia polityki publicznej pod nazwą Strategia rozwoju usług społecznych, polityka publiczna do roku 2030 (z perspektywą do 2035 r.)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6400" b="1" dirty="0"/>
              <a:t>Dz. U. 2020 poz. 1057  OBWIESZCZENIE MARSZAŁKA SEJMU RZECZYPOSPOLITEJ POLSKIEJ </a:t>
            </a:r>
            <a:r>
              <a:rPr lang="pl-PL" sz="6400" dirty="0"/>
              <a:t>z dnia 29 maja 2020 r. w sprawie ogłoszenia jednolitego tekstu ustawy o działalności pożytku publicznego i o wolontariacie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6400" b="1" dirty="0"/>
              <a:t>Ustawie z dnia 19 lipca 2019 r. o realizowaniu usług społecznych przez centrum usług społecznych </a:t>
            </a:r>
            <a:r>
              <a:rPr lang="pl-PL" sz="6400" dirty="0"/>
              <a:t>(Dz.U. 2019 poz. 1818)  -  która obowiązuje od 1 stycznia 2020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400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58082F2E-FC0A-C937-7CAA-F09D92126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89" y="578485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990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0AA8B7-288E-8523-DC44-A38F14AF5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4038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Ogólnoeuropejskie wytyczne dotyczące przejścia od opieki instytucjonalnej do opieki świadczonej na poziomie lokalnych społeczności Wytyczne w zakresie wdrażania i wspierania trwałego przejścia od opieki instytucjonalnej do alternatywnych rozwiązań rodzinnych i opieki świadczonej na poziomie lokalnych społeczności w przypadku dzieci, osób niepełnosprawnych, osób mających problemy ze zdrowiem psychicznym oraz osób starszych w Europie 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Europejska Grupa Ekspertów ds. Przejścia od Opieki Instytucjonalnej do Opieki świadczonej na poziomie Lokalnych Społeczności, listopad 2012</a:t>
            </a:r>
            <a:b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z dnia 5 sierpnia 2022 r. o ekonomii społecznej </a:t>
            </a:r>
            <a:b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„DEINSTYTUCJONALIZACJA OPIEKI DŁUGOTERMINOWEJ W POLSCE CELE I WYZWANIA” Redaktor naukowy: Piotr Błędowski</a:t>
            </a:r>
            <a:b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 „Postępy deinstytucjonalizacja pieczy zastępczej  w Polsce” 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publikacja powstała w ramach projektu „Stworzenie i wdrożenie narzędzia badawczego służącego weryfikacji procesu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deinstytucjonalizacji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pieczy zastępczej w powiatach”. Projekt jest dofinansowany z Europejskiego Funduszu Społecznego w ramach Programu Operacyjnego Wiedza Edukacja Rozwój </a:t>
            </a:r>
            <a:b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„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Wstępna koncepcja realizacji projektów koordynacyjnych ROPS w ramach FERS”  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Warszawa, 15 lutego 2022 r. –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MRPiPS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l-PL" sz="16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7BCC1423-F2AC-E746-1869-ADF20E80C4E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>
                <a:latin typeface="+mn-lt"/>
              </a:rPr>
              <a:t>Materiały wybrano i opracowano na podstawie: </a:t>
            </a:r>
            <a:endParaRPr lang="pl-PL" sz="2800" b="1" dirty="0">
              <a:latin typeface="+mn-lt"/>
            </a:endParaRPr>
          </a:p>
        </p:txBody>
      </p:sp>
      <p:pic>
        <p:nvPicPr>
          <p:cNvPr id="2" name="Obraz 1" descr="Obraz zawierający zrzut ekranu, Wielobarwność, Prostokąt">
            <a:extLst>
              <a:ext uri="{FF2B5EF4-FFF2-40B4-BE49-F238E27FC236}">
                <a16:creationId xmlns:a16="http://schemas.microsoft.com/office/drawing/2014/main" id="{9D4E0175-F594-AA3D-ED94-1FC573EC1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721348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376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B0B4A3-30ED-CB89-7164-2273BB7D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102"/>
            <a:ext cx="10515600" cy="203407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 Dziękuję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39E04E-3263-BBA1-2A5F-274D4BE23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77"/>
            <a:ext cx="10515600" cy="34710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Jadwiga Olszowska – Urban </a:t>
            </a:r>
            <a:br>
              <a:rPr lang="pl-PL" sz="3600" dirty="0"/>
            </a:br>
            <a:r>
              <a:rPr lang="pl-PL" sz="3600" dirty="0"/>
              <a:t>e-mail: jadziaou@partners.net.pl</a:t>
            </a:r>
            <a:br>
              <a:rPr lang="pl-PL" sz="3600" dirty="0"/>
            </a:br>
            <a:r>
              <a:rPr lang="pl-PL" sz="3600" dirty="0"/>
              <a:t>tel. 605 307 215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36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3600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A58F40B0-E9F1-4E17-2172-515BB8E15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5716779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3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5BE74-6D9F-2680-9E37-87354F535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58393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23) ratownictwa i ochrony ludności;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24) pomocy ofiarom katastrof, klęsk żywiołowych, konfliktów zbrojnych i wojen w kraju i za granicą; 25) upowszechniania i ochrony praw konsumentów;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26) działalności na rzecz integracji europejskiej oraz rozwijania kontaktów i współpracy między społeczeństwami;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27) promocji i organizacji wolontariatu;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28) pomocy Polonii i Polakom za granicą;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29) działalności na rzecz kombatantów i osób represjonowanych;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29a) działalności na rzecz weteranów i weteranów poszkodowanych w rozumieniu ustawy z dnia 19 sierpnia 2011 r. o weteranach działań poza granicami państwa (Dz. U. z 2020 r. poz. 2055 oraz z 2022 r. poz. 655); </a:t>
            </a:r>
          </a:p>
          <a:p>
            <a:endParaRPr lang="pl-PL" dirty="0"/>
          </a:p>
        </p:txBody>
      </p:sp>
      <p:pic>
        <p:nvPicPr>
          <p:cNvPr id="4" name="Obraz 3" descr="Obraz zawierający zrzut ekranu, Wielobarwność, Prostokąt">
            <a:extLst>
              <a:ext uri="{FF2B5EF4-FFF2-40B4-BE49-F238E27FC236}">
                <a16:creationId xmlns:a16="http://schemas.microsoft.com/office/drawing/2014/main" id="{F473F3B7-2728-B4D1-6533-6DD6A3852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92" y="0"/>
            <a:ext cx="6673616" cy="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36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9292</Words>
  <Application>Microsoft Office PowerPoint</Application>
  <PresentationFormat>Panoramiczny</PresentationFormat>
  <Paragraphs>612</Paragraphs>
  <Slides>88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88</vt:i4>
      </vt:variant>
    </vt:vector>
  </HeadingPairs>
  <TitlesOfParts>
    <vt:vector size="95" baseType="lpstr">
      <vt:lpstr>Arial</vt:lpstr>
      <vt:lpstr>Calibri</vt:lpstr>
      <vt:lpstr>Calibri Light</vt:lpstr>
      <vt:lpstr>Calibri,Bold</vt:lpstr>
      <vt:lpstr>Symbol</vt:lpstr>
      <vt:lpstr>Times New Roman</vt:lpstr>
      <vt:lpstr>Motyw pakietu Office</vt:lpstr>
      <vt:lpstr>Prezentacja programu PowerPoint</vt:lpstr>
      <vt:lpstr>Prezentacja programu PowerPoint</vt:lpstr>
      <vt:lpstr>Założenia do współczesnych zmian</vt:lpstr>
      <vt:lpstr>Od zadań publicznych do usług społecznych w gminie/ powiecie/ województwie</vt:lpstr>
      <vt:lpstr>Prezentacja programu PowerPoint</vt:lpstr>
      <vt:lpstr>Prezentacja programu PowerPoint</vt:lpstr>
      <vt:lpstr>Sfera zadań publicznych –  zadania pożytku publicznego</vt:lpstr>
      <vt:lpstr>Prezentacja programu PowerPoint</vt:lpstr>
      <vt:lpstr>Prezentacja programu PowerPoint</vt:lpstr>
      <vt:lpstr>Prezentacja programu PowerPoint</vt:lpstr>
      <vt:lpstr>Definicja usług społecznych znajduje się w:</vt:lpstr>
      <vt:lpstr>Prezentacja programu PowerPoint</vt:lpstr>
      <vt:lpstr>Prezentacja programu PowerPoint</vt:lpstr>
      <vt:lpstr>Prezentacja programu PowerPoint</vt:lpstr>
      <vt:lpstr>Prezentacja programu PowerPoint</vt:lpstr>
      <vt:lpstr>UCHWAŁA NR 135 RADY MINISTRÓW  z dnia 15 czerwca 2022 r.  w sprawie przyjęcia polityki publicznej pod nazwą  Strategia rozwoju usług społecznych, polityka publiczna do roku 2030  (z perspektywą do 2035 r.)</vt:lpstr>
      <vt:lpstr>Prezentacja programu PowerPoint</vt:lpstr>
      <vt:lpstr>Prezentacja programu PowerPoint</vt:lpstr>
      <vt:lpstr>Kto potrzebuje usług i deinstytucjonalizacji DI?</vt:lpstr>
      <vt:lpstr>Prezentacja programu PowerPoint</vt:lpstr>
      <vt:lpstr>Podsumowanie - deistytucjonalizacja usług społecznych to :</vt:lpstr>
      <vt:lpstr>Prezentacja programu PowerPoint</vt:lpstr>
      <vt:lpstr>Prezentacja programu PowerPoint</vt:lpstr>
      <vt:lpstr>Podejście z projektu Strategii Rozwoju Usług Społecznych</vt:lpstr>
      <vt:lpstr>Rodzina- dzieci, w tym dzieci z niepełnosprawnościami  Dzisiaj  -  to wsparcie w zakresie usług świadczonych w społeczności lokalnej m.in </vt:lpstr>
      <vt:lpstr>Prezentacja programu PowerPoint</vt:lpstr>
      <vt:lpstr>REKOMENDACJE usług społecznych wg Strategii Rozwoju Usług Społecznych:  Rodzina - dzieci, w tym dzieci z niepełnosprawnościami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Osoby starsze  Dzisiaj  -  to wsparcie w zakresie usług świadczonych w społeczności lokalnej m.in </vt:lpstr>
      <vt:lpstr>Osoby starsze  Dzisiaj  -  to wsparcie w zakresie usług świadczonych w społeczności lokalnej m.in </vt:lpstr>
      <vt:lpstr>REKOMENDACJE usług społecznych  wg Strategii Rozwoju Usług Społecznych –  osoby starsze </vt:lpstr>
      <vt:lpstr>REKOMENDACJE usług społecznych  wg Strategii Rozwoju Usług Społecznych –  osoby starsze </vt:lpstr>
      <vt:lpstr>Prezentacja programu PowerPoint</vt:lpstr>
      <vt:lpstr>Osoby z niepełnosprawnościami  Dzisiaj  -  to wsparcie w zakresie usług świadczonych w społeczności lokalnej m.in </vt:lpstr>
      <vt:lpstr>Osoby z niepełnosprawnościami  Dzisiaj  -  to wsparcie w zakresie usług świadczonych w społeczności lokalnej m.in </vt:lpstr>
      <vt:lpstr>Osoby z niepełnosprawnościami  Dzisiaj  -  to wsparcie w zakresie usług świadczonych w społeczności lokalnej m.in </vt:lpstr>
      <vt:lpstr>Osoby z niepełnosprawnościami  Dzisiaj  -  to wsparcie w zakresie usług świadczonych w społeczności lokalnej m.in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Rodzaje usług dla dorosłych zapobiegające umieszczeniu w instytucjach, stanowiące alternatywę dla instytucji jako kierunek rozwoju  </vt:lpstr>
      <vt:lpstr>Usługi społeczne dla rodziny – nowe kierunki </vt:lpstr>
      <vt:lpstr>Usługi społeczne o charakterze dziennym </vt:lpstr>
      <vt:lpstr>Usługi społeczne w środowisku lokalnym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Kierunki rozwoju w oparciu o program  Fundusze Europejskie dla Rozwoju Społecznego   - FRES 2021 - 2027</vt:lpstr>
      <vt:lpstr>Prezentacja programu PowerPoint</vt:lpstr>
      <vt:lpstr>Prezentacja programu PowerPoint</vt:lpstr>
      <vt:lpstr>Prezentacja programu PowerPoint</vt:lpstr>
      <vt:lpstr>Prezentacja programu PowerPoint</vt:lpstr>
      <vt:lpstr>Materiały wybrano i opracowano na podstawie: </vt:lpstr>
      <vt:lpstr>Prezentacja programu PowerPoint</vt:lpstr>
      <vt:lpstr> Dziękuję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Pawel Jackiewicz</dc:creator>
  <cp:lastModifiedBy>Jadwiga Olszowska-Urban</cp:lastModifiedBy>
  <cp:revision>94</cp:revision>
  <cp:lastPrinted>2022-11-22T20:35:33Z</cp:lastPrinted>
  <dcterms:created xsi:type="dcterms:W3CDTF">2021-07-09T09:52:33Z</dcterms:created>
  <dcterms:modified xsi:type="dcterms:W3CDTF">2024-03-17T18:42:36Z</dcterms:modified>
</cp:coreProperties>
</file>