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8" r:id="rId3"/>
    <p:sldId id="259" r:id="rId4"/>
    <p:sldId id="260" r:id="rId5"/>
    <p:sldId id="365" r:id="rId6"/>
    <p:sldId id="261" r:id="rId7"/>
    <p:sldId id="356" r:id="rId8"/>
    <p:sldId id="357" r:id="rId9"/>
    <p:sldId id="359" r:id="rId10"/>
    <p:sldId id="361" r:id="rId11"/>
    <p:sldId id="274" r:id="rId12"/>
    <p:sldId id="362" r:id="rId13"/>
    <p:sldId id="363" r:id="rId14"/>
    <p:sldId id="364" r:id="rId15"/>
    <p:sldId id="263" r:id="rId16"/>
    <p:sldId id="264" r:id="rId17"/>
    <p:sldId id="265" r:id="rId18"/>
    <p:sldId id="266" r:id="rId19"/>
    <p:sldId id="267" r:id="rId20"/>
    <p:sldId id="278" r:id="rId21"/>
    <p:sldId id="279" r:id="rId22"/>
    <p:sldId id="280" r:id="rId23"/>
    <p:sldId id="281" r:id="rId24"/>
    <p:sldId id="282" r:id="rId25"/>
    <p:sldId id="283" r:id="rId26"/>
    <p:sldId id="344" r:id="rId27"/>
    <p:sldId id="345" r:id="rId28"/>
    <p:sldId id="284" r:id="rId29"/>
    <p:sldId id="285" r:id="rId30"/>
    <p:sldId id="293" r:id="rId31"/>
    <p:sldId id="294" r:id="rId32"/>
    <p:sldId id="295" r:id="rId33"/>
    <p:sldId id="366" r:id="rId34"/>
    <p:sldId id="296" r:id="rId35"/>
    <p:sldId id="297" r:id="rId36"/>
    <p:sldId id="298" r:id="rId37"/>
    <p:sldId id="346" r:id="rId38"/>
    <p:sldId id="347" r:id="rId39"/>
    <p:sldId id="286" r:id="rId40"/>
    <p:sldId id="348" r:id="rId41"/>
    <p:sldId id="349" r:id="rId42"/>
    <p:sldId id="287" r:id="rId43"/>
    <p:sldId id="288" r:id="rId44"/>
    <p:sldId id="289" r:id="rId45"/>
    <p:sldId id="290" r:id="rId46"/>
    <p:sldId id="291" r:id="rId47"/>
    <p:sldId id="292" r:id="rId48"/>
    <p:sldId id="299" r:id="rId49"/>
    <p:sldId id="367" r:id="rId50"/>
    <p:sldId id="300" r:id="rId51"/>
    <p:sldId id="301" r:id="rId52"/>
    <p:sldId id="350" r:id="rId53"/>
    <p:sldId id="351" r:id="rId54"/>
    <p:sldId id="352" r:id="rId55"/>
    <p:sldId id="353" r:id="rId56"/>
    <p:sldId id="354" r:id="rId57"/>
    <p:sldId id="355" r:id="rId58"/>
    <p:sldId id="302" r:id="rId59"/>
    <p:sldId id="303" r:id="rId60"/>
    <p:sldId id="304" r:id="rId61"/>
    <p:sldId id="358" r:id="rId62"/>
    <p:sldId id="305" r:id="rId63"/>
    <p:sldId id="368" r:id="rId64"/>
    <p:sldId id="372" r:id="rId65"/>
    <p:sldId id="306" r:id="rId66"/>
    <p:sldId id="307" r:id="rId67"/>
    <p:sldId id="308" r:id="rId68"/>
    <p:sldId id="309" r:id="rId69"/>
    <p:sldId id="310" r:id="rId70"/>
    <p:sldId id="311" r:id="rId71"/>
    <p:sldId id="369" r:id="rId72"/>
    <p:sldId id="312" r:id="rId73"/>
    <p:sldId id="313" r:id="rId74"/>
    <p:sldId id="314" r:id="rId75"/>
    <p:sldId id="370" r:id="rId76"/>
    <p:sldId id="373" r:id="rId77"/>
    <p:sldId id="317" r:id="rId78"/>
    <p:sldId id="374" r:id="rId7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78" autoAdjust="0"/>
  </p:normalViewPr>
  <p:slideViewPr>
    <p:cSldViewPr snapToGrid="0">
      <p:cViewPr varScale="1">
        <p:scale>
          <a:sx n="73" d="100"/>
          <a:sy n="73" d="100"/>
        </p:scale>
        <p:origin x="10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hyperlink" Target="https://www.maszglos.pl/galerie/spotkanie-ogolnopolskie-w-falentach-24-26-listopada/" TargetMode="External"/><Relationship Id="rId1" Type="http://schemas.openxmlformats.org/officeDocument/2006/relationships/image" Target="../media/image8.jpeg"/><Relationship Id="rId6" Type="http://schemas.openxmlformats.org/officeDocument/2006/relationships/hyperlink" Target="https://www.pexels.com/pl-pl/zdjecie/architektura-biznes-budynki-chmury-698604/" TargetMode="External"/><Relationship Id="rId5" Type="http://schemas.openxmlformats.org/officeDocument/2006/relationships/image" Target="../media/image10.jpeg"/><Relationship Id="rId4" Type="http://schemas.openxmlformats.org/officeDocument/2006/relationships/hyperlink" Target="https://pxhere.com/pl/photo/1643461"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hyperlink" Target="https://www.maszglos.pl/galerie/spotkanie-ogolnopolskie-w-falentach-24-26-listopada/" TargetMode="External"/><Relationship Id="rId1" Type="http://schemas.openxmlformats.org/officeDocument/2006/relationships/image" Target="../media/image8.jpeg"/><Relationship Id="rId6" Type="http://schemas.openxmlformats.org/officeDocument/2006/relationships/hyperlink" Target="https://www.pexels.com/pl-pl/zdjecie/architektura-biznes-budynki-chmury-698604/" TargetMode="External"/><Relationship Id="rId5" Type="http://schemas.openxmlformats.org/officeDocument/2006/relationships/image" Target="../media/image10.jpeg"/><Relationship Id="rId4" Type="http://schemas.openxmlformats.org/officeDocument/2006/relationships/hyperlink" Target="https://pxhere.com/pl/photo/1643461"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A6113-E75C-4C09-91A2-5C712D7373D3}"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pl-PL"/>
        </a:p>
      </dgm:t>
    </dgm:pt>
    <dgm:pt modelId="{EFB8D5F4-FCB2-44E8-9721-05D0C9068E72}">
      <dgm:prSet phldrT="[Tekst]" custT="1"/>
      <dgm:spPr/>
      <dgm:t>
        <a:bodyPr/>
        <a:lstStyle/>
        <a:p>
          <a:pPr>
            <a:buFont typeface="Wingdings" panose="05000000000000000000" pitchFamily="2" charset="2"/>
            <a:buChar char="Ø"/>
          </a:pPr>
          <a:r>
            <a:rPr lang="pl-PL" sz="1600" b="1" dirty="0">
              <a:latin typeface="Calibri" panose="020F0502020204030204" pitchFamily="34" charset="0"/>
              <a:ea typeface="Calibri" panose="020F0502020204030204" pitchFamily="34" charset="0"/>
              <a:cs typeface="Calibri" panose="020F0502020204030204" pitchFamily="34" charset="0"/>
            </a:rPr>
            <a:t>liczba instytucji/placówek według rodzaju np.: dla osób starszych z niepełnosprawnościami, dla dzieci, w tym dzieci z niepełnosprawnościami, dla osób z zaburzeniami psychicznymi, dla osób bezdomnych </a:t>
          </a:r>
        </a:p>
      </dgm:t>
    </dgm:pt>
    <dgm:pt modelId="{08FE5CA6-388A-43EF-BB2E-69C264636D21}" type="parTrans" cxnId="{CAC35E9C-FDC1-46F6-B4FB-40FF6389703F}">
      <dgm:prSet/>
      <dgm:spPr/>
      <dgm:t>
        <a:bodyPr/>
        <a:lstStyle/>
        <a:p>
          <a:endParaRPr lang="pl-PL"/>
        </a:p>
      </dgm:t>
    </dgm:pt>
    <dgm:pt modelId="{E95DD2F4-182F-4FF7-B98C-4FAE24E31967}" type="sibTrans" cxnId="{CAC35E9C-FDC1-46F6-B4FB-40FF6389703F}">
      <dgm:prSet/>
      <dgm:spPr/>
      <dgm:t>
        <a:bodyPr/>
        <a:lstStyle/>
        <a:p>
          <a:endParaRPr lang="pl-PL"/>
        </a:p>
      </dgm:t>
    </dgm:pt>
    <dgm:pt modelId="{05D3C715-AB76-4071-89A9-65A704083067}">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położenie instytucji np. wieś/miasto, rozmiar miasta (liczba mieszkańców) itd.</a:t>
          </a:r>
        </a:p>
      </dgm:t>
    </dgm:pt>
    <dgm:pt modelId="{657B2FF2-50D3-49B6-917B-DE68AE16ED27}" type="parTrans" cxnId="{CE1357C6-DE29-45BA-B8C6-484120C9353D}">
      <dgm:prSet/>
      <dgm:spPr/>
      <dgm:t>
        <a:bodyPr/>
        <a:lstStyle/>
        <a:p>
          <a:endParaRPr lang="pl-PL"/>
        </a:p>
      </dgm:t>
    </dgm:pt>
    <dgm:pt modelId="{BE10B0DA-CC76-49D5-9B50-2C1FA1C1D8F0}" type="sibTrans" cxnId="{CE1357C6-DE29-45BA-B8C6-484120C9353D}">
      <dgm:prSet/>
      <dgm:spPr/>
      <dgm:t>
        <a:bodyPr/>
        <a:lstStyle/>
        <a:p>
          <a:endParaRPr lang="pl-PL"/>
        </a:p>
      </dgm:t>
    </dgm:pt>
    <dgm:pt modelId="{5268C950-AB80-483B-AEB2-EBE64C861721}">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wielkość instytucji, w tym liczby miejsc i liczby mieszkańców tej instytucji  </a:t>
          </a:r>
        </a:p>
      </dgm:t>
    </dgm:pt>
    <dgm:pt modelId="{E1105B9A-BC60-4A72-B4E6-1152634BE00B}" type="parTrans" cxnId="{61EB65F2-090A-429E-BAEF-46CD5875AC03}">
      <dgm:prSet/>
      <dgm:spPr/>
      <dgm:t>
        <a:bodyPr/>
        <a:lstStyle/>
        <a:p>
          <a:endParaRPr lang="pl-PL"/>
        </a:p>
      </dgm:t>
    </dgm:pt>
    <dgm:pt modelId="{BEB92EE4-5F25-4277-8F8B-F02E38BC5DBC}" type="sibTrans" cxnId="{61EB65F2-090A-429E-BAEF-46CD5875AC03}">
      <dgm:prSet/>
      <dgm:spPr/>
      <dgm:t>
        <a:bodyPr/>
        <a:lstStyle/>
        <a:p>
          <a:endParaRPr lang="pl-PL"/>
        </a:p>
      </dgm:t>
    </dgm:pt>
    <dgm:pt modelId="{A5D2FC85-89D3-457F-A931-FFD246ABFFA7}">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sposób kierowania osób do instytucji – proces </a:t>
          </a:r>
        </a:p>
      </dgm:t>
    </dgm:pt>
    <dgm:pt modelId="{BD77E80F-82FB-454F-A3E0-049A88043987}" type="parTrans" cxnId="{33403DCA-BDC2-4C72-B820-47C3B9FF5027}">
      <dgm:prSet/>
      <dgm:spPr/>
      <dgm:t>
        <a:bodyPr/>
        <a:lstStyle/>
        <a:p>
          <a:endParaRPr lang="pl-PL"/>
        </a:p>
      </dgm:t>
    </dgm:pt>
    <dgm:pt modelId="{3FDDB555-6540-4DA5-9903-1BB58875C7A2}" type="sibTrans" cxnId="{33403DCA-BDC2-4C72-B820-47C3B9FF5027}">
      <dgm:prSet/>
      <dgm:spPr/>
      <dgm:t>
        <a:bodyPr/>
        <a:lstStyle/>
        <a:p>
          <a:endParaRPr lang="pl-PL"/>
        </a:p>
      </dgm:t>
    </dgm:pt>
    <dgm:pt modelId="{5EE7AD3F-9AA4-4790-8B5F-83BB847897AB}">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średni okresu pobytu w instytucji osoby korzystającej  </a:t>
          </a:r>
        </a:p>
      </dgm:t>
    </dgm:pt>
    <dgm:pt modelId="{8E3DAE2B-66D4-4358-A947-B4B706523AA6}" type="parTrans" cxnId="{FE79636D-71CB-4903-A902-A3531A835605}">
      <dgm:prSet/>
      <dgm:spPr/>
      <dgm:t>
        <a:bodyPr/>
        <a:lstStyle/>
        <a:p>
          <a:endParaRPr lang="pl-PL"/>
        </a:p>
      </dgm:t>
    </dgm:pt>
    <dgm:pt modelId="{72F6D775-9814-45CB-9A05-164657252C9D}" type="sibTrans" cxnId="{FE79636D-71CB-4903-A902-A3531A835605}">
      <dgm:prSet/>
      <dgm:spPr/>
      <dgm:t>
        <a:bodyPr/>
        <a:lstStyle/>
        <a:p>
          <a:endParaRPr lang="pl-PL"/>
        </a:p>
      </dgm:t>
    </dgm:pt>
    <dgm:pt modelId="{385C1292-C0D2-4575-8B8C-023F238F71C5}">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świadczone usługi pełna oferta realizowanych usług w instytucji</a:t>
          </a:r>
        </a:p>
      </dgm:t>
    </dgm:pt>
    <dgm:pt modelId="{7E22407E-E20A-4E4A-AECD-FA9D0279D5AD}" type="parTrans" cxnId="{38178F80-C5BF-4302-8EB9-8E5B6D179C40}">
      <dgm:prSet/>
      <dgm:spPr/>
      <dgm:t>
        <a:bodyPr/>
        <a:lstStyle/>
        <a:p>
          <a:endParaRPr lang="pl-PL"/>
        </a:p>
      </dgm:t>
    </dgm:pt>
    <dgm:pt modelId="{AE8E14C8-4B78-4B16-8E04-DB58E3468607}" type="sibTrans" cxnId="{38178F80-C5BF-4302-8EB9-8E5B6D179C40}">
      <dgm:prSet/>
      <dgm:spPr/>
      <dgm:t>
        <a:bodyPr/>
        <a:lstStyle/>
        <a:p>
          <a:endParaRPr lang="pl-PL"/>
        </a:p>
      </dgm:t>
    </dgm:pt>
    <dgm:pt modelId="{5C86FB24-6B2C-4651-BBDF-572605110E46}">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informacje o kadrze instytucji np. liczba, podstawa zaangażowania, stosunek liczby personelu do liczby mieszkańców instytucji</a:t>
          </a:r>
        </a:p>
      </dgm:t>
    </dgm:pt>
    <dgm:pt modelId="{BF11E983-7962-4AFC-BBB7-C4F4145C87F7}" type="parTrans" cxnId="{F27179F9-5910-4B64-9752-2E1D431F81FE}">
      <dgm:prSet/>
      <dgm:spPr/>
      <dgm:t>
        <a:bodyPr/>
        <a:lstStyle/>
        <a:p>
          <a:endParaRPr lang="pl-PL"/>
        </a:p>
      </dgm:t>
    </dgm:pt>
    <dgm:pt modelId="{F1177A6A-1126-4322-8E77-B64DCC47BB0A}" type="sibTrans" cxnId="{F27179F9-5910-4B64-9752-2E1D431F81FE}">
      <dgm:prSet/>
      <dgm:spPr/>
      <dgm:t>
        <a:bodyPr/>
        <a:lstStyle/>
        <a:p>
          <a:endParaRPr lang="pl-PL"/>
        </a:p>
      </dgm:t>
    </dgm:pt>
    <dgm:pt modelId="{E8AAF5A8-F86D-4E4B-A906-9E835976A1DF}">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organ prowadzący instytucję, źródła i wysokość finansowania </a:t>
          </a:r>
        </a:p>
      </dgm:t>
    </dgm:pt>
    <dgm:pt modelId="{FE17C346-0A29-4B87-932B-4FFE75DC465B}" type="parTrans" cxnId="{940BF17C-2385-46EE-A8C2-B483DFD1A977}">
      <dgm:prSet/>
      <dgm:spPr/>
      <dgm:t>
        <a:bodyPr/>
        <a:lstStyle/>
        <a:p>
          <a:endParaRPr lang="pl-PL"/>
        </a:p>
      </dgm:t>
    </dgm:pt>
    <dgm:pt modelId="{B7AD2693-FA33-4663-B9D9-06EF5D3C5132}" type="sibTrans" cxnId="{940BF17C-2385-46EE-A8C2-B483DFD1A977}">
      <dgm:prSet/>
      <dgm:spPr/>
      <dgm:t>
        <a:bodyPr/>
        <a:lstStyle/>
        <a:p>
          <a:endParaRPr lang="pl-PL"/>
        </a:p>
      </dgm:t>
    </dgm:pt>
    <dgm:pt modelId="{19E09C9A-C06E-4302-8092-422A4CF90F88}">
      <dgm:prSet custT="1"/>
      <dgm:spPr/>
      <dgm:t>
        <a:bodyPr/>
        <a:lstStyle/>
        <a:p>
          <a:r>
            <a:rPr lang="pl-PL" sz="1600" b="1" dirty="0">
              <a:latin typeface="Calibri" panose="020F0502020204030204" pitchFamily="34" charset="0"/>
              <a:ea typeface="Calibri" panose="020F0502020204030204" pitchFamily="34" charset="0"/>
              <a:cs typeface="Calibri" panose="020F0502020204030204" pitchFamily="34" charset="0"/>
            </a:rPr>
            <a:t>koszty utrzymania osoby korzystającej </a:t>
          </a:r>
        </a:p>
      </dgm:t>
    </dgm:pt>
    <dgm:pt modelId="{6911B836-89D0-4B23-8498-305F37474FCC}" type="parTrans" cxnId="{B42CDF8F-B195-4EF3-802C-DD698C03F9AB}">
      <dgm:prSet/>
      <dgm:spPr/>
      <dgm:t>
        <a:bodyPr/>
        <a:lstStyle/>
        <a:p>
          <a:endParaRPr lang="pl-PL"/>
        </a:p>
      </dgm:t>
    </dgm:pt>
    <dgm:pt modelId="{8733F779-D8FE-477A-968E-45243F7EA527}" type="sibTrans" cxnId="{B42CDF8F-B195-4EF3-802C-DD698C03F9AB}">
      <dgm:prSet/>
      <dgm:spPr/>
      <dgm:t>
        <a:bodyPr/>
        <a:lstStyle/>
        <a:p>
          <a:endParaRPr lang="pl-PL"/>
        </a:p>
      </dgm:t>
    </dgm:pt>
    <dgm:pt modelId="{93AC9B9E-7A88-42F1-927F-F418CC2CFF84}" type="pres">
      <dgm:prSet presAssocID="{86EA6113-E75C-4C09-91A2-5C712D7373D3}" presName="vert0" presStyleCnt="0">
        <dgm:presLayoutVars>
          <dgm:dir/>
          <dgm:animOne val="branch"/>
          <dgm:animLvl val="lvl"/>
        </dgm:presLayoutVars>
      </dgm:prSet>
      <dgm:spPr/>
    </dgm:pt>
    <dgm:pt modelId="{F1C1F73D-F5D5-4C4B-8DE0-2E867A7759BC}" type="pres">
      <dgm:prSet presAssocID="{EFB8D5F4-FCB2-44E8-9721-05D0C9068E72}" presName="thickLine" presStyleLbl="alignNode1" presStyleIdx="0" presStyleCnt="9"/>
      <dgm:spPr/>
    </dgm:pt>
    <dgm:pt modelId="{20930C3B-C840-4B01-A394-2AD7821662E5}" type="pres">
      <dgm:prSet presAssocID="{EFB8D5F4-FCB2-44E8-9721-05D0C9068E72}" presName="horz1" presStyleCnt="0"/>
      <dgm:spPr/>
    </dgm:pt>
    <dgm:pt modelId="{B6BABA50-E63E-4098-825C-FE0DC4434DE9}" type="pres">
      <dgm:prSet presAssocID="{EFB8D5F4-FCB2-44E8-9721-05D0C9068E72}" presName="tx1" presStyleLbl="revTx" presStyleIdx="0" presStyleCnt="9"/>
      <dgm:spPr/>
    </dgm:pt>
    <dgm:pt modelId="{1F00D54F-448C-4ACB-B1C7-98564258A332}" type="pres">
      <dgm:prSet presAssocID="{EFB8D5F4-FCB2-44E8-9721-05D0C9068E72}" presName="vert1" presStyleCnt="0"/>
      <dgm:spPr/>
    </dgm:pt>
    <dgm:pt modelId="{E0786AB7-CE0F-4D21-BE75-442DA782DBDD}" type="pres">
      <dgm:prSet presAssocID="{05D3C715-AB76-4071-89A9-65A704083067}" presName="thickLine" presStyleLbl="alignNode1" presStyleIdx="1" presStyleCnt="9"/>
      <dgm:spPr/>
    </dgm:pt>
    <dgm:pt modelId="{4BE3D62A-0086-4C10-A2A5-58F0AD66F74C}" type="pres">
      <dgm:prSet presAssocID="{05D3C715-AB76-4071-89A9-65A704083067}" presName="horz1" presStyleCnt="0"/>
      <dgm:spPr/>
    </dgm:pt>
    <dgm:pt modelId="{C96C7A21-84A6-4706-A29A-D5C96EEEDC89}" type="pres">
      <dgm:prSet presAssocID="{05D3C715-AB76-4071-89A9-65A704083067}" presName="tx1" presStyleLbl="revTx" presStyleIdx="1" presStyleCnt="9"/>
      <dgm:spPr/>
    </dgm:pt>
    <dgm:pt modelId="{C3EB6B92-6873-43B3-8675-6B68A04D1B17}" type="pres">
      <dgm:prSet presAssocID="{05D3C715-AB76-4071-89A9-65A704083067}" presName="vert1" presStyleCnt="0"/>
      <dgm:spPr/>
    </dgm:pt>
    <dgm:pt modelId="{4588F24B-4CD4-4328-993D-EA292DE3D29C}" type="pres">
      <dgm:prSet presAssocID="{5268C950-AB80-483B-AEB2-EBE64C861721}" presName="thickLine" presStyleLbl="alignNode1" presStyleIdx="2" presStyleCnt="9"/>
      <dgm:spPr/>
    </dgm:pt>
    <dgm:pt modelId="{7BA43451-83DA-40FB-81C1-08256DBF1F1B}" type="pres">
      <dgm:prSet presAssocID="{5268C950-AB80-483B-AEB2-EBE64C861721}" presName="horz1" presStyleCnt="0"/>
      <dgm:spPr/>
    </dgm:pt>
    <dgm:pt modelId="{33197B63-0A0C-4262-9243-2194F5FC4163}" type="pres">
      <dgm:prSet presAssocID="{5268C950-AB80-483B-AEB2-EBE64C861721}" presName="tx1" presStyleLbl="revTx" presStyleIdx="2" presStyleCnt="9"/>
      <dgm:spPr/>
    </dgm:pt>
    <dgm:pt modelId="{C8650898-D2D1-4073-B6BF-3196D5C8DCC9}" type="pres">
      <dgm:prSet presAssocID="{5268C950-AB80-483B-AEB2-EBE64C861721}" presName="vert1" presStyleCnt="0"/>
      <dgm:spPr/>
    </dgm:pt>
    <dgm:pt modelId="{32DDDA23-FE04-4E4C-9ACE-C302B91B35A6}" type="pres">
      <dgm:prSet presAssocID="{A5D2FC85-89D3-457F-A931-FFD246ABFFA7}" presName="thickLine" presStyleLbl="alignNode1" presStyleIdx="3" presStyleCnt="9"/>
      <dgm:spPr/>
    </dgm:pt>
    <dgm:pt modelId="{4DAB26DF-984D-45E3-9924-1C8834FB9E8E}" type="pres">
      <dgm:prSet presAssocID="{A5D2FC85-89D3-457F-A931-FFD246ABFFA7}" presName="horz1" presStyleCnt="0"/>
      <dgm:spPr/>
    </dgm:pt>
    <dgm:pt modelId="{D5634B81-5434-4EF2-B261-C61A48E4A8E0}" type="pres">
      <dgm:prSet presAssocID="{A5D2FC85-89D3-457F-A931-FFD246ABFFA7}" presName="tx1" presStyleLbl="revTx" presStyleIdx="3" presStyleCnt="9"/>
      <dgm:spPr/>
    </dgm:pt>
    <dgm:pt modelId="{CAFA8205-434D-4F3A-99A5-B01FDC4A435C}" type="pres">
      <dgm:prSet presAssocID="{A5D2FC85-89D3-457F-A931-FFD246ABFFA7}" presName="vert1" presStyleCnt="0"/>
      <dgm:spPr/>
    </dgm:pt>
    <dgm:pt modelId="{AA3E530A-5ABA-4E73-B45A-F6272F825C21}" type="pres">
      <dgm:prSet presAssocID="{5EE7AD3F-9AA4-4790-8B5F-83BB847897AB}" presName="thickLine" presStyleLbl="alignNode1" presStyleIdx="4" presStyleCnt="9"/>
      <dgm:spPr/>
    </dgm:pt>
    <dgm:pt modelId="{177C2274-AF1B-4CF6-82D9-F4DD1EC3CDC4}" type="pres">
      <dgm:prSet presAssocID="{5EE7AD3F-9AA4-4790-8B5F-83BB847897AB}" presName="horz1" presStyleCnt="0"/>
      <dgm:spPr/>
    </dgm:pt>
    <dgm:pt modelId="{3F51D591-C9DF-4388-B79F-AA97D738171D}" type="pres">
      <dgm:prSet presAssocID="{5EE7AD3F-9AA4-4790-8B5F-83BB847897AB}" presName="tx1" presStyleLbl="revTx" presStyleIdx="4" presStyleCnt="9"/>
      <dgm:spPr/>
    </dgm:pt>
    <dgm:pt modelId="{EFC34A99-94F4-4B8B-8D7E-7AAE00AE483F}" type="pres">
      <dgm:prSet presAssocID="{5EE7AD3F-9AA4-4790-8B5F-83BB847897AB}" presName="vert1" presStyleCnt="0"/>
      <dgm:spPr/>
    </dgm:pt>
    <dgm:pt modelId="{80A771A5-3E48-439B-AB5D-D018F7691965}" type="pres">
      <dgm:prSet presAssocID="{385C1292-C0D2-4575-8B8C-023F238F71C5}" presName="thickLine" presStyleLbl="alignNode1" presStyleIdx="5" presStyleCnt="9"/>
      <dgm:spPr/>
    </dgm:pt>
    <dgm:pt modelId="{536104E9-08E4-4D25-B5B5-04496473266A}" type="pres">
      <dgm:prSet presAssocID="{385C1292-C0D2-4575-8B8C-023F238F71C5}" presName="horz1" presStyleCnt="0"/>
      <dgm:spPr/>
    </dgm:pt>
    <dgm:pt modelId="{FE140D32-039F-41B1-8344-A567BF249BE3}" type="pres">
      <dgm:prSet presAssocID="{385C1292-C0D2-4575-8B8C-023F238F71C5}" presName="tx1" presStyleLbl="revTx" presStyleIdx="5" presStyleCnt="9"/>
      <dgm:spPr/>
    </dgm:pt>
    <dgm:pt modelId="{B12B50BE-D73A-4FB9-B98E-2FD886FA470F}" type="pres">
      <dgm:prSet presAssocID="{385C1292-C0D2-4575-8B8C-023F238F71C5}" presName="vert1" presStyleCnt="0"/>
      <dgm:spPr/>
    </dgm:pt>
    <dgm:pt modelId="{85942032-B5AC-4221-A8EE-D573CB1BF369}" type="pres">
      <dgm:prSet presAssocID="{5C86FB24-6B2C-4651-BBDF-572605110E46}" presName="thickLine" presStyleLbl="alignNode1" presStyleIdx="6" presStyleCnt="9"/>
      <dgm:spPr/>
    </dgm:pt>
    <dgm:pt modelId="{D40FE725-96C4-4890-9285-F583F68B868D}" type="pres">
      <dgm:prSet presAssocID="{5C86FB24-6B2C-4651-BBDF-572605110E46}" presName="horz1" presStyleCnt="0"/>
      <dgm:spPr/>
    </dgm:pt>
    <dgm:pt modelId="{9CB0ECA7-018F-48E9-B060-6A9FADB90BDD}" type="pres">
      <dgm:prSet presAssocID="{5C86FB24-6B2C-4651-BBDF-572605110E46}" presName="tx1" presStyleLbl="revTx" presStyleIdx="6" presStyleCnt="9"/>
      <dgm:spPr/>
    </dgm:pt>
    <dgm:pt modelId="{F9F06A81-4CF5-48D1-BBC4-30DF58133664}" type="pres">
      <dgm:prSet presAssocID="{5C86FB24-6B2C-4651-BBDF-572605110E46}" presName="vert1" presStyleCnt="0"/>
      <dgm:spPr/>
    </dgm:pt>
    <dgm:pt modelId="{99206FC6-548E-45AD-8593-FA539240FE34}" type="pres">
      <dgm:prSet presAssocID="{E8AAF5A8-F86D-4E4B-A906-9E835976A1DF}" presName="thickLine" presStyleLbl="alignNode1" presStyleIdx="7" presStyleCnt="9"/>
      <dgm:spPr/>
    </dgm:pt>
    <dgm:pt modelId="{88364955-6A39-4EBE-8312-B8AF5C23983E}" type="pres">
      <dgm:prSet presAssocID="{E8AAF5A8-F86D-4E4B-A906-9E835976A1DF}" presName="horz1" presStyleCnt="0"/>
      <dgm:spPr/>
    </dgm:pt>
    <dgm:pt modelId="{797E5DB8-5DBB-48E5-859A-550BD978B8C0}" type="pres">
      <dgm:prSet presAssocID="{E8AAF5A8-F86D-4E4B-A906-9E835976A1DF}" presName="tx1" presStyleLbl="revTx" presStyleIdx="7" presStyleCnt="9"/>
      <dgm:spPr/>
    </dgm:pt>
    <dgm:pt modelId="{42560049-B3B8-4CDC-AD0A-6DFA76A89938}" type="pres">
      <dgm:prSet presAssocID="{E8AAF5A8-F86D-4E4B-A906-9E835976A1DF}" presName="vert1" presStyleCnt="0"/>
      <dgm:spPr/>
    </dgm:pt>
    <dgm:pt modelId="{AF9E44A7-33BB-4F55-BD47-17BC61A88809}" type="pres">
      <dgm:prSet presAssocID="{19E09C9A-C06E-4302-8092-422A4CF90F88}" presName="thickLine" presStyleLbl="alignNode1" presStyleIdx="8" presStyleCnt="9"/>
      <dgm:spPr/>
    </dgm:pt>
    <dgm:pt modelId="{E70D1707-73A7-47AB-9E68-850B44B6A11C}" type="pres">
      <dgm:prSet presAssocID="{19E09C9A-C06E-4302-8092-422A4CF90F88}" presName="horz1" presStyleCnt="0"/>
      <dgm:spPr/>
    </dgm:pt>
    <dgm:pt modelId="{4CA025B1-ED94-4312-A51E-0BF914B6F4E5}" type="pres">
      <dgm:prSet presAssocID="{19E09C9A-C06E-4302-8092-422A4CF90F88}" presName="tx1" presStyleLbl="revTx" presStyleIdx="8" presStyleCnt="9"/>
      <dgm:spPr/>
    </dgm:pt>
    <dgm:pt modelId="{DDB2AC9C-91C0-4FC7-90CA-7F86328BBC89}" type="pres">
      <dgm:prSet presAssocID="{19E09C9A-C06E-4302-8092-422A4CF90F88}" presName="vert1" presStyleCnt="0"/>
      <dgm:spPr/>
    </dgm:pt>
  </dgm:ptLst>
  <dgm:cxnLst>
    <dgm:cxn modelId="{62038318-D691-45AD-A4C0-755F0D46CBF5}" type="presOf" srcId="{5268C950-AB80-483B-AEB2-EBE64C861721}" destId="{33197B63-0A0C-4262-9243-2194F5FC4163}" srcOrd="0" destOrd="0" presId="urn:microsoft.com/office/officeart/2008/layout/LinedList"/>
    <dgm:cxn modelId="{5E64F71F-1C3A-4685-9ADC-945530059C90}" type="presOf" srcId="{EFB8D5F4-FCB2-44E8-9721-05D0C9068E72}" destId="{B6BABA50-E63E-4098-825C-FE0DC4434DE9}" srcOrd="0" destOrd="0" presId="urn:microsoft.com/office/officeart/2008/layout/LinedList"/>
    <dgm:cxn modelId="{DACAED26-10C1-4AFE-9ADB-C78E3930DB07}" type="presOf" srcId="{5C86FB24-6B2C-4651-BBDF-572605110E46}" destId="{9CB0ECA7-018F-48E9-B060-6A9FADB90BDD}" srcOrd="0" destOrd="0" presId="urn:microsoft.com/office/officeart/2008/layout/LinedList"/>
    <dgm:cxn modelId="{51107163-58A0-4065-A329-7F5D5405D39E}" type="presOf" srcId="{A5D2FC85-89D3-457F-A931-FFD246ABFFA7}" destId="{D5634B81-5434-4EF2-B261-C61A48E4A8E0}" srcOrd="0" destOrd="0" presId="urn:microsoft.com/office/officeart/2008/layout/LinedList"/>
    <dgm:cxn modelId="{FE79636D-71CB-4903-A902-A3531A835605}" srcId="{86EA6113-E75C-4C09-91A2-5C712D7373D3}" destId="{5EE7AD3F-9AA4-4790-8B5F-83BB847897AB}" srcOrd="4" destOrd="0" parTransId="{8E3DAE2B-66D4-4358-A947-B4B706523AA6}" sibTransId="{72F6D775-9814-45CB-9A05-164657252C9D}"/>
    <dgm:cxn modelId="{FA1B4756-986F-4999-8C14-4978D7C8AB3F}" type="presOf" srcId="{19E09C9A-C06E-4302-8092-422A4CF90F88}" destId="{4CA025B1-ED94-4312-A51E-0BF914B6F4E5}" srcOrd="0" destOrd="0" presId="urn:microsoft.com/office/officeart/2008/layout/LinedList"/>
    <dgm:cxn modelId="{12ED6E56-8D57-49F9-AF7D-CD9A80F0C5B6}" type="presOf" srcId="{385C1292-C0D2-4575-8B8C-023F238F71C5}" destId="{FE140D32-039F-41B1-8344-A567BF249BE3}" srcOrd="0" destOrd="0" presId="urn:microsoft.com/office/officeart/2008/layout/LinedList"/>
    <dgm:cxn modelId="{940BF17C-2385-46EE-A8C2-B483DFD1A977}" srcId="{86EA6113-E75C-4C09-91A2-5C712D7373D3}" destId="{E8AAF5A8-F86D-4E4B-A906-9E835976A1DF}" srcOrd="7" destOrd="0" parTransId="{FE17C346-0A29-4B87-932B-4FFE75DC465B}" sibTransId="{B7AD2693-FA33-4663-B9D9-06EF5D3C5132}"/>
    <dgm:cxn modelId="{38178F80-C5BF-4302-8EB9-8E5B6D179C40}" srcId="{86EA6113-E75C-4C09-91A2-5C712D7373D3}" destId="{385C1292-C0D2-4575-8B8C-023F238F71C5}" srcOrd="5" destOrd="0" parTransId="{7E22407E-E20A-4E4A-AECD-FA9D0279D5AD}" sibTransId="{AE8E14C8-4B78-4B16-8E04-DB58E3468607}"/>
    <dgm:cxn modelId="{B42CDF8F-B195-4EF3-802C-DD698C03F9AB}" srcId="{86EA6113-E75C-4C09-91A2-5C712D7373D3}" destId="{19E09C9A-C06E-4302-8092-422A4CF90F88}" srcOrd="8" destOrd="0" parTransId="{6911B836-89D0-4B23-8498-305F37474FCC}" sibTransId="{8733F779-D8FE-477A-968E-45243F7EA527}"/>
    <dgm:cxn modelId="{CAC35E9C-FDC1-46F6-B4FB-40FF6389703F}" srcId="{86EA6113-E75C-4C09-91A2-5C712D7373D3}" destId="{EFB8D5F4-FCB2-44E8-9721-05D0C9068E72}" srcOrd="0" destOrd="0" parTransId="{08FE5CA6-388A-43EF-BB2E-69C264636D21}" sibTransId="{E95DD2F4-182F-4FF7-B98C-4FAE24E31967}"/>
    <dgm:cxn modelId="{CE1357C6-DE29-45BA-B8C6-484120C9353D}" srcId="{86EA6113-E75C-4C09-91A2-5C712D7373D3}" destId="{05D3C715-AB76-4071-89A9-65A704083067}" srcOrd="1" destOrd="0" parTransId="{657B2FF2-50D3-49B6-917B-DE68AE16ED27}" sibTransId="{BE10B0DA-CC76-49D5-9B50-2C1FA1C1D8F0}"/>
    <dgm:cxn modelId="{D11B27C9-34A0-4541-A4D5-2E11FD9A4F7F}" type="presOf" srcId="{86EA6113-E75C-4C09-91A2-5C712D7373D3}" destId="{93AC9B9E-7A88-42F1-927F-F418CC2CFF84}" srcOrd="0" destOrd="0" presId="urn:microsoft.com/office/officeart/2008/layout/LinedList"/>
    <dgm:cxn modelId="{33403DCA-BDC2-4C72-B820-47C3B9FF5027}" srcId="{86EA6113-E75C-4C09-91A2-5C712D7373D3}" destId="{A5D2FC85-89D3-457F-A931-FFD246ABFFA7}" srcOrd="3" destOrd="0" parTransId="{BD77E80F-82FB-454F-A3E0-049A88043987}" sibTransId="{3FDDB555-6540-4DA5-9903-1BB58875C7A2}"/>
    <dgm:cxn modelId="{700411DD-70F7-4BC2-A632-D2EA04145E31}" type="presOf" srcId="{05D3C715-AB76-4071-89A9-65A704083067}" destId="{C96C7A21-84A6-4706-A29A-D5C96EEEDC89}" srcOrd="0" destOrd="0" presId="urn:microsoft.com/office/officeart/2008/layout/LinedList"/>
    <dgm:cxn modelId="{332BDDDD-869D-429E-9DCF-F9C0247E7B05}" type="presOf" srcId="{E8AAF5A8-F86D-4E4B-A906-9E835976A1DF}" destId="{797E5DB8-5DBB-48E5-859A-550BD978B8C0}" srcOrd="0" destOrd="0" presId="urn:microsoft.com/office/officeart/2008/layout/LinedList"/>
    <dgm:cxn modelId="{61EB65F2-090A-429E-BAEF-46CD5875AC03}" srcId="{86EA6113-E75C-4C09-91A2-5C712D7373D3}" destId="{5268C950-AB80-483B-AEB2-EBE64C861721}" srcOrd="2" destOrd="0" parTransId="{E1105B9A-BC60-4A72-B4E6-1152634BE00B}" sibTransId="{BEB92EE4-5F25-4277-8F8B-F02E38BC5DBC}"/>
    <dgm:cxn modelId="{F27179F9-5910-4B64-9752-2E1D431F81FE}" srcId="{86EA6113-E75C-4C09-91A2-5C712D7373D3}" destId="{5C86FB24-6B2C-4651-BBDF-572605110E46}" srcOrd="6" destOrd="0" parTransId="{BF11E983-7962-4AFC-BBB7-C4F4145C87F7}" sibTransId="{F1177A6A-1126-4322-8E77-B64DCC47BB0A}"/>
    <dgm:cxn modelId="{42465AFE-BE49-4CF3-9C68-9D8572907352}" type="presOf" srcId="{5EE7AD3F-9AA4-4790-8B5F-83BB847897AB}" destId="{3F51D591-C9DF-4388-B79F-AA97D738171D}" srcOrd="0" destOrd="0" presId="urn:microsoft.com/office/officeart/2008/layout/LinedList"/>
    <dgm:cxn modelId="{8145E6CA-5A83-42B9-B1D6-F9461D00E25C}" type="presParOf" srcId="{93AC9B9E-7A88-42F1-927F-F418CC2CFF84}" destId="{F1C1F73D-F5D5-4C4B-8DE0-2E867A7759BC}" srcOrd="0" destOrd="0" presId="urn:microsoft.com/office/officeart/2008/layout/LinedList"/>
    <dgm:cxn modelId="{70AE753B-D5CC-40C4-804C-143E9DC993A0}" type="presParOf" srcId="{93AC9B9E-7A88-42F1-927F-F418CC2CFF84}" destId="{20930C3B-C840-4B01-A394-2AD7821662E5}" srcOrd="1" destOrd="0" presId="urn:microsoft.com/office/officeart/2008/layout/LinedList"/>
    <dgm:cxn modelId="{85577AC2-B9FD-4D79-9317-012FB1423F58}" type="presParOf" srcId="{20930C3B-C840-4B01-A394-2AD7821662E5}" destId="{B6BABA50-E63E-4098-825C-FE0DC4434DE9}" srcOrd="0" destOrd="0" presId="urn:microsoft.com/office/officeart/2008/layout/LinedList"/>
    <dgm:cxn modelId="{BEBE3EAB-1A44-43D4-87C7-27236C21A3ED}" type="presParOf" srcId="{20930C3B-C840-4B01-A394-2AD7821662E5}" destId="{1F00D54F-448C-4ACB-B1C7-98564258A332}" srcOrd="1" destOrd="0" presId="urn:microsoft.com/office/officeart/2008/layout/LinedList"/>
    <dgm:cxn modelId="{A7F83833-3F17-4B2D-8259-94E0968E27C2}" type="presParOf" srcId="{93AC9B9E-7A88-42F1-927F-F418CC2CFF84}" destId="{E0786AB7-CE0F-4D21-BE75-442DA782DBDD}" srcOrd="2" destOrd="0" presId="urn:microsoft.com/office/officeart/2008/layout/LinedList"/>
    <dgm:cxn modelId="{719FEB3D-6589-4927-933C-FA7F360751A5}" type="presParOf" srcId="{93AC9B9E-7A88-42F1-927F-F418CC2CFF84}" destId="{4BE3D62A-0086-4C10-A2A5-58F0AD66F74C}" srcOrd="3" destOrd="0" presId="urn:microsoft.com/office/officeart/2008/layout/LinedList"/>
    <dgm:cxn modelId="{6A29B4FF-1600-41E5-B490-20B653A1A528}" type="presParOf" srcId="{4BE3D62A-0086-4C10-A2A5-58F0AD66F74C}" destId="{C96C7A21-84A6-4706-A29A-D5C96EEEDC89}" srcOrd="0" destOrd="0" presId="urn:microsoft.com/office/officeart/2008/layout/LinedList"/>
    <dgm:cxn modelId="{A0C36CF6-5B2F-4D6D-835A-0E0C2D932ED0}" type="presParOf" srcId="{4BE3D62A-0086-4C10-A2A5-58F0AD66F74C}" destId="{C3EB6B92-6873-43B3-8675-6B68A04D1B17}" srcOrd="1" destOrd="0" presId="urn:microsoft.com/office/officeart/2008/layout/LinedList"/>
    <dgm:cxn modelId="{20AE0A02-8702-42EE-B9B1-B82238AA73AF}" type="presParOf" srcId="{93AC9B9E-7A88-42F1-927F-F418CC2CFF84}" destId="{4588F24B-4CD4-4328-993D-EA292DE3D29C}" srcOrd="4" destOrd="0" presId="urn:microsoft.com/office/officeart/2008/layout/LinedList"/>
    <dgm:cxn modelId="{11A6A686-DC25-4254-AC17-1CB9790445D7}" type="presParOf" srcId="{93AC9B9E-7A88-42F1-927F-F418CC2CFF84}" destId="{7BA43451-83DA-40FB-81C1-08256DBF1F1B}" srcOrd="5" destOrd="0" presId="urn:microsoft.com/office/officeart/2008/layout/LinedList"/>
    <dgm:cxn modelId="{6301FE16-35EF-47F0-B80B-8100D86BE921}" type="presParOf" srcId="{7BA43451-83DA-40FB-81C1-08256DBF1F1B}" destId="{33197B63-0A0C-4262-9243-2194F5FC4163}" srcOrd="0" destOrd="0" presId="urn:microsoft.com/office/officeart/2008/layout/LinedList"/>
    <dgm:cxn modelId="{2B7DBAF2-51BE-464F-A5BA-E1DBA4CF12FD}" type="presParOf" srcId="{7BA43451-83DA-40FB-81C1-08256DBF1F1B}" destId="{C8650898-D2D1-4073-B6BF-3196D5C8DCC9}" srcOrd="1" destOrd="0" presId="urn:microsoft.com/office/officeart/2008/layout/LinedList"/>
    <dgm:cxn modelId="{E70DFBED-D5C1-48A3-9E64-A5077BC701C9}" type="presParOf" srcId="{93AC9B9E-7A88-42F1-927F-F418CC2CFF84}" destId="{32DDDA23-FE04-4E4C-9ACE-C302B91B35A6}" srcOrd="6" destOrd="0" presId="urn:microsoft.com/office/officeart/2008/layout/LinedList"/>
    <dgm:cxn modelId="{FF393494-3829-4A23-8EF7-0B65228E376C}" type="presParOf" srcId="{93AC9B9E-7A88-42F1-927F-F418CC2CFF84}" destId="{4DAB26DF-984D-45E3-9924-1C8834FB9E8E}" srcOrd="7" destOrd="0" presId="urn:microsoft.com/office/officeart/2008/layout/LinedList"/>
    <dgm:cxn modelId="{6CAFA337-EDC7-491D-AEE8-1BF986A7ED2F}" type="presParOf" srcId="{4DAB26DF-984D-45E3-9924-1C8834FB9E8E}" destId="{D5634B81-5434-4EF2-B261-C61A48E4A8E0}" srcOrd="0" destOrd="0" presId="urn:microsoft.com/office/officeart/2008/layout/LinedList"/>
    <dgm:cxn modelId="{D70D2505-591B-4E53-9C86-997864607B6E}" type="presParOf" srcId="{4DAB26DF-984D-45E3-9924-1C8834FB9E8E}" destId="{CAFA8205-434D-4F3A-99A5-B01FDC4A435C}" srcOrd="1" destOrd="0" presId="urn:microsoft.com/office/officeart/2008/layout/LinedList"/>
    <dgm:cxn modelId="{F74B34D2-F2E7-44D1-AAD7-09D1ABE0239F}" type="presParOf" srcId="{93AC9B9E-7A88-42F1-927F-F418CC2CFF84}" destId="{AA3E530A-5ABA-4E73-B45A-F6272F825C21}" srcOrd="8" destOrd="0" presId="urn:microsoft.com/office/officeart/2008/layout/LinedList"/>
    <dgm:cxn modelId="{E3F41D0E-EF4B-4F2F-A9F9-47F1BC81C023}" type="presParOf" srcId="{93AC9B9E-7A88-42F1-927F-F418CC2CFF84}" destId="{177C2274-AF1B-4CF6-82D9-F4DD1EC3CDC4}" srcOrd="9" destOrd="0" presId="urn:microsoft.com/office/officeart/2008/layout/LinedList"/>
    <dgm:cxn modelId="{54A87F6E-F7A1-48FA-86F1-BBCB03B92775}" type="presParOf" srcId="{177C2274-AF1B-4CF6-82D9-F4DD1EC3CDC4}" destId="{3F51D591-C9DF-4388-B79F-AA97D738171D}" srcOrd="0" destOrd="0" presId="urn:microsoft.com/office/officeart/2008/layout/LinedList"/>
    <dgm:cxn modelId="{272D55EA-2969-41E4-86E4-DE883E6E5F85}" type="presParOf" srcId="{177C2274-AF1B-4CF6-82D9-F4DD1EC3CDC4}" destId="{EFC34A99-94F4-4B8B-8D7E-7AAE00AE483F}" srcOrd="1" destOrd="0" presId="urn:microsoft.com/office/officeart/2008/layout/LinedList"/>
    <dgm:cxn modelId="{47789299-4766-470A-9D83-725A028E12E0}" type="presParOf" srcId="{93AC9B9E-7A88-42F1-927F-F418CC2CFF84}" destId="{80A771A5-3E48-439B-AB5D-D018F7691965}" srcOrd="10" destOrd="0" presId="urn:microsoft.com/office/officeart/2008/layout/LinedList"/>
    <dgm:cxn modelId="{1AA2BD33-238C-46D9-A203-B11ACB0A8490}" type="presParOf" srcId="{93AC9B9E-7A88-42F1-927F-F418CC2CFF84}" destId="{536104E9-08E4-4D25-B5B5-04496473266A}" srcOrd="11" destOrd="0" presId="urn:microsoft.com/office/officeart/2008/layout/LinedList"/>
    <dgm:cxn modelId="{F7D24639-8D36-4905-BF5B-5109EAD54132}" type="presParOf" srcId="{536104E9-08E4-4D25-B5B5-04496473266A}" destId="{FE140D32-039F-41B1-8344-A567BF249BE3}" srcOrd="0" destOrd="0" presId="urn:microsoft.com/office/officeart/2008/layout/LinedList"/>
    <dgm:cxn modelId="{A5388E03-E26B-47D0-B10F-458832A68162}" type="presParOf" srcId="{536104E9-08E4-4D25-B5B5-04496473266A}" destId="{B12B50BE-D73A-4FB9-B98E-2FD886FA470F}" srcOrd="1" destOrd="0" presId="urn:microsoft.com/office/officeart/2008/layout/LinedList"/>
    <dgm:cxn modelId="{5DF8C72B-0872-41CF-BD32-DD690290200F}" type="presParOf" srcId="{93AC9B9E-7A88-42F1-927F-F418CC2CFF84}" destId="{85942032-B5AC-4221-A8EE-D573CB1BF369}" srcOrd="12" destOrd="0" presId="urn:microsoft.com/office/officeart/2008/layout/LinedList"/>
    <dgm:cxn modelId="{16149940-275E-4EB2-A392-2D79BB746BF5}" type="presParOf" srcId="{93AC9B9E-7A88-42F1-927F-F418CC2CFF84}" destId="{D40FE725-96C4-4890-9285-F583F68B868D}" srcOrd="13" destOrd="0" presId="urn:microsoft.com/office/officeart/2008/layout/LinedList"/>
    <dgm:cxn modelId="{6774231A-5D98-4846-80E4-6704A9405849}" type="presParOf" srcId="{D40FE725-96C4-4890-9285-F583F68B868D}" destId="{9CB0ECA7-018F-48E9-B060-6A9FADB90BDD}" srcOrd="0" destOrd="0" presId="urn:microsoft.com/office/officeart/2008/layout/LinedList"/>
    <dgm:cxn modelId="{48A0F196-DBC9-4D11-9805-6BA92E5B35E6}" type="presParOf" srcId="{D40FE725-96C4-4890-9285-F583F68B868D}" destId="{F9F06A81-4CF5-48D1-BBC4-30DF58133664}" srcOrd="1" destOrd="0" presId="urn:microsoft.com/office/officeart/2008/layout/LinedList"/>
    <dgm:cxn modelId="{0A8C6FFB-0B7A-414D-9304-B3DEE291C628}" type="presParOf" srcId="{93AC9B9E-7A88-42F1-927F-F418CC2CFF84}" destId="{99206FC6-548E-45AD-8593-FA539240FE34}" srcOrd="14" destOrd="0" presId="urn:microsoft.com/office/officeart/2008/layout/LinedList"/>
    <dgm:cxn modelId="{866F2D48-7B95-44FD-8E7B-00237875A412}" type="presParOf" srcId="{93AC9B9E-7A88-42F1-927F-F418CC2CFF84}" destId="{88364955-6A39-4EBE-8312-B8AF5C23983E}" srcOrd="15" destOrd="0" presId="urn:microsoft.com/office/officeart/2008/layout/LinedList"/>
    <dgm:cxn modelId="{83E0632F-40F7-48EC-BC03-46A042DC6669}" type="presParOf" srcId="{88364955-6A39-4EBE-8312-B8AF5C23983E}" destId="{797E5DB8-5DBB-48E5-859A-550BD978B8C0}" srcOrd="0" destOrd="0" presId="urn:microsoft.com/office/officeart/2008/layout/LinedList"/>
    <dgm:cxn modelId="{72C6E8E3-BCBC-4893-89B9-6E01C1AEAA93}" type="presParOf" srcId="{88364955-6A39-4EBE-8312-B8AF5C23983E}" destId="{42560049-B3B8-4CDC-AD0A-6DFA76A89938}" srcOrd="1" destOrd="0" presId="urn:microsoft.com/office/officeart/2008/layout/LinedList"/>
    <dgm:cxn modelId="{3CEB5B5F-2EB8-4659-AA3E-6C4EAED312F3}" type="presParOf" srcId="{93AC9B9E-7A88-42F1-927F-F418CC2CFF84}" destId="{AF9E44A7-33BB-4F55-BD47-17BC61A88809}" srcOrd="16" destOrd="0" presId="urn:microsoft.com/office/officeart/2008/layout/LinedList"/>
    <dgm:cxn modelId="{01FA093B-748A-48BE-A078-92CA6CFDE548}" type="presParOf" srcId="{93AC9B9E-7A88-42F1-927F-F418CC2CFF84}" destId="{E70D1707-73A7-47AB-9E68-850B44B6A11C}" srcOrd="17" destOrd="0" presId="urn:microsoft.com/office/officeart/2008/layout/LinedList"/>
    <dgm:cxn modelId="{7A79FA9D-99F8-4F82-9ADD-B039085890A2}" type="presParOf" srcId="{E70D1707-73A7-47AB-9E68-850B44B6A11C}" destId="{4CA025B1-ED94-4312-A51E-0BF914B6F4E5}" srcOrd="0" destOrd="0" presId="urn:microsoft.com/office/officeart/2008/layout/LinedList"/>
    <dgm:cxn modelId="{EED0E994-EBE1-4B8D-A7FD-7BA4B46C0986}" type="presParOf" srcId="{E70D1707-73A7-47AB-9E68-850B44B6A11C}" destId="{DDB2AC9C-91C0-4FC7-90CA-7F86328BBC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0830E-0CCD-4A6A-AD86-ECACD03E3350}"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pl-PL"/>
        </a:p>
      </dgm:t>
    </dgm:pt>
    <dgm:pt modelId="{500DBE71-F6D2-4177-9F8B-28378E58706F}">
      <dgm:prSet phldrT="[Teks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mieszkańców gmin z uwzględnieniem potrzeb mieszkańców, którzy dzięki wzmocnieniu (poszerzeniu katalogu) usług społecznych świadczonych w społeczności lokalnej nie będą wymagali wsparcia w postaci całodobowej opieki instytucjonalnej </a:t>
          </a:r>
        </a:p>
      </dgm:t>
    </dgm:pt>
    <dgm:pt modelId="{634E3894-1AB0-43F1-A57A-7088A1D6DE11}" type="parTrans" cxnId="{68CE6755-619E-446A-A244-2A8865F867EE}">
      <dgm:prSet/>
      <dgm:spPr/>
      <dgm:t>
        <a:bodyPr/>
        <a:lstStyle/>
        <a:p>
          <a:endParaRPr lang="pl-PL"/>
        </a:p>
      </dgm:t>
    </dgm:pt>
    <dgm:pt modelId="{2AACF8C4-299F-45BA-8E75-074A015EA5B8}" type="sibTrans" cxnId="{68CE6755-619E-446A-A244-2A8865F867EE}">
      <dgm:prSet/>
      <dgm:spPr/>
      <dgm:t>
        <a:bodyPr/>
        <a:lstStyle/>
        <a:p>
          <a:endParaRPr lang="pl-PL"/>
        </a:p>
      </dgm:t>
    </dgm:pt>
    <dgm:pt modelId="{2E6B4DD5-F09A-4BD5-B1B4-A8759B3FFDD9}">
      <dgm:prSe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z uwzględnieniem diagnozy funkcjonalnej mieszkańców domów pomocy społecznej w celu określenia niezbędnego wsparcia w codziennym funkcjonowaniu, w tym oceny poziomu zdolności do samodzielnej egzystencji </a:t>
          </a:r>
        </a:p>
      </dgm:t>
    </dgm:pt>
    <dgm:pt modelId="{549B162B-7036-4B86-81A4-36201B27EF75}" type="parTrans" cxnId="{349C1CC2-4452-41AB-9C9E-1C6E7998D81A}">
      <dgm:prSet/>
      <dgm:spPr/>
      <dgm:t>
        <a:bodyPr/>
        <a:lstStyle/>
        <a:p>
          <a:endParaRPr lang="pl-PL"/>
        </a:p>
      </dgm:t>
    </dgm:pt>
    <dgm:pt modelId="{A852E15E-7BA3-4254-B046-2DEE80681CFB}" type="sibTrans" cxnId="{349C1CC2-4452-41AB-9C9E-1C6E7998D81A}">
      <dgm:prSet/>
      <dgm:spPr/>
      <dgm:t>
        <a:bodyPr/>
        <a:lstStyle/>
        <a:p>
          <a:endParaRPr lang="pl-PL"/>
        </a:p>
      </dgm:t>
    </dgm:pt>
    <dgm:pt modelId="{878F2B1C-C6C7-4894-9303-E83443E33AD4}">
      <dgm:prSe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instytucji i organizacji społecznych (lokalowych, finansowych i kadrowych) w celu przeprowadzenia procesu deinstytucjonalizacji – przejścia z instytucji do opieki środowiskowej </a:t>
          </a:r>
        </a:p>
      </dgm:t>
    </dgm:pt>
    <dgm:pt modelId="{38B66585-94A6-4F84-8848-5EFB6381E97B}" type="parTrans" cxnId="{0B2D08D9-BD97-4687-A717-732DCA050B69}">
      <dgm:prSet/>
      <dgm:spPr/>
      <dgm:t>
        <a:bodyPr/>
        <a:lstStyle/>
        <a:p>
          <a:endParaRPr lang="pl-PL"/>
        </a:p>
      </dgm:t>
    </dgm:pt>
    <dgm:pt modelId="{56C636A5-A598-4781-84AE-EEA65F2338F2}" type="sibTrans" cxnId="{0B2D08D9-BD97-4687-A717-732DCA050B69}">
      <dgm:prSet/>
      <dgm:spPr/>
      <dgm:t>
        <a:bodyPr/>
        <a:lstStyle/>
        <a:p>
          <a:endParaRPr lang="pl-PL"/>
        </a:p>
      </dgm:t>
    </dgm:pt>
    <dgm:pt modelId="{F8EA3504-378D-46C3-B7D9-ED01F0A9A8F5}">
      <dgm:prSe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Diagnoza w zakresie najbliższych kręgów wsparcia osób go potrzebujących oraz zasobów społeczności lokalnej ukierunkowana na poznanie potencjału rozwoju mechanizmów wsparcia  w społecznościach lokalnych </a:t>
          </a:r>
        </a:p>
      </dgm:t>
    </dgm:pt>
    <dgm:pt modelId="{B04057B6-30B5-498D-AFEB-9C2D8A30013C}" type="parTrans" cxnId="{2D000A78-D25F-4741-81A5-DC4BEA22CDFC}">
      <dgm:prSet/>
      <dgm:spPr/>
      <dgm:t>
        <a:bodyPr/>
        <a:lstStyle/>
        <a:p>
          <a:endParaRPr lang="pl-PL"/>
        </a:p>
      </dgm:t>
    </dgm:pt>
    <dgm:pt modelId="{DF32E537-33C1-46FE-8335-FDD68FC227E4}" type="sibTrans" cxnId="{2D000A78-D25F-4741-81A5-DC4BEA22CDFC}">
      <dgm:prSet/>
      <dgm:spPr/>
      <dgm:t>
        <a:bodyPr/>
        <a:lstStyle/>
        <a:p>
          <a:endParaRPr lang="pl-PL"/>
        </a:p>
      </dgm:t>
    </dgm:pt>
    <dgm:pt modelId="{C0B82623-7942-4F6D-BDB1-35B62078D942}" type="pres">
      <dgm:prSet presAssocID="{D3C0830E-0CCD-4A6A-AD86-ECACD03E3350}" presName="Name0" presStyleCnt="0">
        <dgm:presLayoutVars>
          <dgm:chMax val="7"/>
          <dgm:chPref val="7"/>
          <dgm:dir/>
        </dgm:presLayoutVars>
      </dgm:prSet>
      <dgm:spPr/>
    </dgm:pt>
    <dgm:pt modelId="{059C14D1-BAD9-4A68-AA52-A12F09B866D7}" type="pres">
      <dgm:prSet presAssocID="{D3C0830E-0CCD-4A6A-AD86-ECACD03E3350}" presName="Name1" presStyleCnt="0"/>
      <dgm:spPr/>
    </dgm:pt>
    <dgm:pt modelId="{F9E00ADE-7483-44C3-835F-8C48D8FC3B41}" type="pres">
      <dgm:prSet presAssocID="{D3C0830E-0CCD-4A6A-AD86-ECACD03E3350}" presName="cycle" presStyleCnt="0"/>
      <dgm:spPr/>
    </dgm:pt>
    <dgm:pt modelId="{DF03E08E-5F59-4C0C-853E-34E5D3F6D638}" type="pres">
      <dgm:prSet presAssocID="{D3C0830E-0CCD-4A6A-AD86-ECACD03E3350}" presName="srcNode" presStyleLbl="node1" presStyleIdx="0" presStyleCnt="4"/>
      <dgm:spPr/>
    </dgm:pt>
    <dgm:pt modelId="{85260265-D048-43BA-93F0-BA7F0DB3A112}" type="pres">
      <dgm:prSet presAssocID="{D3C0830E-0CCD-4A6A-AD86-ECACD03E3350}" presName="conn" presStyleLbl="parChTrans1D2" presStyleIdx="0" presStyleCnt="1"/>
      <dgm:spPr/>
    </dgm:pt>
    <dgm:pt modelId="{6085D7FA-26D2-4176-81C5-19B31C5BC083}" type="pres">
      <dgm:prSet presAssocID="{D3C0830E-0CCD-4A6A-AD86-ECACD03E3350}" presName="extraNode" presStyleLbl="node1" presStyleIdx="0" presStyleCnt="4"/>
      <dgm:spPr/>
    </dgm:pt>
    <dgm:pt modelId="{BCBB3281-936F-487A-B740-D70ECFD5757A}" type="pres">
      <dgm:prSet presAssocID="{D3C0830E-0CCD-4A6A-AD86-ECACD03E3350}" presName="dstNode" presStyleLbl="node1" presStyleIdx="0" presStyleCnt="4"/>
      <dgm:spPr/>
    </dgm:pt>
    <dgm:pt modelId="{0D9E4935-6CB9-434F-9CDC-61FD3E9F882C}" type="pres">
      <dgm:prSet presAssocID="{500DBE71-F6D2-4177-9F8B-28378E58706F}" presName="text_1" presStyleLbl="node1" presStyleIdx="0" presStyleCnt="4">
        <dgm:presLayoutVars>
          <dgm:bulletEnabled val="1"/>
        </dgm:presLayoutVars>
      </dgm:prSet>
      <dgm:spPr/>
    </dgm:pt>
    <dgm:pt modelId="{652361A6-8B2A-4A36-9CB3-297B5D40D403}" type="pres">
      <dgm:prSet presAssocID="{500DBE71-F6D2-4177-9F8B-28378E58706F}" presName="accent_1" presStyleCnt="0"/>
      <dgm:spPr/>
    </dgm:pt>
    <dgm:pt modelId="{4EEDF0F9-A49C-454B-8AAA-4108674D46BB}" type="pres">
      <dgm:prSet presAssocID="{500DBE71-F6D2-4177-9F8B-28378E58706F}" presName="accentRepeatNode" presStyleLbl="solidFgAcc1" presStyleIdx="0" presStyleCnt="4"/>
      <dgm:spPr/>
    </dgm:pt>
    <dgm:pt modelId="{520B504D-2CFA-47C3-9284-2AE60DF2B939}" type="pres">
      <dgm:prSet presAssocID="{2E6B4DD5-F09A-4BD5-B1B4-A8759B3FFDD9}" presName="text_2" presStyleLbl="node1" presStyleIdx="1" presStyleCnt="4">
        <dgm:presLayoutVars>
          <dgm:bulletEnabled val="1"/>
        </dgm:presLayoutVars>
      </dgm:prSet>
      <dgm:spPr/>
    </dgm:pt>
    <dgm:pt modelId="{8C6BFC27-5D3E-4D18-B599-62713A80C678}" type="pres">
      <dgm:prSet presAssocID="{2E6B4DD5-F09A-4BD5-B1B4-A8759B3FFDD9}" presName="accent_2" presStyleCnt="0"/>
      <dgm:spPr/>
    </dgm:pt>
    <dgm:pt modelId="{A5FA8CA4-3B78-4933-B3E7-406B286D998C}" type="pres">
      <dgm:prSet presAssocID="{2E6B4DD5-F09A-4BD5-B1B4-A8759B3FFDD9}" presName="accentRepeatNode" presStyleLbl="solidFgAcc1" presStyleIdx="1" presStyleCnt="4"/>
      <dgm:spPr/>
    </dgm:pt>
    <dgm:pt modelId="{F9170DBF-CDE1-4D8A-B05A-947AF15728B6}" type="pres">
      <dgm:prSet presAssocID="{878F2B1C-C6C7-4894-9303-E83443E33AD4}" presName="text_3" presStyleLbl="node1" presStyleIdx="2" presStyleCnt="4" custLinFactNeighborX="3929" custLinFactNeighborY="2309">
        <dgm:presLayoutVars>
          <dgm:bulletEnabled val="1"/>
        </dgm:presLayoutVars>
      </dgm:prSet>
      <dgm:spPr/>
    </dgm:pt>
    <dgm:pt modelId="{E539AF34-67AE-4BC9-A441-D7B44CD0079C}" type="pres">
      <dgm:prSet presAssocID="{878F2B1C-C6C7-4894-9303-E83443E33AD4}" presName="accent_3" presStyleCnt="0"/>
      <dgm:spPr/>
    </dgm:pt>
    <dgm:pt modelId="{59731BC5-F001-4D2B-831D-61D5B2331D0F}" type="pres">
      <dgm:prSet presAssocID="{878F2B1C-C6C7-4894-9303-E83443E33AD4}" presName="accentRepeatNode" presStyleLbl="solidFgAcc1" presStyleIdx="2" presStyleCnt="4"/>
      <dgm:spPr/>
    </dgm:pt>
    <dgm:pt modelId="{19481FCD-421B-48EB-ACA9-88B19E46525E}" type="pres">
      <dgm:prSet presAssocID="{F8EA3504-378D-46C3-B7D9-ED01F0A9A8F5}" presName="text_4" presStyleLbl="node1" presStyleIdx="3" presStyleCnt="4">
        <dgm:presLayoutVars>
          <dgm:bulletEnabled val="1"/>
        </dgm:presLayoutVars>
      </dgm:prSet>
      <dgm:spPr/>
    </dgm:pt>
    <dgm:pt modelId="{E6401B2D-3953-4C85-801D-1B48AAA2A1CD}" type="pres">
      <dgm:prSet presAssocID="{F8EA3504-378D-46C3-B7D9-ED01F0A9A8F5}" presName="accent_4" presStyleCnt="0"/>
      <dgm:spPr/>
    </dgm:pt>
    <dgm:pt modelId="{EF38571F-5E1B-4BB8-B7F0-6679581E6BDA}" type="pres">
      <dgm:prSet presAssocID="{F8EA3504-378D-46C3-B7D9-ED01F0A9A8F5}" presName="accentRepeatNode" presStyleLbl="solidFgAcc1" presStyleIdx="3" presStyleCnt="4"/>
      <dgm:spPr/>
    </dgm:pt>
  </dgm:ptLst>
  <dgm:cxnLst>
    <dgm:cxn modelId="{5AA8311E-3076-42D5-9704-A09D6AB0DFD7}" type="presOf" srcId="{2AACF8C4-299F-45BA-8E75-074A015EA5B8}" destId="{85260265-D048-43BA-93F0-BA7F0DB3A112}" srcOrd="0" destOrd="0" presId="urn:microsoft.com/office/officeart/2008/layout/VerticalCurvedList"/>
    <dgm:cxn modelId="{53CA1B36-15DD-4679-AD07-4E29A64BDC45}" type="presOf" srcId="{2E6B4DD5-F09A-4BD5-B1B4-A8759B3FFDD9}" destId="{520B504D-2CFA-47C3-9284-2AE60DF2B939}" srcOrd="0" destOrd="0" presId="urn:microsoft.com/office/officeart/2008/layout/VerticalCurvedList"/>
    <dgm:cxn modelId="{68CE6755-619E-446A-A244-2A8865F867EE}" srcId="{D3C0830E-0CCD-4A6A-AD86-ECACD03E3350}" destId="{500DBE71-F6D2-4177-9F8B-28378E58706F}" srcOrd="0" destOrd="0" parTransId="{634E3894-1AB0-43F1-A57A-7088A1D6DE11}" sibTransId="{2AACF8C4-299F-45BA-8E75-074A015EA5B8}"/>
    <dgm:cxn modelId="{2D000A78-D25F-4741-81A5-DC4BEA22CDFC}" srcId="{D3C0830E-0CCD-4A6A-AD86-ECACD03E3350}" destId="{F8EA3504-378D-46C3-B7D9-ED01F0A9A8F5}" srcOrd="3" destOrd="0" parTransId="{B04057B6-30B5-498D-AFEB-9C2D8A30013C}" sibTransId="{DF32E537-33C1-46FE-8335-FDD68FC227E4}"/>
    <dgm:cxn modelId="{4702A179-79F8-49BF-9DD8-97E98128FE04}" type="presOf" srcId="{F8EA3504-378D-46C3-B7D9-ED01F0A9A8F5}" destId="{19481FCD-421B-48EB-ACA9-88B19E46525E}" srcOrd="0" destOrd="0" presId="urn:microsoft.com/office/officeart/2008/layout/VerticalCurvedList"/>
    <dgm:cxn modelId="{89E9BEB2-E6D7-4ABA-B996-B641F1E02889}" type="presOf" srcId="{D3C0830E-0CCD-4A6A-AD86-ECACD03E3350}" destId="{C0B82623-7942-4F6D-BDB1-35B62078D942}" srcOrd="0" destOrd="0" presId="urn:microsoft.com/office/officeart/2008/layout/VerticalCurvedList"/>
    <dgm:cxn modelId="{349C1CC2-4452-41AB-9C9E-1C6E7998D81A}" srcId="{D3C0830E-0CCD-4A6A-AD86-ECACD03E3350}" destId="{2E6B4DD5-F09A-4BD5-B1B4-A8759B3FFDD9}" srcOrd="1" destOrd="0" parTransId="{549B162B-7036-4B86-81A4-36201B27EF75}" sibTransId="{A852E15E-7BA3-4254-B046-2DEE80681CFB}"/>
    <dgm:cxn modelId="{0B2D08D9-BD97-4687-A717-732DCA050B69}" srcId="{D3C0830E-0CCD-4A6A-AD86-ECACD03E3350}" destId="{878F2B1C-C6C7-4894-9303-E83443E33AD4}" srcOrd="2" destOrd="0" parTransId="{38B66585-94A6-4F84-8848-5EFB6381E97B}" sibTransId="{56C636A5-A598-4781-84AE-EEA65F2338F2}"/>
    <dgm:cxn modelId="{3E00A9E9-E7D4-4D19-A303-7067226B75F2}" type="presOf" srcId="{878F2B1C-C6C7-4894-9303-E83443E33AD4}" destId="{F9170DBF-CDE1-4D8A-B05A-947AF15728B6}" srcOrd="0" destOrd="0" presId="urn:microsoft.com/office/officeart/2008/layout/VerticalCurvedList"/>
    <dgm:cxn modelId="{0D72B6F3-79FE-43E0-A898-D77D404E5BDA}" type="presOf" srcId="{500DBE71-F6D2-4177-9F8B-28378E58706F}" destId="{0D9E4935-6CB9-434F-9CDC-61FD3E9F882C}" srcOrd="0" destOrd="0" presId="urn:microsoft.com/office/officeart/2008/layout/VerticalCurvedList"/>
    <dgm:cxn modelId="{214921C6-BE64-4F72-A327-8213DB363E4C}" type="presParOf" srcId="{C0B82623-7942-4F6D-BDB1-35B62078D942}" destId="{059C14D1-BAD9-4A68-AA52-A12F09B866D7}" srcOrd="0" destOrd="0" presId="urn:microsoft.com/office/officeart/2008/layout/VerticalCurvedList"/>
    <dgm:cxn modelId="{6D68872A-DA76-454E-8AEC-44259518D55A}" type="presParOf" srcId="{059C14D1-BAD9-4A68-AA52-A12F09B866D7}" destId="{F9E00ADE-7483-44C3-835F-8C48D8FC3B41}" srcOrd="0" destOrd="0" presId="urn:microsoft.com/office/officeart/2008/layout/VerticalCurvedList"/>
    <dgm:cxn modelId="{D7ABF766-EC28-4C84-BBAF-ECD1294DB9D1}" type="presParOf" srcId="{F9E00ADE-7483-44C3-835F-8C48D8FC3B41}" destId="{DF03E08E-5F59-4C0C-853E-34E5D3F6D638}" srcOrd="0" destOrd="0" presId="urn:microsoft.com/office/officeart/2008/layout/VerticalCurvedList"/>
    <dgm:cxn modelId="{D658C90C-98A5-450C-B8C9-C22213134BBB}" type="presParOf" srcId="{F9E00ADE-7483-44C3-835F-8C48D8FC3B41}" destId="{85260265-D048-43BA-93F0-BA7F0DB3A112}" srcOrd="1" destOrd="0" presId="urn:microsoft.com/office/officeart/2008/layout/VerticalCurvedList"/>
    <dgm:cxn modelId="{CE234662-A225-44F7-A10B-DEEECB380267}" type="presParOf" srcId="{F9E00ADE-7483-44C3-835F-8C48D8FC3B41}" destId="{6085D7FA-26D2-4176-81C5-19B31C5BC083}" srcOrd="2" destOrd="0" presId="urn:microsoft.com/office/officeart/2008/layout/VerticalCurvedList"/>
    <dgm:cxn modelId="{9CEE9562-4F9F-4932-AA20-54D016C2C2FF}" type="presParOf" srcId="{F9E00ADE-7483-44C3-835F-8C48D8FC3B41}" destId="{BCBB3281-936F-487A-B740-D70ECFD5757A}" srcOrd="3" destOrd="0" presId="urn:microsoft.com/office/officeart/2008/layout/VerticalCurvedList"/>
    <dgm:cxn modelId="{9857256A-73B1-4726-BD90-D81E353A7623}" type="presParOf" srcId="{059C14D1-BAD9-4A68-AA52-A12F09B866D7}" destId="{0D9E4935-6CB9-434F-9CDC-61FD3E9F882C}" srcOrd="1" destOrd="0" presId="urn:microsoft.com/office/officeart/2008/layout/VerticalCurvedList"/>
    <dgm:cxn modelId="{FBE8D035-A5D3-4A32-A095-C1C92295BC80}" type="presParOf" srcId="{059C14D1-BAD9-4A68-AA52-A12F09B866D7}" destId="{652361A6-8B2A-4A36-9CB3-297B5D40D403}" srcOrd="2" destOrd="0" presId="urn:microsoft.com/office/officeart/2008/layout/VerticalCurvedList"/>
    <dgm:cxn modelId="{6A7066E9-8770-406A-A62C-6948D5E520AC}" type="presParOf" srcId="{652361A6-8B2A-4A36-9CB3-297B5D40D403}" destId="{4EEDF0F9-A49C-454B-8AAA-4108674D46BB}" srcOrd="0" destOrd="0" presId="urn:microsoft.com/office/officeart/2008/layout/VerticalCurvedList"/>
    <dgm:cxn modelId="{8116CFF2-9F55-4A65-A319-5D38EDB9F8C2}" type="presParOf" srcId="{059C14D1-BAD9-4A68-AA52-A12F09B866D7}" destId="{520B504D-2CFA-47C3-9284-2AE60DF2B939}" srcOrd="3" destOrd="0" presId="urn:microsoft.com/office/officeart/2008/layout/VerticalCurvedList"/>
    <dgm:cxn modelId="{4581D874-99BB-4C77-95A2-2162BCEDE03B}" type="presParOf" srcId="{059C14D1-BAD9-4A68-AA52-A12F09B866D7}" destId="{8C6BFC27-5D3E-4D18-B599-62713A80C678}" srcOrd="4" destOrd="0" presId="urn:microsoft.com/office/officeart/2008/layout/VerticalCurvedList"/>
    <dgm:cxn modelId="{70435D6D-D538-4C4B-9C34-B7F38EDAFB11}" type="presParOf" srcId="{8C6BFC27-5D3E-4D18-B599-62713A80C678}" destId="{A5FA8CA4-3B78-4933-B3E7-406B286D998C}" srcOrd="0" destOrd="0" presId="urn:microsoft.com/office/officeart/2008/layout/VerticalCurvedList"/>
    <dgm:cxn modelId="{D12EAE26-70D5-481D-B7E1-68D33F35DC1B}" type="presParOf" srcId="{059C14D1-BAD9-4A68-AA52-A12F09B866D7}" destId="{F9170DBF-CDE1-4D8A-B05A-947AF15728B6}" srcOrd="5" destOrd="0" presId="urn:microsoft.com/office/officeart/2008/layout/VerticalCurvedList"/>
    <dgm:cxn modelId="{CEDA7007-B171-4B01-AB05-5E0764C10885}" type="presParOf" srcId="{059C14D1-BAD9-4A68-AA52-A12F09B866D7}" destId="{E539AF34-67AE-4BC9-A441-D7B44CD0079C}" srcOrd="6" destOrd="0" presId="urn:microsoft.com/office/officeart/2008/layout/VerticalCurvedList"/>
    <dgm:cxn modelId="{32D02160-932A-4B3D-9D2F-AEBF4B4E19EF}" type="presParOf" srcId="{E539AF34-67AE-4BC9-A441-D7B44CD0079C}" destId="{59731BC5-F001-4D2B-831D-61D5B2331D0F}" srcOrd="0" destOrd="0" presId="urn:microsoft.com/office/officeart/2008/layout/VerticalCurvedList"/>
    <dgm:cxn modelId="{2CDB0EC8-C0BC-4640-84DA-D6100F960DB4}" type="presParOf" srcId="{059C14D1-BAD9-4A68-AA52-A12F09B866D7}" destId="{19481FCD-421B-48EB-ACA9-88B19E46525E}" srcOrd="7" destOrd="0" presId="urn:microsoft.com/office/officeart/2008/layout/VerticalCurvedList"/>
    <dgm:cxn modelId="{A6B56E9D-F00A-43E5-BC90-A25525272081}" type="presParOf" srcId="{059C14D1-BAD9-4A68-AA52-A12F09B866D7}" destId="{E6401B2D-3953-4C85-801D-1B48AAA2A1CD}" srcOrd="8" destOrd="0" presId="urn:microsoft.com/office/officeart/2008/layout/VerticalCurvedList"/>
    <dgm:cxn modelId="{D0A7C340-DCD1-4862-AB55-C5E99485E3CD}" type="presParOf" srcId="{E6401B2D-3953-4C85-801D-1B48AAA2A1CD}" destId="{EF38571F-5E1B-4BB8-B7F0-6679581E6B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4AB05-ABAE-4992-9962-B935D84AE7A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pl-PL"/>
        </a:p>
      </dgm:t>
    </dgm:pt>
    <dgm:pt modelId="{05AA2E3D-385D-4A72-B961-C63B5722C6F5}">
      <dgm:prSet phldrT="[Teks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Obecnie realizowane usługi – zakres i stopień zabezpieczenia potrzeb osób starszych, osób z niepełnosprawnościami, rodzin oraz dzieci i młodzieży w ramach pieczy zastępczej, osób z problemami zdrowia psychicznego oraz osób w kryzysie bezdomności </a:t>
          </a:r>
        </a:p>
      </dgm:t>
    </dgm:pt>
    <dgm:pt modelId="{59CCC0A9-EA24-4B97-A2AF-ABD66DD8AE2F}" type="parTrans" cxnId="{D1C74E32-AF64-4ED3-863C-3214EFAAC557}">
      <dgm:prSet/>
      <dgm:spPr/>
      <dgm:t>
        <a:bodyPr/>
        <a:lstStyle/>
        <a:p>
          <a:endParaRPr lang="pl-PL"/>
        </a:p>
      </dgm:t>
    </dgm:pt>
    <dgm:pt modelId="{851D7EC6-F0DC-4BD4-89B7-BE629FFF96D2}" type="sibTrans" cxnId="{D1C74E32-AF64-4ED3-863C-3214EFAAC557}">
      <dgm:prSet/>
      <dgm:spPr/>
      <dgm:t>
        <a:bodyPr/>
        <a:lstStyle/>
        <a:p>
          <a:endParaRPr lang="pl-PL"/>
        </a:p>
      </dgm:t>
    </dgm:pt>
    <dgm:pt modelId="{04F3B793-DDC3-496C-8D23-CE3D446ADF13}">
      <dgm:prSe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Diagnoza potrzeb w zakresie nierealizowanych usług lub usług realizowanych w niewystarczającym zakresie na poziomie lokalnym</a:t>
          </a:r>
        </a:p>
      </dgm:t>
    </dgm:pt>
    <dgm:pt modelId="{E1BF5AE4-5306-4BA2-9669-8975237292FB}" type="parTrans" cxnId="{E2FE59E4-7F44-49CE-AF89-6900231DA0B9}">
      <dgm:prSet/>
      <dgm:spPr/>
      <dgm:t>
        <a:bodyPr/>
        <a:lstStyle/>
        <a:p>
          <a:endParaRPr lang="pl-PL"/>
        </a:p>
      </dgm:t>
    </dgm:pt>
    <dgm:pt modelId="{5D852727-DBA4-4FB3-98A7-8FC40C1CDD40}" type="sibTrans" cxnId="{E2FE59E4-7F44-49CE-AF89-6900231DA0B9}">
      <dgm:prSet/>
      <dgm:spPr/>
      <dgm:t>
        <a:bodyPr/>
        <a:lstStyle/>
        <a:p>
          <a:endParaRPr lang="pl-PL"/>
        </a:p>
      </dgm:t>
    </dgm:pt>
    <dgm:pt modelId="{9E388CD0-C517-4528-A717-FDA4E8BF3DF7}">
      <dgm:prSe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Diagnoza potrzeb kadrowych i profesji społecznych, w tym personelu asystencko-opiekuńczego, zarówno w instytucjach, jak i w społeczności lokalnej, pod kątem przejścia z instytucji do opieki środowiskowej </a:t>
          </a:r>
        </a:p>
      </dgm:t>
    </dgm:pt>
    <dgm:pt modelId="{7468C74A-0B82-480F-9539-344F6902C67A}" type="parTrans" cxnId="{FDACB192-60C1-48C3-BDDB-7D909D04D07E}">
      <dgm:prSet/>
      <dgm:spPr/>
      <dgm:t>
        <a:bodyPr/>
        <a:lstStyle/>
        <a:p>
          <a:endParaRPr lang="pl-PL"/>
        </a:p>
      </dgm:t>
    </dgm:pt>
    <dgm:pt modelId="{F225FD0F-A54E-43D2-BE07-DA4E57442619}" type="sibTrans" cxnId="{FDACB192-60C1-48C3-BDDB-7D909D04D07E}">
      <dgm:prSet/>
      <dgm:spPr/>
      <dgm:t>
        <a:bodyPr/>
        <a:lstStyle/>
        <a:p>
          <a:endParaRPr lang="pl-PL"/>
        </a:p>
      </dgm:t>
    </dgm:pt>
    <dgm:pt modelId="{D4815163-B8F2-4C7A-AB20-6AB4A4E0832B}">
      <dgm:prSe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Przyczyny nierealizowania usług społecznych</a:t>
          </a:r>
        </a:p>
      </dgm:t>
    </dgm:pt>
    <dgm:pt modelId="{535B1A50-FF24-4382-A974-BA2D5F8FC38C}" type="parTrans" cxnId="{DF28CA71-8E12-495F-840E-852FF08C67E6}">
      <dgm:prSet/>
      <dgm:spPr/>
      <dgm:t>
        <a:bodyPr/>
        <a:lstStyle/>
        <a:p>
          <a:endParaRPr lang="pl-PL"/>
        </a:p>
      </dgm:t>
    </dgm:pt>
    <dgm:pt modelId="{3E87183A-C51F-4027-BA77-B82D55500F74}" type="sibTrans" cxnId="{DF28CA71-8E12-495F-840E-852FF08C67E6}">
      <dgm:prSet/>
      <dgm:spPr/>
      <dgm:t>
        <a:bodyPr/>
        <a:lstStyle/>
        <a:p>
          <a:endParaRPr lang="pl-PL"/>
        </a:p>
      </dgm:t>
    </dgm:pt>
    <dgm:pt modelId="{B9CE32CC-3AE8-49C3-957A-3767C807CAE2}" type="pres">
      <dgm:prSet presAssocID="{D224AB05-ABAE-4992-9962-B935D84AE7AF}" presName="Name0" presStyleCnt="0">
        <dgm:presLayoutVars>
          <dgm:dir/>
          <dgm:resizeHandles val="exact"/>
        </dgm:presLayoutVars>
      </dgm:prSet>
      <dgm:spPr/>
    </dgm:pt>
    <dgm:pt modelId="{15A124AB-6D61-4009-9E94-69E8B2D541FA}" type="pres">
      <dgm:prSet presAssocID="{05AA2E3D-385D-4A72-B961-C63B5722C6F5}" presName="composite" presStyleCnt="0"/>
      <dgm:spPr/>
    </dgm:pt>
    <dgm:pt modelId="{3C0BA66C-8D7A-4AD4-B613-C139164B2CEC}" type="pres">
      <dgm:prSet presAssocID="{05AA2E3D-385D-4A72-B961-C63B5722C6F5}" presName="rect1" presStyleLbl="trAlignAcc1" presStyleIdx="0" presStyleCnt="4">
        <dgm:presLayoutVars>
          <dgm:bulletEnabled val="1"/>
        </dgm:presLayoutVars>
      </dgm:prSet>
      <dgm:spPr/>
    </dgm:pt>
    <dgm:pt modelId="{BCCFB5EA-6752-486F-A605-CF0BF9C981FD}" type="pres">
      <dgm:prSet presAssocID="{05AA2E3D-385D-4A72-B961-C63B5722C6F5}" presName="rect2" presStyleLbl="fgImgPlace1" presStyleIdx="0" presStyleCnt="4"/>
      <dgm:spPr/>
    </dgm:pt>
    <dgm:pt modelId="{F4B79177-549D-492A-A1E3-C1625358984B}" type="pres">
      <dgm:prSet presAssocID="{851D7EC6-F0DC-4BD4-89B7-BE629FFF96D2}" presName="sibTrans" presStyleCnt="0"/>
      <dgm:spPr/>
    </dgm:pt>
    <dgm:pt modelId="{A42A3160-43C6-45FC-BB34-309FFE198543}" type="pres">
      <dgm:prSet presAssocID="{04F3B793-DDC3-496C-8D23-CE3D446ADF13}" presName="composite" presStyleCnt="0"/>
      <dgm:spPr/>
    </dgm:pt>
    <dgm:pt modelId="{5AA7B513-F525-4B92-AE74-A55499669F32}" type="pres">
      <dgm:prSet presAssocID="{04F3B793-DDC3-496C-8D23-CE3D446ADF13}" presName="rect1" presStyleLbl="trAlignAcc1" presStyleIdx="1" presStyleCnt="4">
        <dgm:presLayoutVars>
          <dgm:bulletEnabled val="1"/>
        </dgm:presLayoutVars>
      </dgm:prSet>
      <dgm:spPr/>
    </dgm:pt>
    <dgm:pt modelId="{125C894F-D9AB-46B4-813F-0910EAC800AB}" type="pres">
      <dgm:prSet presAssocID="{04F3B793-DDC3-496C-8D23-CE3D446ADF13}" presName="rect2" presStyleLbl="fgImgPlace1" presStyleIdx="1" presStyleCnt="4"/>
      <dgm:spPr/>
    </dgm:pt>
    <dgm:pt modelId="{905C0D44-4EF1-49E3-AD6B-63ED1FB47CB5}" type="pres">
      <dgm:prSet presAssocID="{5D852727-DBA4-4FB3-98A7-8FC40C1CDD40}" presName="sibTrans" presStyleCnt="0"/>
      <dgm:spPr/>
    </dgm:pt>
    <dgm:pt modelId="{04636343-0105-4B93-BBC1-48267EAD496B}" type="pres">
      <dgm:prSet presAssocID="{9E388CD0-C517-4528-A717-FDA4E8BF3DF7}" presName="composite" presStyleCnt="0"/>
      <dgm:spPr/>
    </dgm:pt>
    <dgm:pt modelId="{9B7B3785-72D2-4194-9EDF-D77868228211}" type="pres">
      <dgm:prSet presAssocID="{9E388CD0-C517-4528-A717-FDA4E8BF3DF7}" presName="rect1" presStyleLbl="trAlignAcc1" presStyleIdx="2" presStyleCnt="4">
        <dgm:presLayoutVars>
          <dgm:bulletEnabled val="1"/>
        </dgm:presLayoutVars>
      </dgm:prSet>
      <dgm:spPr/>
    </dgm:pt>
    <dgm:pt modelId="{52A90D7A-1495-429E-BFF8-52D6A0CA6F0B}" type="pres">
      <dgm:prSet presAssocID="{9E388CD0-C517-4528-A717-FDA4E8BF3DF7}" presName="rect2" presStyleLbl="fgImgPlace1" presStyleIdx="2" presStyleCnt="4"/>
      <dgm:spPr/>
    </dgm:pt>
    <dgm:pt modelId="{C5EB72B2-027B-465D-92EC-50CAAEB651B0}" type="pres">
      <dgm:prSet presAssocID="{F225FD0F-A54E-43D2-BE07-DA4E57442619}" presName="sibTrans" presStyleCnt="0"/>
      <dgm:spPr/>
    </dgm:pt>
    <dgm:pt modelId="{12FEF3BF-981D-4C91-9CDE-F20DC7E0DAC4}" type="pres">
      <dgm:prSet presAssocID="{D4815163-B8F2-4C7A-AB20-6AB4A4E0832B}" presName="composite" presStyleCnt="0"/>
      <dgm:spPr/>
    </dgm:pt>
    <dgm:pt modelId="{99451EAE-7E52-4E98-86EA-C595219B6619}" type="pres">
      <dgm:prSet presAssocID="{D4815163-B8F2-4C7A-AB20-6AB4A4E0832B}" presName="rect1" presStyleLbl="trAlignAcc1" presStyleIdx="3" presStyleCnt="4">
        <dgm:presLayoutVars>
          <dgm:bulletEnabled val="1"/>
        </dgm:presLayoutVars>
      </dgm:prSet>
      <dgm:spPr/>
    </dgm:pt>
    <dgm:pt modelId="{6FD8E1EE-2861-4AD4-8C27-7EBE7C7F58E1}" type="pres">
      <dgm:prSet presAssocID="{D4815163-B8F2-4C7A-AB20-6AB4A4E0832B}" presName="rect2" presStyleLbl="fgImgPlace1" presStyleIdx="3" presStyleCnt="4"/>
      <dgm:spPr/>
    </dgm:pt>
  </dgm:ptLst>
  <dgm:cxnLst>
    <dgm:cxn modelId="{F35CF622-FDE5-4365-90F2-3C33B2FC4FBE}" type="presOf" srcId="{05AA2E3D-385D-4A72-B961-C63B5722C6F5}" destId="{3C0BA66C-8D7A-4AD4-B613-C139164B2CEC}" srcOrd="0" destOrd="0" presId="urn:microsoft.com/office/officeart/2008/layout/PictureStrips"/>
    <dgm:cxn modelId="{4F585226-4CEB-4102-B812-310E4D2EFF3F}" type="presOf" srcId="{9E388CD0-C517-4528-A717-FDA4E8BF3DF7}" destId="{9B7B3785-72D2-4194-9EDF-D77868228211}" srcOrd="0" destOrd="0" presId="urn:microsoft.com/office/officeart/2008/layout/PictureStrips"/>
    <dgm:cxn modelId="{D1C74E32-AF64-4ED3-863C-3214EFAAC557}" srcId="{D224AB05-ABAE-4992-9962-B935D84AE7AF}" destId="{05AA2E3D-385D-4A72-B961-C63B5722C6F5}" srcOrd="0" destOrd="0" parTransId="{59CCC0A9-EA24-4B97-A2AF-ABD66DD8AE2F}" sibTransId="{851D7EC6-F0DC-4BD4-89B7-BE629FFF96D2}"/>
    <dgm:cxn modelId="{DF28CA71-8E12-495F-840E-852FF08C67E6}" srcId="{D224AB05-ABAE-4992-9962-B935D84AE7AF}" destId="{D4815163-B8F2-4C7A-AB20-6AB4A4E0832B}" srcOrd="3" destOrd="0" parTransId="{535B1A50-FF24-4382-A974-BA2D5F8FC38C}" sibTransId="{3E87183A-C51F-4027-BA77-B82D55500F74}"/>
    <dgm:cxn modelId="{ACB3C27D-E86A-42C0-B10C-F4A57793DA6C}" type="presOf" srcId="{04F3B793-DDC3-496C-8D23-CE3D446ADF13}" destId="{5AA7B513-F525-4B92-AE74-A55499669F32}" srcOrd="0" destOrd="0" presId="urn:microsoft.com/office/officeart/2008/layout/PictureStrips"/>
    <dgm:cxn modelId="{FCE81188-7D88-47EE-9F7F-41C7C8F6299F}" type="presOf" srcId="{D224AB05-ABAE-4992-9962-B935D84AE7AF}" destId="{B9CE32CC-3AE8-49C3-957A-3767C807CAE2}" srcOrd="0" destOrd="0" presId="urn:microsoft.com/office/officeart/2008/layout/PictureStrips"/>
    <dgm:cxn modelId="{FDACB192-60C1-48C3-BDDB-7D909D04D07E}" srcId="{D224AB05-ABAE-4992-9962-B935D84AE7AF}" destId="{9E388CD0-C517-4528-A717-FDA4E8BF3DF7}" srcOrd="2" destOrd="0" parTransId="{7468C74A-0B82-480F-9539-344F6902C67A}" sibTransId="{F225FD0F-A54E-43D2-BE07-DA4E57442619}"/>
    <dgm:cxn modelId="{D8E7CAE0-E36C-4EA6-83DD-8DBF68316829}" type="presOf" srcId="{D4815163-B8F2-4C7A-AB20-6AB4A4E0832B}" destId="{99451EAE-7E52-4E98-86EA-C595219B6619}" srcOrd="0" destOrd="0" presId="urn:microsoft.com/office/officeart/2008/layout/PictureStrips"/>
    <dgm:cxn modelId="{E2FE59E4-7F44-49CE-AF89-6900231DA0B9}" srcId="{D224AB05-ABAE-4992-9962-B935D84AE7AF}" destId="{04F3B793-DDC3-496C-8D23-CE3D446ADF13}" srcOrd="1" destOrd="0" parTransId="{E1BF5AE4-5306-4BA2-9669-8975237292FB}" sibTransId="{5D852727-DBA4-4FB3-98A7-8FC40C1CDD40}"/>
    <dgm:cxn modelId="{C9DCFD7F-4C9D-4FDB-B0D6-2B52A0CE452F}" type="presParOf" srcId="{B9CE32CC-3AE8-49C3-957A-3767C807CAE2}" destId="{15A124AB-6D61-4009-9E94-69E8B2D541FA}" srcOrd="0" destOrd="0" presId="urn:microsoft.com/office/officeart/2008/layout/PictureStrips"/>
    <dgm:cxn modelId="{12C06E79-E1B4-4141-9A66-E74256AC936E}" type="presParOf" srcId="{15A124AB-6D61-4009-9E94-69E8B2D541FA}" destId="{3C0BA66C-8D7A-4AD4-B613-C139164B2CEC}" srcOrd="0" destOrd="0" presId="urn:microsoft.com/office/officeart/2008/layout/PictureStrips"/>
    <dgm:cxn modelId="{D1A1B5AC-FC8C-432B-ADA1-B97EAD7E9093}" type="presParOf" srcId="{15A124AB-6D61-4009-9E94-69E8B2D541FA}" destId="{BCCFB5EA-6752-486F-A605-CF0BF9C981FD}" srcOrd="1" destOrd="0" presId="urn:microsoft.com/office/officeart/2008/layout/PictureStrips"/>
    <dgm:cxn modelId="{A80935A4-35BD-43DF-A8FC-58C5BF21AE8A}" type="presParOf" srcId="{B9CE32CC-3AE8-49C3-957A-3767C807CAE2}" destId="{F4B79177-549D-492A-A1E3-C1625358984B}" srcOrd="1" destOrd="0" presId="urn:microsoft.com/office/officeart/2008/layout/PictureStrips"/>
    <dgm:cxn modelId="{59434CF4-CC6B-4437-AEA4-0FB9E6E07419}" type="presParOf" srcId="{B9CE32CC-3AE8-49C3-957A-3767C807CAE2}" destId="{A42A3160-43C6-45FC-BB34-309FFE198543}" srcOrd="2" destOrd="0" presId="urn:microsoft.com/office/officeart/2008/layout/PictureStrips"/>
    <dgm:cxn modelId="{527081BB-4FCA-43D4-9DCB-7C075805F81A}" type="presParOf" srcId="{A42A3160-43C6-45FC-BB34-309FFE198543}" destId="{5AA7B513-F525-4B92-AE74-A55499669F32}" srcOrd="0" destOrd="0" presId="urn:microsoft.com/office/officeart/2008/layout/PictureStrips"/>
    <dgm:cxn modelId="{3C95950E-3F22-48B7-9146-31FFCD782BAC}" type="presParOf" srcId="{A42A3160-43C6-45FC-BB34-309FFE198543}" destId="{125C894F-D9AB-46B4-813F-0910EAC800AB}" srcOrd="1" destOrd="0" presId="urn:microsoft.com/office/officeart/2008/layout/PictureStrips"/>
    <dgm:cxn modelId="{161C741F-2797-4E87-B19B-B0491816F01C}" type="presParOf" srcId="{B9CE32CC-3AE8-49C3-957A-3767C807CAE2}" destId="{905C0D44-4EF1-49E3-AD6B-63ED1FB47CB5}" srcOrd="3" destOrd="0" presId="urn:microsoft.com/office/officeart/2008/layout/PictureStrips"/>
    <dgm:cxn modelId="{90942641-12C2-4C9D-BA15-746B75CD5BBA}" type="presParOf" srcId="{B9CE32CC-3AE8-49C3-957A-3767C807CAE2}" destId="{04636343-0105-4B93-BBC1-48267EAD496B}" srcOrd="4" destOrd="0" presId="urn:microsoft.com/office/officeart/2008/layout/PictureStrips"/>
    <dgm:cxn modelId="{834FB0C1-7C93-48C5-A9D2-0CAF40AB6270}" type="presParOf" srcId="{04636343-0105-4B93-BBC1-48267EAD496B}" destId="{9B7B3785-72D2-4194-9EDF-D77868228211}" srcOrd="0" destOrd="0" presId="urn:microsoft.com/office/officeart/2008/layout/PictureStrips"/>
    <dgm:cxn modelId="{07E6B5F3-415D-467B-ACA4-FE5F6A13EAA8}" type="presParOf" srcId="{04636343-0105-4B93-BBC1-48267EAD496B}" destId="{52A90D7A-1495-429E-BFF8-52D6A0CA6F0B}" srcOrd="1" destOrd="0" presId="urn:microsoft.com/office/officeart/2008/layout/PictureStrips"/>
    <dgm:cxn modelId="{4B9CC0EA-451E-462B-BA1C-383BF32E0A76}" type="presParOf" srcId="{B9CE32CC-3AE8-49C3-957A-3767C807CAE2}" destId="{C5EB72B2-027B-465D-92EC-50CAAEB651B0}" srcOrd="5" destOrd="0" presId="urn:microsoft.com/office/officeart/2008/layout/PictureStrips"/>
    <dgm:cxn modelId="{BF307C2B-E494-48A3-A6B1-850596256880}" type="presParOf" srcId="{B9CE32CC-3AE8-49C3-957A-3767C807CAE2}" destId="{12FEF3BF-981D-4C91-9CDE-F20DC7E0DAC4}" srcOrd="6" destOrd="0" presId="urn:microsoft.com/office/officeart/2008/layout/PictureStrips"/>
    <dgm:cxn modelId="{FBFAD9F9-39F6-438C-802E-6E4DD2436176}" type="presParOf" srcId="{12FEF3BF-981D-4C91-9CDE-F20DC7E0DAC4}" destId="{99451EAE-7E52-4E98-86EA-C595219B6619}" srcOrd="0" destOrd="0" presId="urn:microsoft.com/office/officeart/2008/layout/PictureStrips"/>
    <dgm:cxn modelId="{FB6F865F-428D-4EDA-9E00-1DD73A5762CD}" type="presParOf" srcId="{12FEF3BF-981D-4C91-9CDE-F20DC7E0DAC4}" destId="{6FD8E1EE-2861-4AD4-8C27-7EBE7C7F58E1}"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7A66F-DFCA-40A5-A095-DC791BCE6099}"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pl-PL"/>
        </a:p>
      </dgm:t>
    </dgm:pt>
    <dgm:pt modelId="{E7D47B22-B469-4C6C-AF85-4C349369E14E}">
      <dgm:prSet phldrT="[Tekst]" custT="1"/>
      <dgm:spPr>
        <a:solidFill>
          <a:srgbClr val="FFFF00"/>
        </a:solidFill>
      </dgm:spPr>
      <dgm:t>
        <a:bodyPr/>
        <a:lstStyle/>
        <a:p>
          <a:r>
            <a:rPr lang="pl-PL" sz="1800" b="1" dirty="0">
              <a:solidFill>
                <a:schemeClr val="tx1"/>
              </a:solidFill>
              <a:latin typeface="Calibri" panose="020F0502020204030204" pitchFamily="34" charset="0"/>
              <a:ea typeface="Calibri" panose="020F0502020204030204" pitchFamily="34" charset="0"/>
              <a:cs typeface="Calibri" panose="020F0502020204030204" pitchFamily="34" charset="0"/>
            </a:rPr>
            <a:t>Cel ogólny </a:t>
          </a:r>
        </a:p>
      </dgm:t>
    </dgm:pt>
    <dgm:pt modelId="{B9E0BB13-F94D-4A7B-9E49-F901590E8CF6}" type="parTrans" cxnId="{6CFB4EA3-31E2-4576-B7C6-8E60674A51AB}">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802E8ED9-CDD0-4A6C-B68A-06B6BEF13C40}" type="sibTrans" cxnId="{6CFB4EA3-31E2-4576-B7C6-8E60674A51AB}">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6AF0AB24-6663-40A1-A5D7-71C4C4C2DDDC}" type="asst">
      <dgm:prSet phldrT="[Tekst]" custT="1"/>
      <dgm:spPr/>
      <dgm:t>
        <a:bodyPr/>
        <a:lstStyle/>
        <a:p>
          <a:r>
            <a:rPr lang="pl-PL" sz="1800" b="1" dirty="0">
              <a:solidFill>
                <a:schemeClr val="tx1"/>
              </a:solidFill>
              <a:latin typeface="Calibri" panose="020F0502020204030204" pitchFamily="34" charset="0"/>
              <a:ea typeface="Calibri" panose="020F0502020204030204" pitchFamily="34" charset="0"/>
              <a:cs typeface="Calibri" panose="020F0502020204030204" pitchFamily="34" charset="0"/>
            </a:rPr>
            <a:t>Cel szczegółowy 1 </a:t>
          </a:r>
        </a:p>
      </dgm:t>
    </dgm:pt>
    <dgm:pt modelId="{D2C52A77-0819-40F3-980D-B74AE259A943}" type="parTrans" cxnId="{D4B60C28-BAC4-46EC-8253-AD8605569E2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6B7E8EBC-7070-4F33-A3FF-FA8DEBE82203}" type="sibTrans" cxnId="{D4B60C28-BAC4-46EC-8253-AD8605569E2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719C9CAF-75E5-4BF8-8F91-4CE89B1661F9}">
      <dgm:prSe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Działanie nr 2</a:t>
          </a:r>
        </a:p>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Instytucje, podmioty, organizacje i osoby odpowiedzialne za wdrożenie lub zmianę sposobu realizacji konkretnej usługi </a:t>
          </a:r>
        </a:p>
      </dgm:t>
    </dgm:pt>
    <dgm:pt modelId="{8315574C-EAC1-4472-BC9A-23DC920DCC3A}" type="parTrans" cxnId="{34DA3461-AD62-4EFC-A2FA-0C1D8F08F2B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E8CF5D86-FC18-4DD9-BCA5-3F47816775E0}" type="sibTrans" cxnId="{34DA3461-AD62-4EFC-A2FA-0C1D8F08F2B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A4AE7C9C-1E61-46CA-AF6C-BA31BBC66E00}">
      <dgm:prSet phldrT="[Tekst]"/>
      <dgm:spPr/>
      <dgm: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Działanie nr 1</a:t>
          </a:r>
        </a:p>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Instytucje, podmioty, organizacje i osoby odpowiedzialne za wdrożenie lub zmianę sposobu realizacji konkretnej usługi</a:t>
          </a:r>
        </a:p>
      </dgm:t>
    </dgm:pt>
    <dgm:pt modelId="{D9661AA8-4B9E-4561-89D3-C8332C1D6E76}" type="sibTrans" cxnId="{94E8E310-D1EA-415C-9893-92C36DEB0E94}">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07A394D0-A893-408B-9183-9D8D53AB7E89}" type="parTrans" cxnId="{94E8E310-D1EA-415C-9893-92C36DEB0E94}">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E2EA0C09-9D90-4567-9AEB-BA4D816E29E1}" type="pres">
      <dgm:prSet presAssocID="{EDC7A66F-DFCA-40A5-A095-DC791BCE6099}" presName="hierChild1" presStyleCnt="0">
        <dgm:presLayoutVars>
          <dgm:orgChart val="1"/>
          <dgm:chPref val="1"/>
          <dgm:dir/>
          <dgm:animOne val="branch"/>
          <dgm:animLvl val="lvl"/>
          <dgm:resizeHandles/>
        </dgm:presLayoutVars>
      </dgm:prSet>
      <dgm:spPr/>
    </dgm:pt>
    <dgm:pt modelId="{B9E06AE5-7E89-48AD-A1AF-628F5A48DFA6}" type="pres">
      <dgm:prSet presAssocID="{E7D47B22-B469-4C6C-AF85-4C349369E14E}" presName="hierRoot1" presStyleCnt="0">
        <dgm:presLayoutVars>
          <dgm:hierBranch val="init"/>
        </dgm:presLayoutVars>
      </dgm:prSet>
      <dgm:spPr/>
    </dgm:pt>
    <dgm:pt modelId="{3F4BE21B-FD3B-451A-9038-DE73846F2B51}" type="pres">
      <dgm:prSet presAssocID="{E7D47B22-B469-4C6C-AF85-4C349369E14E}" presName="rootComposite1" presStyleCnt="0"/>
      <dgm:spPr/>
    </dgm:pt>
    <dgm:pt modelId="{D4C1CEE6-5079-44A7-A6E1-5BB9C9F967B8}" type="pres">
      <dgm:prSet presAssocID="{E7D47B22-B469-4C6C-AF85-4C349369E14E}" presName="rootText1" presStyleLbl="node0" presStyleIdx="0" presStyleCnt="1">
        <dgm:presLayoutVars>
          <dgm:chPref val="3"/>
        </dgm:presLayoutVars>
      </dgm:prSet>
      <dgm:spPr/>
    </dgm:pt>
    <dgm:pt modelId="{E1FF76E4-9049-4028-904F-BA1B3934BA43}" type="pres">
      <dgm:prSet presAssocID="{E7D47B22-B469-4C6C-AF85-4C349369E14E}" presName="rootConnector1" presStyleLbl="node1" presStyleIdx="0" presStyleCnt="0"/>
      <dgm:spPr/>
    </dgm:pt>
    <dgm:pt modelId="{82280F4B-4FA4-4B6F-989E-B7DC7003EE37}" type="pres">
      <dgm:prSet presAssocID="{E7D47B22-B469-4C6C-AF85-4C349369E14E}" presName="hierChild2" presStyleCnt="0"/>
      <dgm:spPr/>
    </dgm:pt>
    <dgm:pt modelId="{CAC5D384-9E6F-4369-8F70-FF5108D671F2}" type="pres">
      <dgm:prSet presAssocID="{07A394D0-A893-408B-9183-9D8D53AB7E89}" presName="Name64" presStyleLbl="parChTrans1D2" presStyleIdx="0" presStyleCnt="3"/>
      <dgm:spPr/>
    </dgm:pt>
    <dgm:pt modelId="{15D62F37-E207-4F3A-AB2C-7C0A3DC6D5A2}" type="pres">
      <dgm:prSet presAssocID="{A4AE7C9C-1E61-46CA-AF6C-BA31BBC66E00}" presName="hierRoot2" presStyleCnt="0">
        <dgm:presLayoutVars>
          <dgm:hierBranch val="init"/>
        </dgm:presLayoutVars>
      </dgm:prSet>
      <dgm:spPr/>
    </dgm:pt>
    <dgm:pt modelId="{C8F251E7-52B5-4686-93F7-1214D724B61A}" type="pres">
      <dgm:prSet presAssocID="{A4AE7C9C-1E61-46CA-AF6C-BA31BBC66E00}" presName="rootComposite" presStyleCnt="0"/>
      <dgm:spPr/>
    </dgm:pt>
    <dgm:pt modelId="{17AFFA0C-AE0D-46C3-B39C-8DCDC2590B27}" type="pres">
      <dgm:prSet presAssocID="{A4AE7C9C-1E61-46CA-AF6C-BA31BBC66E00}" presName="rootText" presStyleLbl="node2" presStyleIdx="0" presStyleCnt="2" custScaleY="125580">
        <dgm:presLayoutVars>
          <dgm:chPref val="3"/>
        </dgm:presLayoutVars>
      </dgm:prSet>
      <dgm:spPr/>
    </dgm:pt>
    <dgm:pt modelId="{E2B9ABA5-D926-4641-98AA-29A0ED870724}" type="pres">
      <dgm:prSet presAssocID="{A4AE7C9C-1E61-46CA-AF6C-BA31BBC66E00}" presName="rootConnector" presStyleLbl="node2" presStyleIdx="0" presStyleCnt="2"/>
      <dgm:spPr/>
    </dgm:pt>
    <dgm:pt modelId="{6D6E5A2D-5A07-4BDF-A850-BB6B7403A4A7}" type="pres">
      <dgm:prSet presAssocID="{A4AE7C9C-1E61-46CA-AF6C-BA31BBC66E00}" presName="hierChild4" presStyleCnt="0"/>
      <dgm:spPr/>
    </dgm:pt>
    <dgm:pt modelId="{DD96978F-F9B6-4DE7-9C46-54E946129FC0}" type="pres">
      <dgm:prSet presAssocID="{A4AE7C9C-1E61-46CA-AF6C-BA31BBC66E00}" presName="hierChild5" presStyleCnt="0"/>
      <dgm:spPr/>
    </dgm:pt>
    <dgm:pt modelId="{C5276EF9-0841-4677-95F3-9579D1F87A39}" type="pres">
      <dgm:prSet presAssocID="{8315574C-EAC1-4472-BC9A-23DC920DCC3A}" presName="Name64" presStyleLbl="parChTrans1D2" presStyleIdx="1" presStyleCnt="3"/>
      <dgm:spPr/>
    </dgm:pt>
    <dgm:pt modelId="{26ECC052-D589-46A2-9855-5454759FB26F}" type="pres">
      <dgm:prSet presAssocID="{719C9CAF-75E5-4BF8-8F91-4CE89B1661F9}" presName="hierRoot2" presStyleCnt="0">
        <dgm:presLayoutVars>
          <dgm:hierBranch val="init"/>
        </dgm:presLayoutVars>
      </dgm:prSet>
      <dgm:spPr/>
    </dgm:pt>
    <dgm:pt modelId="{FB6B3608-FFDA-4951-AFDA-24DE1AC67DEA}" type="pres">
      <dgm:prSet presAssocID="{719C9CAF-75E5-4BF8-8F91-4CE89B1661F9}" presName="rootComposite" presStyleCnt="0"/>
      <dgm:spPr/>
    </dgm:pt>
    <dgm:pt modelId="{33565F7B-054A-45DC-AF97-AC12E45772B8}" type="pres">
      <dgm:prSet presAssocID="{719C9CAF-75E5-4BF8-8F91-4CE89B1661F9}" presName="rootText" presStyleLbl="node2" presStyleIdx="1" presStyleCnt="2" custScaleY="161028">
        <dgm:presLayoutVars>
          <dgm:chPref val="3"/>
        </dgm:presLayoutVars>
      </dgm:prSet>
      <dgm:spPr/>
    </dgm:pt>
    <dgm:pt modelId="{60793E89-D7F8-4AF3-B92F-2E04EF6E1190}" type="pres">
      <dgm:prSet presAssocID="{719C9CAF-75E5-4BF8-8F91-4CE89B1661F9}" presName="rootConnector" presStyleLbl="node2" presStyleIdx="1" presStyleCnt="2"/>
      <dgm:spPr/>
    </dgm:pt>
    <dgm:pt modelId="{C73AB3F6-B32B-4079-9F36-7B0B79EA6266}" type="pres">
      <dgm:prSet presAssocID="{719C9CAF-75E5-4BF8-8F91-4CE89B1661F9}" presName="hierChild4" presStyleCnt="0"/>
      <dgm:spPr/>
    </dgm:pt>
    <dgm:pt modelId="{AFCD606E-05A3-4E92-87AE-C363C95CA2F1}" type="pres">
      <dgm:prSet presAssocID="{719C9CAF-75E5-4BF8-8F91-4CE89B1661F9}" presName="hierChild5" presStyleCnt="0"/>
      <dgm:spPr/>
    </dgm:pt>
    <dgm:pt modelId="{CFBC9DCA-A9B6-40A8-87C7-D2B29B62554C}" type="pres">
      <dgm:prSet presAssocID="{E7D47B22-B469-4C6C-AF85-4C349369E14E}" presName="hierChild3" presStyleCnt="0"/>
      <dgm:spPr/>
    </dgm:pt>
    <dgm:pt modelId="{311DB6D0-C706-49C5-AF5D-B4CBDD20B353}" type="pres">
      <dgm:prSet presAssocID="{D2C52A77-0819-40F3-980D-B74AE259A943}" presName="Name115" presStyleLbl="parChTrans1D2" presStyleIdx="2" presStyleCnt="3"/>
      <dgm:spPr/>
    </dgm:pt>
    <dgm:pt modelId="{711A967A-CC9C-4E4D-BD9A-228686B5D73C}" type="pres">
      <dgm:prSet presAssocID="{6AF0AB24-6663-40A1-A5D7-71C4C4C2DDDC}" presName="hierRoot3" presStyleCnt="0">
        <dgm:presLayoutVars>
          <dgm:hierBranch val="init"/>
        </dgm:presLayoutVars>
      </dgm:prSet>
      <dgm:spPr/>
    </dgm:pt>
    <dgm:pt modelId="{3AFCD10E-F3E6-43F4-8683-061169E0D0CA}" type="pres">
      <dgm:prSet presAssocID="{6AF0AB24-6663-40A1-A5D7-71C4C4C2DDDC}" presName="rootComposite3" presStyleCnt="0"/>
      <dgm:spPr/>
    </dgm:pt>
    <dgm:pt modelId="{49B83FB0-B791-426C-9F6A-816DCF498F01}" type="pres">
      <dgm:prSet presAssocID="{6AF0AB24-6663-40A1-A5D7-71C4C4C2DDDC}" presName="rootText3" presStyleLbl="asst1" presStyleIdx="0" presStyleCnt="1" custLinFactNeighborX="-3160" custLinFactNeighborY="70492">
        <dgm:presLayoutVars>
          <dgm:chPref val="3"/>
        </dgm:presLayoutVars>
      </dgm:prSet>
      <dgm:spPr/>
    </dgm:pt>
    <dgm:pt modelId="{3AE1124F-734B-4232-B6C0-A0893451935F}" type="pres">
      <dgm:prSet presAssocID="{6AF0AB24-6663-40A1-A5D7-71C4C4C2DDDC}" presName="rootConnector3" presStyleLbl="asst1" presStyleIdx="0" presStyleCnt="1"/>
      <dgm:spPr/>
    </dgm:pt>
    <dgm:pt modelId="{80B3D956-42BE-4551-96E1-8EC0ACF1B6B1}" type="pres">
      <dgm:prSet presAssocID="{6AF0AB24-6663-40A1-A5D7-71C4C4C2DDDC}" presName="hierChild6" presStyleCnt="0"/>
      <dgm:spPr/>
    </dgm:pt>
    <dgm:pt modelId="{14EEAA99-8738-410A-80A7-7AA9A038E9B6}" type="pres">
      <dgm:prSet presAssocID="{6AF0AB24-6663-40A1-A5D7-71C4C4C2DDDC}" presName="hierChild7" presStyleCnt="0"/>
      <dgm:spPr/>
    </dgm:pt>
  </dgm:ptLst>
  <dgm:cxnLst>
    <dgm:cxn modelId="{D360F002-773A-4C27-9370-95F30ED71932}" type="presOf" srcId="{D2C52A77-0819-40F3-980D-B74AE259A943}" destId="{311DB6D0-C706-49C5-AF5D-B4CBDD20B353}" srcOrd="0" destOrd="0" presId="urn:microsoft.com/office/officeart/2009/3/layout/HorizontalOrganizationChart"/>
    <dgm:cxn modelId="{D7753207-8D62-4BF7-AC20-4222474A7446}" type="presOf" srcId="{6AF0AB24-6663-40A1-A5D7-71C4C4C2DDDC}" destId="{3AE1124F-734B-4232-B6C0-A0893451935F}" srcOrd="1" destOrd="0" presId="urn:microsoft.com/office/officeart/2009/3/layout/HorizontalOrganizationChart"/>
    <dgm:cxn modelId="{94E8E310-D1EA-415C-9893-92C36DEB0E94}" srcId="{E7D47B22-B469-4C6C-AF85-4C349369E14E}" destId="{A4AE7C9C-1E61-46CA-AF6C-BA31BBC66E00}" srcOrd="1" destOrd="0" parTransId="{07A394D0-A893-408B-9183-9D8D53AB7E89}" sibTransId="{D9661AA8-4B9E-4561-89D3-C8332C1D6E76}"/>
    <dgm:cxn modelId="{F4DE3415-4565-479D-ADAA-162D018E9145}" type="presOf" srcId="{A4AE7C9C-1E61-46CA-AF6C-BA31BBC66E00}" destId="{17AFFA0C-AE0D-46C3-B39C-8DCDC2590B27}" srcOrd="0" destOrd="0" presId="urn:microsoft.com/office/officeart/2009/3/layout/HorizontalOrganizationChart"/>
    <dgm:cxn modelId="{D4B60C28-BAC4-46EC-8253-AD8605569E2C}" srcId="{E7D47B22-B469-4C6C-AF85-4C349369E14E}" destId="{6AF0AB24-6663-40A1-A5D7-71C4C4C2DDDC}" srcOrd="0" destOrd="0" parTransId="{D2C52A77-0819-40F3-980D-B74AE259A943}" sibTransId="{6B7E8EBC-7070-4F33-A3FF-FA8DEBE82203}"/>
    <dgm:cxn modelId="{C87A8134-681D-490D-B24B-658EB5934DB3}" type="presOf" srcId="{07A394D0-A893-408B-9183-9D8D53AB7E89}" destId="{CAC5D384-9E6F-4369-8F70-FF5108D671F2}" srcOrd="0" destOrd="0" presId="urn:microsoft.com/office/officeart/2009/3/layout/HorizontalOrganizationChart"/>
    <dgm:cxn modelId="{34DA3461-AD62-4EFC-A2FA-0C1D8F08F2BC}" srcId="{E7D47B22-B469-4C6C-AF85-4C349369E14E}" destId="{719C9CAF-75E5-4BF8-8F91-4CE89B1661F9}" srcOrd="2" destOrd="0" parTransId="{8315574C-EAC1-4472-BC9A-23DC920DCC3A}" sibTransId="{E8CF5D86-FC18-4DD9-BCA5-3F47816775E0}"/>
    <dgm:cxn modelId="{062A9E47-E2FE-435A-B212-CDEC4E103488}" type="presOf" srcId="{EDC7A66F-DFCA-40A5-A095-DC791BCE6099}" destId="{E2EA0C09-9D90-4567-9AEB-BA4D816E29E1}" srcOrd="0" destOrd="0" presId="urn:microsoft.com/office/officeart/2009/3/layout/HorizontalOrganizationChart"/>
    <dgm:cxn modelId="{62D07F76-6266-46A7-8770-83F71FCCCDDA}" type="presOf" srcId="{719C9CAF-75E5-4BF8-8F91-4CE89B1661F9}" destId="{60793E89-D7F8-4AF3-B92F-2E04EF6E1190}" srcOrd="1" destOrd="0" presId="urn:microsoft.com/office/officeart/2009/3/layout/HorizontalOrganizationChart"/>
    <dgm:cxn modelId="{E8DC3A87-75E2-47AF-B408-C2A974F4363C}" type="presOf" srcId="{A4AE7C9C-1E61-46CA-AF6C-BA31BBC66E00}" destId="{E2B9ABA5-D926-4641-98AA-29A0ED870724}" srcOrd="1" destOrd="0" presId="urn:microsoft.com/office/officeart/2009/3/layout/HorizontalOrganizationChart"/>
    <dgm:cxn modelId="{6CFB4EA3-31E2-4576-B7C6-8E60674A51AB}" srcId="{EDC7A66F-DFCA-40A5-A095-DC791BCE6099}" destId="{E7D47B22-B469-4C6C-AF85-4C349369E14E}" srcOrd="0" destOrd="0" parTransId="{B9E0BB13-F94D-4A7B-9E49-F901590E8CF6}" sibTransId="{802E8ED9-CDD0-4A6C-B68A-06B6BEF13C40}"/>
    <dgm:cxn modelId="{9ACA46A6-3A8F-4E82-A92C-9F4871174E52}" type="presOf" srcId="{8315574C-EAC1-4472-BC9A-23DC920DCC3A}" destId="{C5276EF9-0841-4677-95F3-9579D1F87A39}" srcOrd="0" destOrd="0" presId="urn:microsoft.com/office/officeart/2009/3/layout/HorizontalOrganizationChart"/>
    <dgm:cxn modelId="{E1E7D6AF-308B-47F8-8785-EA49C39D2B92}" type="presOf" srcId="{6AF0AB24-6663-40A1-A5D7-71C4C4C2DDDC}" destId="{49B83FB0-B791-426C-9F6A-816DCF498F01}" srcOrd="0" destOrd="0" presId="urn:microsoft.com/office/officeart/2009/3/layout/HorizontalOrganizationChart"/>
    <dgm:cxn modelId="{2304B7C1-0814-4E8F-9D19-0E44694A021F}" type="presOf" srcId="{E7D47B22-B469-4C6C-AF85-4C349369E14E}" destId="{D4C1CEE6-5079-44A7-A6E1-5BB9C9F967B8}" srcOrd="0" destOrd="0" presId="urn:microsoft.com/office/officeart/2009/3/layout/HorizontalOrganizationChart"/>
    <dgm:cxn modelId="{E82831C5-6F2A-440E-89B2-42DD0D10D6A1}" type="presOf" srcId="{719C9CAF-75E5-4BF8-8F91-4CE89B1661F9}" destId="{33565F7B-054A-45DC-AF97-AC12E45772B8}" srcOrd="0" destOrd="0" presId="urn:microsoft.com/office/officeart/2009/3/layout/HorizontalOrganizationChart"/>
    <dgm:cxn modelId="{DFF4F7D3-B744-41D0-B06A-10BCE1134E85}" type="presOf" srcId="{E7D47B22-B469-4C6C-AF85-4C349369E14E}" destId="{E1FF76E4-9049-4028-904F-BA1B3934BA43}" srcOrd="1" destOrd="0" presId="urn:microsoft.com/office/officeart/2009/3/layout/HorizontalOrganizationChart"/>
    <dgm:cxn modelId="{0D38BD87-810A-4BFF-9CA0-D16AD9B1A849}" type="presParOf" srcId="{E2EA0C09-9D90-4567-9AEB-BA4D816E29E1}" destId="{B9E06AE5-7E89-48AD-A1AF-628F5A48DFA6}" srcOrd="0" destOrd="0" presId="urn:microsoft.com/office/officeart/2009/3/layout/HorizontalOrganizationChart"/>
    <dgm:cxn modelId="{8EBBBA35-08D8-4202-994B-D032B32B0A0C}" type="presParOf" srcId="{B9E06AE5-7E89-48AD-A1AF-628F5A48DFA6}" destId="{3F4BE21B-FD3B-451A-9038-DE73846F2B51}" srcOrd="0" destOrd="0" presId="urn:microsoft.com/office/officeart/2009/3/layout/HorizontalOrganizationChart"/>
    <dgm:cxn modelId="{D7CD500C-A983-4F68-A11F-9A63DF566C0F}" type="presParOf" srcId="{3F4BE21B-FD3B-451A-9038-DE73846F2B51}" destId="{D4C1CEE6-5079-44A7-A6E1-5BB9C9F967B8}" srcOrd="0" destOrd="0" presId="urn:microsoft.com/office/officeart/2009/3/layout/HorizontalOrganizationChart"/>
    <dgm:cxn modelId="{7B4D0A56-6D04-4863-BD11-3D64CE5AB549}" type="presParOf" srcId="{3F4BE21B-FD3B-451A-9038-DE73846F2B51}" destId="{E1FF76E4-9049-4028-904F-BA1B3934BA43}" srcOrd="1" destOrd="0" presId="urn:microsoft.com/office/officeart/2009/3/layout/HorizontalOrganizationChart"/>
    <dgm:cxn modelId="{058840DC-9F04-448B-B33E-6A4CBA2BD5BF}" type="presParOf" srcId="{B9E06AE5-7E89-48AD-A1AF-628F5A48DFA6}" destId="{82280F4B-4FA4-4B6F-989E-B7DC7003EE37}" srcOrd="1" destOrd="0" presId="urn:microsoft.com/office/officeart/2009/3/layout/HorizontalOrganizationChart"/>
    <dgm:cxn modelId="{65EB3672-9CEF-48E1-A7C6-4E39BB2AB2DF}" type="presParOf" srcId="{82280F4B-4FA4-4B6F-989E-B7DC7003EE37}" destId="{CAC5D384-9E6F-4369-8F70-FF5108D671F2}" srcOrd="0" destOrd="0" presId="urn:microsoft.com/office/officeart/2009/3/layout/HorizontalOrganizationChart"/>
    <dgm:cxn modelId="{B20A7F26-5634-4C7E-9871-3B856D5F2BA3}" type="presParOf" srcId="{82280F4B-4FA4-4B6F-989E-B7DC7003EE37}" destId="{15D62F37-E207-4F3A-AB2C-7C0A3DC6D5A2}" srcOrd="1" destOrd="0" presId="urn:microsoft.com/office/officeart/2009/3/layout/HorizontalOrganizationChart"/>
    <dgm:cxn modelId="{11FF060B-EC2E-41CE-A318-4FE897C48E00}" type="presParOf" srcId="{15D62F37-E207-4F3A-AB2C-7C0A3DC6D5A2}" destId="{C8F251E7-52B5-4686-93F7-1214D724B61A}" srcOrd="0" destOrd="0" presId="urn:microsoft.com/office/officeart/2009/3/layout/HorizontalOrganizationChart"/>
    <dgm:cxn modelId="{DA455C6A-BBF2-4AD2-AC58-D52F12764023}" type="presParOf" srcId="{C8F251E7-52B5-4686-93F7-1214D724B61A}" destId="{17AFFA0C-AE0D-46C3-B39C-8DCDC2590B27}" srcOrd="0" destOrd="0" presId="urn:microsoft.com/office/officeart/2009/3/layout/HorizontalOrganizationChart"/>
    <dgm:cxn modelId="{2ECF985A-44F2-47C0-BE0E-0F52CAAB6224}" type="presParOf" srcId="{C8F251E7-52B5-4686-93F7-1214D724B61A}" destId="{E2B9ABA5-D926-4641-98AA-29A0ED870724}" srcOrd="1" destOrd="0" presId="urn:microsoft.com/office/officeart/2009/3/layout/HorizontalOrganizationChart"/>
    <dgm:cxn modelId="{D9B71424-7844-4163-9D15-16A51AA683BF}" type="presParOf" srcId="{15D62F37-E207-4F3A-AB2C-7C0A3DC6D5A2}" destId="{6D6E5A2D-5A07-4BDF-A850-BB6B7403A4A7}" srcOrd="1" destOrd="0" presId="urn:microsoft.com/office/officeart/2009/3/layout/HorizontalOrganizationChart"/>
    <dgm:cxn modelId="{2DFC8678-5943-4289-AE50-E6F9718DEF3D}" type="presParOf" srcId="{15D62F37-E207-4F3A-AB2C-7C0A3DC6D5A2}" destId="{DD96978F-F9B6-4DE7-9C46-54E946129FC0}" srcOrd="2" destOrd="0" presId="urn:microsoft.com/office/officeart/2009/3/layout/HorizontalOrganizationChart"/>
    <dgm:cxn modelId="{CF06DA0C-E812-4968-B72A-3E8CC7B1565B}" type="presParOf" srcId="{82280F4B-4FA4-4B6F-989E-B7DC7003EE37}" destId="{C5276EF9-0841-4677-95F3-9579D1F87A39}" srcOrd="2" destOrd="0" presId="urn:microsoft.com/office/officeart/2009/3/layout/HorizontalOrganizationChart"/>
    <dgm:cxn modelId="{0AFDFA8D-2E4B-4D96-8D6F-8D65B4DD15A0}" type="presParOf" srcId="{82280F4B-4FA4-4B6F-989E-B7DC7003EE37}" destId="{26ECC052-D589-46A2-9855-5454759FB26F}" srcOrd="3" destOrd="0" presId="urn:microsoft.com/office/officeart/2009/3/layout/HorizontalOrganizationChart"/>
    <dgm:cxn modelId="{F0830D75-D408-401C-AF19-A69CDA426AC6}" type="presParOf" srcId="{26ECC052-D589-46A2-9855-5454759FB26F}" destId="{FB6B3608-FFDA-4951-AFDA-24DE1AC67DEA}" srcOrd="0" destOrd="0" presId="urn:microsoft.com/office/officeart/2009/3/layout/HorizontalOrganizationChart"/>
    <dgm:cxn modelId="{D2B14528-AA1B-427D-88DB-9E11B36A3C7B}" type="presParOf" srcId="{FB6B3608-FFDA-4951-AFDA-24DE1AC67DEA}" destId="{33565F7B-054A-45DC-AF97-AC12E45772B8}" srcOrd="0" destOrd="0" presId="urn:microsoft.com/office/officeart/2009/3/layout/HorizontalOrganizationChart"/>
    <dgm:cxn modelId="{C27574BF-70AF-4EC4-B1CD-2B6F2608E2A7}" type="presParOf" srcId="{FB6B3608-FFDA-4951-AFDA-24DE1AC67DEA}" destId="{60793E89-D7F8-4AF3-B92F-2E04EF6E1190}" srcOrd="1" destOrd="0" presId="urn:microsoft.com/office/officeart/2009/3/layout/HorizontalOrganizationChart"/>
    <dgm:cxn modelId="{B4EB3321-B055-4002-B524-2992DEDB7B37}" type="presParOf" srcId="{26ECC052-D589-46A2-9855-5454759FB26F}" destId="{C73AB3F6-B32B-4079-9F36-7B0B79EA6266}" srcOrd="1" destOrd="0" presId="urn:microsoft.com/office/officeart/2009/3/layout/HorizontalOrganizationChart"/>
    <dgm:cxn modelId="{ABB5198A-08AC-42B6-A5B9-817EE383C0DD}" type="presParOf" srcId="{26ECC052-D589-46A2-9855-5454759FB26F}" destId="{AFCD606E-05A3-4E92-87AE-C363C95CA2F1}" srcOrd="2" destOrd="0" presId="urn:microsoft.com/office/officeart/2009/3/layout/HorizontalOrganizationChart"/>
    <dgm:cxn modelId="{4F749CDD-3068-4374-90F1-D3D4640F1ADA}" type="presParOf" srcId="{B9E06AE5-7E89-48AD-A1AF-628F5A48DFA6}" destId="{CFBC9DCA-A9B6-40A8-87C7-D2B29B62554C}" srcOrd="2" destOrd="0" presId="urn:microsoft.com/office/officeart/2009/3/layout/HorizontalOrganizationChart"/>
    <dgm:cxn modelId="{1E7CE371-FE2D-47B5-BDB5-17203B46554C}" type="presParOf" srcId="{CFBC9DCA-A9B6-40A8-87C7-D2B29B62554C}" destId="{311DB6D0-C706-49C5-AF5D-B4CBDD20B353}" srcOrd="0" destOrd="0" presId="urn:microsoft.com/office/officeart/2009/3/layout/HorizontalOrganizationChart"/>
    <dgm:cxn modelId="{2675AC2D-942A-4C80-A42E-9046256527FE}" type="presParOf" srcId="{CFBC9DCA-A9B6-40A8-87C7-D2B29B62554C}" destId="{711A967A-CC9C-4E4D-BD9A-228686B5D73C}" srcOrd="1" destOrd="0" presId="urn:microsoft.com/office/officeart/2009/3/layout/HorizontalOrganizationChart"/>
    <dgm:cxn modelId="{2B8C4C9B-60B2-4100-BE1A-B8862F117553}" type="presParOf" srcId="{711A967A-CC9C-4E4D-BD9A-228686B5D73C}" destId="{3AFCD10E-F3E6-43F4-8683-061169E0D0CA}" srcOrd="0" destOrd="0" presId="urn:microsoft.com/office/officeart/2009/3/layout/HorizontalOrganizationChart"/>
    <dgm:cxn modelId="{88BD735E-F6E4-49DF-B567-EAC518B89F57}" type="presParOf" srcId="{3AFCD10E-F3E6-43F4-8683-061169E0D0CA}" destId="{49B83FB0-B791-426C-9F6A-816DCF498F01}" srcOrd="0" destOrd="0" presId="urn:microsoft.com/office/officeart/2009/3/layout/HorizontalOrganizationChart"/>
    <dgm:cxn modelId="{572C0137-34AB-4AE7-9D74-5B2B5E318644}" type="presParOf" srcId="{3AFCD10E-F3E6-43F4-8683-061169E0D0CA}" destId="{3AE1124F-734B-4232-B6C0-A0893451935F}" srcOrd="1" destOrd="0" presId="urn:microsoft.com/office/officeart/2009/3/layout/HorizontalOrganizationChart"/>
    <dgm:cxn modelId="{29AB7282-F94F-423C-B526-0C60C80C51BE}" type="presParOf" srcId="{711A967A-CC9C-4E4D-BD9A-228686B5D73C}" destId="{80B3D956-42BE-4551-96E1-8EC0ACF1B6B1}" srcOrd="1" destOrd="0" presId="urn:microsoft.com/office/officeart/2009/3/layout/HorizontalOrganizationChart"/>
    <dgm:cxn modelId="{94E735D3-19F1-4F10-91C3-844347FB7FB3}" type="presParOf" srcId="{711A967A-CC9C-4E4D-BD9A-228686B5D73C}" destId="{14EEAA99-8738-410A-80A7-7AA9A038E9B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238A17-A0AB-466D-BF01-E0A24CE0F95F}" type="doc">
      <dgm:prSet loTypeId="urn:microsoft.com/office/officeart/2005/8/layout/vList3" loCatId="list" qsTypeId="urn:microsoft.com/office/officeart/2005/8/quickstyle/simple1" qsCatId="simple" csTypeId="urn:microsoft.com/office/officeart/2005/8/colors/accent1_1" csCatId="accent1" phldr="1"/>
      <dgm:spPr/>
    </dgm:pt>
    <dgm:pt modelId="{8BEC2003-4410-43EF-A1F2-72DDA5B77141}">
      <dgm:prSet phldrT="[Teks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Analiza kosztów realizowanych obecnie usług społecznych </a:t>
          </a:r>
        </a:p>
      </dgm:t>
    </dgm:pt>
    <dgm:pt modelId="{973E8B40-123B-46E7-A6FF-4B6AF7929576}" type="parTrans" cxnId="{74910938-A377-4D19-BC07-13EB7DD03333}">
      <dgm:prSet/>
      <dgm:spPr/>
      <dgm:t>
        <a:bodyPr/>
        <a:lstStyle/>
        <a:p>
          <a:endParaRPr lang="pl-PL"/>
        </a:p>
      </dgm:t>
    </dgm:pt>
    <dgm:pt modelId="{129D2B62-53EA-4B43-84EA-A1A40C1F80CE}" type="sibTrans" cxnId="{74910938-A377-4D19-BC07-13EB7DD03333}">
      <dgm:prSet/>
      <dgm:spPr/>
      <dgm:t>
        <a:bodyPr/>
        <a:lstStyle/>
        <a:p>
          <a:endParaRPr lang="pl-PL"/>
        </a:p>
      </dgm:t>
    </dgm:pt>
    <dgm:pt modelId="{61F93180-38E4-40E4-B5BC-1112C9FAE92D}">
      <dgm:prSet phldrT="[Teks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Kalkulacja kosztów realizacji usług po wdrożeniu planu </a:t>
          </a:r>
          <a:r>
            <a:rPr lang="pl-PL" b="1" dirty="0" err="1">
              <a:latin typeface="Calibri" panose="020F0502020204030204" pitchFamily="34" charset="0"/>
              <a:ea typeface="Calibri" panose="020F0502020204030204" pitchFamily="34" charset="0"/>
              <a:cs typeface="Calibri" panose="020F0502020204030204" pitchFamily="34" charset="0"/>
            </a:rPr>
            <a:t>deinstytucjonalizacji</a:t>
          </a:r>
          <a:r>
            <a:rPr lang="pl-PL" b="1" dirty="0">
              <a:latin typeface="Calibri" panose="020F0502020204030204" pitchFamily="34" charset="0"/>
              <a:ea typeface="Calibri" panose="020F0502020204030204" pitchFamily="34" charset="0"/>
              <a:cs typeface="Calibri" panose="020F0502020204030204" pitchFamily="34" charset="0"/>
            </a:rPr>
            <a:t> usług </a:t>
          </a:r>
        </a:p>
      </dgm:t>
    </dgm:pt>
    <dgm:pt modelId="{0788B703-6223-4471-AC6E-3ED45ADC67E4}" type="parTrans" cxnId="{D3505B59-F24C-4CEC-8972-9C7C5704CED3}">
      <dgm:prSet/>
      <dgm:spPr/>
      <dgm:t>
        <a:bodyPr/>
        <a:lstStyle/>
        <a:p>
          <a:endParaRPr lang="pl-PL"/>
        </a:p>
      </dgm:t>
    </dgm:pt>
    <dgm:pt modelId="{75947B7A-2B6E-444B-846C-3BEFEA5CC33C}" type="sibTrans" cxnId="{D3505B59-F24C-4CEC-8972-9C7C5704CED3}">
      <dgm:prSet/>
      <dgm:spPr/>
      <dgm:t>
        <a:bodyPr/>
        <a:lstStyle/>
        <a:p>
          <a:endParaRPr lang="pl-PL"/>
        </a:p>
      </dgm:t>
    </dgm:pt>
    <dgm:pt modelId="{26060FEA-E311-4E5E-BD43-D2034C273CE1}">
      <dgm:prSet/>
      <dgm:spPr/>
      <dgm:t>
        <a:bodyPr/>
        <a:lstStyle/>
        <a:p>
          <a:r>
            <a:rPr lang="pl-PL" b="1" dirty="0">
              <a:latin typeface="Calibri" panose="020F0502020204030204" pitchFamily="34" charset="0"/>
              <a:ea typeface="Calibri" panose="020F0502020204030204" pitchFamily="34" charset="0"/>
              <a:cs typeface="Calibri" panose="020F0502020204030204" pitchFamily="34" charset="0"/>
            </a:rPr>
            <a:t>Źródła finansowania wdrożenia i realizacji planu </a:t>
          </a:r>
          <a:r>
            <a:rPr lang="pl-PL" b="1" dirty="0" err="1">
              <a:latin typeface="Calibri" panose="020F0502020204030204" pitchFamily="34" charset="0"/>
              <a:ea typeface="Calibri" panose="020F0502020204030204" pitchFamily="34" charset="0"/>
              <a:cs typeface="Calibri" panose="020F0502020204030204" pitchFamily="34" charset="0"/>
            </a:rPr>
            <a:t>deinstytucjonalizacji</a:t>
          </a:r>
          <a:r>
            <a:rPr lang="pl-PL" b="1" dirty="0">
              <a:latin typeface="Calibri" panose="020F0502020204030204" pitchFamily="34" charset="0"/>
              <a:ea typeface="Calibri" panose="020F0502020204030204" pitchFamily="34" charset="0"/>
              <a:cs typeface="Calibri" panose="020F0502020204030204" pitchFamily="34" charset="0"/>
            </a:rPr>
            <a:t> usług</a:t>
          </a:r>
        </a:p>
      </dgm:t>
    </dgm:pt>
    <dgm:pt modelId="{F33DEECD-FDE2-44CC-A42C-EFB9A498106B}" type="parTrans" cxnId="{8F1DAB56-510E-4B93-A17E-6C76E876C7E2}">
      <dgm:prSet/>
      <dgm:spPr/>
      <dgm:t>
        <a:bodyPr/>
        <a:lstStyle/>
        <a:p>
          <a:endParaRPr lang="pl-PL"/>
        </a:p>
      </dgm:t>
    </dgm:pt>
    <dgm:pt modelId="{18DB078C-2C49-47D4-B6C8-B65F8C2A62A3}" type="sibTrans" cxnId="{8F1DAB56-510E-4B93-A17E-6C76E876C7E2}">
      <dgm:prSet/>
      <dgm:spPr/>
      <dgm:t>
        <a:bodyPr/>
        <a:lstStyle/>
        <a:p>
          <a:endParaRPr lang="pl-PL"/>
        </a:p>
      </dgm:t>
    </dgm:pt>
    <dgm:pt modelId="{7128D6B7-0EB7-4F8D-8BF4-DC2330686037}" type="pres">
      <dgm:prSet presAssocID="{AE238A17-A0AB-466D-BF01-E0A24CE0F95F}" presName="linearFlow" presStyleCnt="0">
        <dgm:presLayoutVars>
          <dgm:dir/>
          <dgm:resizeHandles val="exact"/>
        </dgm:presLayoutVars>
      </dgm:prSet>
      <dgm:spPr/>
    </dgm:pt>
    <dgm:pt modelId="{4A8F2989-070B-4F10-AE75-CDA2688B67C1}" type="pres">
      <dgm:prSet presAssocID="{8BEC2003-4410-43EF-A1F2-72DDA5B77141}" presName="composite" presStyleCnt="0"/>
      <dgm:spPr/>
    </dgm:pt>
    <dgm:pt modelId="{C9A1B603-D2F6-44D4-97D3-AAFB1F5DED59}" type="pres">
      <dgm:prSet presAssocID="{8BEC2003-4410-43EF-A1F2-72DDA5B7714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ty"/>
        </a:ext>
      </dgm:extLst>
    </dgm:pt>
    <dgm:pt modelId="{D606BB18-422E-45CA-BA46-32FE21DAEAF8}" type="pres">
      <dgm:prSet presAssocID="{8BEC2003-4410-43EF-A1F2-72DDA5B77141}" presName="txShp" presStyleLbl="node1" presStyleIdx="0" presStyleCnt="3">
        <dgm:presLayoutVars>
          <dgm:bulletEnabled val="1"/>
        </dgm:presLayoutVars>
      </dgm:prSet>
      <dgm:spPr/>
    </dgm:pt>
    <dgm:pt modelId="{D8B57A01-8F73-4A73-AE5A-631649ABE054}" type="pres">
      <dgm:prSet presAssocID="{129D2B62-53EA-4B43-84EA-A1A40C1F80CE}" presName="spacing" presStyleCnt="0"/>
      <dgm:spPr/>
    </dgm:pt>
    <dgm:pt modelId="{F28CDBE8-340E-41FA-A0B6-1EBD6EA29D1B}" type="pres">
      <dgm:prSet presAssocID="{61F93180-38E4-40E4-B5BC-1112C9FAE92D}" presName="composite" presStyleCnt="0"/>
      <dgm:spPr/>
    </dgm:pt>
    <dgm:pt modelId="{FD63A923-4132-4826-815B-9FFD587C839F}" type="pres">
      <dgm:prSet presAssocID="{61F93180-38E4-40E4-B5BC-1112C9FAE92D}"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sta kontrolna (od prawej do lewej)"/>
        </a:ext>
      </dgm:extLst>
    </dgm:pt>
    <dgm:pt modelId="{C3C1599B-F227-4B59-A078-1DCB40118F3B}" type="pres">
      <dgm:prSet presAssocID="{61F93180-38E4-40E4-B5BC-1112C9FAE92D}" presName="txShp" presStyleLbl="node1" presStyleIdx="1" presStyleCnt="3">
        <dgm:presLayoutVars>
          <dgm:bulletEnabled val="1"/>
        </dgm:presLayoutVars>
      </dgm:prSet>
      <dgm:spPr/>
    </dgm:pt>
    <dgm:pt modelId="{467EEC8F-A84C-43B7-A800-1182D7CF9FF9}" type="pres">
      <dgm:prSet presAssocID="{75947B7A-2B6E-444B-846C-3BEFEA5CC33C}" presName="spacing" presStyleCnt="0"/>
      <dgm:spPr/>
    </dgm:pt>
    <dgm:pt modelId="{C44A2ECF-08A8-4CB1-9129-4CABC0C6C71E}" type="pres">
      <dgm:prSet presAssocID="{26060FEA-E311-4E5E-BD43-D2034C273CE1}" presName="composite" presStyleCnt="0"/>
      <dgm:spPr/>
    </dgm:pt>
    <dgm:pt modelId="{F08B8E19-1720-408A-84FA-56BB3FBFAC01}" type="pres">
      <dgm:prSet presAssocID="{26060FEA-E311-4E5E-BD43-D2034C273CE1}"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eniądze"/>
        </a:ext>
      </dgm:extLst>
    </dgm:pt>
    <dgm:pt modelId="{EEF6F8ED-E0DA-4F49-8146-F93E1ED63507}" type="pres">
      <dgm:prSet presAssocID="{26060FEA-E311-4E5E-BD43-D2034C273CE1}" presName="txShp" presStyleLbl="node1" presStyleIdx="2" presStyleCnt="3">
        <dgm:presLayoutVars>
          <dgm:bulletEnabled val="1"/>
        </dgm:presLayoutVars>
      </dgm:prSet>
      <dgm:spPr/>
    </dgm:pt>
  </dgm:ptLst>
  <dgm:cxnLst>
    <dgm:cxn modelId="{EAB31D04-0616-4424-A1D9-F1D192B64833}" type="presOf" srcId="{8BEC2003-4410-43EF-A1F2-72DDA5B77141}" destId="{D606BB18-422E-45CA-BA46-32FE21DAEAF8}" srcOrd="0" destOrd="0" presId="urn:microsoft.com/office/officeart/2005/8/layout/vList3"/>
    <dgm:cxn modelId="{2DCFB304-3091-4F75-B561-A3C229D8408B}" type="presOf" srcId="{AE238A17-A0AB-466D-BF01-E0A24CE0F95F}" destId="{7128D6B7-0EB7-4F8D-8BF4-DC2330686037}" srcOrd="0" destOrd="0" presId="urn:microsoft.com/office/officeart/2005/8/layout/vList3"/>
    <dgm:cxn modelId="{74910938-A377-4D19-BC07-13EB7DD03333}" srcId="{AE238A17-A0AB-466D-BF01-E0A24CE0F95F}" destId="{8BEC2003-4410-43EF-A1F2-72DDA5B77141}" srcOrd="0" destOrd="0" parTransId="{973E8B40-123B-46E7-A6FF-4B6AF7929576}" sibTransId="{129D2B62-53EA-4B43-84EA-A1A40C1F80CE}"/>
    <dgm:cxn modelId="{8F1DAB56-510E-4B93-A17E-6C76E876C7E2}" srcId="{AE238A17-A0AB-466D-BF01-E0A24CE0F95F}" destId="{26060FEA-E311-4E5E-BD43-D2034C273CE1}" srcOrd="2" destOrd="0" parTransId="{F33DEECD-FDE2-44CC-A42C-EFB9A498106B}" sibTransId="{18DB078C-2C49-47D4-B6C8-B65F8C2A62A3}"/>
    <dgm:cxn modelId="{D3505B59-F24C-4CEC-8972-9C7C5704CED3}" srcId="{AE238A17-A0AB-466D-BF01-E0A24CE0F95F}" destId="{61F93180-38E4-40E4-B5BC-1112C9FAE92D}" srcOrd="1" destOrd="0" parTransId="{0788B703-6223-4471-AC6E-3ED45ADC67E4}" sibTransId="{75947B7A-2B6E-444B-846C-3BEFEA5CC33C}"/>
    <dgm:cxn modelId="{0B5389C6-27E2-464B-BC0E-48F31655E1A8}" type="presOf" srcId="{26060FEA-E311-4E5E-BD43-D2034C273CE1}" destId="{EEF6F8ED-E0DA-4F49-8146-F93E1ED63507}" srcOrd="0" destOrd="0" presId="urn:microsoft.com/office/officeart/2005/8/layout/vList3"/>
    <dgm:cxn modelId="{40653AD3-D5A4-49A9-9DDD-2BC62FFF1267}" type="presOf" srcId="{61F93180-38E4-40E4-B5BC-1112C9FAE92D}" destId="{C3C1599B-F227-4B59-A078-1DCB40118F3B}" srcOrd="0" destOrd="0" presId="urn:microsoft.com/office/officeart/2005/8/layout/vList3"/>
    <dgm:cxn modelId="{0390845F-5A72-458C-AFDB-CB20680FD6C3}" type="presParOf" srcId="{7128D6B7-0EB7-4F8D-8BF4-DC2330686037}" destId="{4A8F2989-070B-4F10-AE75-CDA2688B67C1}" srcOrd="0" destOrd="0" presId="urn:microsoft.com/office/officeart/2005/8/layout/vList3"/>
    <dgm:cxn modelId="{36A7041C-865E-4177-9A62-9780D645ECC7}" type="presParOf" srcId="{4A8F2989-070B-4F10-AE75-CDA2688B67C1}" destId="{C9A1B603-D2F6-44D4-97D3-AAFB1F5DED59}" srcOrd="0" destOrd="0" presId="urn:microsoft.com/office/officeart/2005/8/layout/vList3"/>
    <dgm:cxn modelId="{9FFCBAE4-5BE9-4463-AC8D-071C6A874A5B}" type="presParOf" srcId="{4A8F2989-070B-4F10-AE75-CDA2688B67C1}" destId="{D606BB18-422E-45CA-BA46-32FE21DAEAF8}" srcOrd="1" destOrd="0" presId="urn:microsoft.com/office/officeart/2005/8/layout/vList3"/>
    <dgm:cxn modelId="{005669C7-1E72-4300-8F45-FE510367FEF0}" type="presParOf" srcId="{7128D6B7-0EB7-4F8D-8BF4-DC2330686037}" destId="{D8B57A01-8F73-4A73-AE5A-631649ABE054}" srcOrd="1" destOrd="0" presId="urn:microsoft.com/office/officeart/2005/8/layout/vList3"/>
    <dgm:cxn modelId="{5BF701FF-7C4A-4FA7-8745-6BF9C54796FE}" type="presParOf" srcId="{7128D6B7-0EB7-4F8D-8BF4-DC2330686037}" destId="{F28CDBE8-340E-41FA-A0B6-1EBD6EA29D1B}" srcOrd="2" destOrd="0" presId="urn:microsoft.com/office/officeart/2005/8/layout/vList3"/>
    <dgm:cxn modelId="{C04F03B8-0DA7-406D-8545-97673C5F70A3}" type="presParOf" srcId="{F28CDBE8-340E-41FA-A0B6-1EBD6EA29D1B}" destId="{FD63A923-4132-4826-815B-9FFD587C839F}" srcOrd="0" destOrd="0" presId="urn:microsoft.com/office/officeart/2005/8/layout/vList3"/>
    <dgm:cxn modelId="{314351B0-C8EB-455A-9D89-FD180B2CEF19}" type="presParOf" srcId="{F28CDBE8-340E-41FA-A0B6-1EBD6EA29D1B}" destId="{C3C1599B-F227-4B59-A078-1DCB40118F3B}" srcOrd="1" destOrd="0" presId="urn:microsoft.com/office/officeart/2005/8/layout/vList3"/>
    <dgm:cxn modelId="{677D2E28-AD01-4EF1-8432-5AFFE9D6ACDD}" type="presParOf" srcId="{7128D6B7-0EB7-4F8D-8BF4-DC2330686037}" destId="{467EEC8F-A84C-43B7-A800-1182D7CF9FF9}" srcOrd="3" destOrd="0" presId="urn:microsoft.com/office/officeart/2005/8/layout/vList3"/>
    <dgm:cxn modelId="{AED5192D-B98F-4A75-9E1E-99B9F6A81301}" type="presParOf" srcId="{7128D6B7-0EB7-4F8D-8BF4-DC2330686037}" destId="{C44A2ECF-08A8-4CB1-9129-4CABC0C6C71E}" srcOrd="4" destOrd="0" presId="urn:microsoft.com/office/officeart/2005/8/layout/vList3"/>
    <dgm:cxn modelId="{2E881BC7-3C1E-4A72-9D48-DBA267E73AAF}" type="presParOf" srcId="{C44A2ECF-08A8-4CB1-9129-4CABC0C6C71E}" destId="{F08B8E19-1720-408A-84FA-56BB3FBFAC01}" srcOrd="0" destOrd="0" presId="urn:microsoft.com/office/officeart/2005/8/layout/vList3"/>
    <dgm:cxn modelId="{3397073D-C5BE-44CB-97CD-79FA67D4BC88}" type="presParOf" srcId="{C44A2ECF-08A8-4CB1-9129-4CABC0C6C71E}" destId="{EEF6F8ED-E0DA-4F49-8146-F93E1ED635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6EC43D-6395-4304-9350-6F4961566B4F}" type="doc">
      <dgm:prSet loTypeId="urn:microsoft.com/office/officeart/2005/8/layout/hList7" loCatId="list" qsTypeId="urn:microsoft.com/office/officeart/2005/8/quickstyle/3d2" qsCatId="3D" csTypeId="urn:microsoft.com/office/officeart/2005/8/colors/accent1_2" csCatId="accent1" phldr="1"/>
      <dgm:spPr/>
    </dgm:pt>
    <dgm:pt modelId="{1BAA7EA8-FC63-4F36-8851-92FAA1C7ED3A}">
      <dgm:prSet phldrT="[Tekst]"/>
      <dgm:spPr/>
      <dgm:t>
        <a:bodyPr/>
        <a:lstStyle/>
        <a:p>
          <a:r>
            <a:rPr lang="pl-PL" dirty="0"/>
            <a:t>ocena zasobów ludzkich </a:t>
          </a:r>
        </a:p>
        <a:p>
          <a:r>
            <a:rPr lang="pl-PL" dirty="0"/>
            <a:t>(np. kadra świadcząca usługi: liczba osób, kwalifikacje oraz kadra zarządzająca procesem zmiany) </a:t>
          </a:r>
        </a:p>
      </dgm:t>
    </dgm:pt>
    <dgm:pt modelId="{F06AFB53-9C5B-4903-83F7-49FEBD1651CC}" type="parTrans" cxnId="{F0129EF0-3794-4C2D-8440-C8C78AA367DD}">
      <dgm:prSet/>
      <dgm:spPr/>
      <dgm:t>
        <a:bodyPr/>
        <a:lstStyle/>
        <a:p>
          <a:endParaRPr lang="pl-PL"/>
        </a:p>
      </dgm:t>
    </dgm:pt>
    <dgm:pt modelId="{E1126CEF-13F2-4B86-B3BB-C0ED37AF23AD}" type="sibTrans" cxnId="{F0129EF0-3794-4C2D-8440-C8C78AA367DD}">
      <dgm:prSet/>
      <dgm:spPr/>
      <dgm:t>
        <a:bodyPr/>
        <a:lstStyle/>
        <a:p>
          <a:endParaRPr lang="pl-PL"/>
        </a:p>
      </dgm:t>
    </dgm:pt>
    <dgm:pt modelId="{4620A9EA-2CC8-4E8B-9686-C47D97C1B668}">
      <dgm:prSet phldrT="[Tekst]"/>
      <dgm:spPr/>
      <dgm:t>
        <a:bodyPr/>
        <a:lstStyle/>
        <a:p>
          <a:r>
            <a:rPr lang="pl-PL" dirty="0"/>
            <a:t>ocena zasobów finansowych </a:t>
          </a:r>
        </a:p>
      </dgm:t>
    </dgm:pt>
    <dgm:pt modelId="{AFE8098A-0B55-4A4A-B102-E9AEE39D94C5}" type="parTrans" cxnId="{C918FA34-82AE-4B1E-84D8-5F322DC15492}">
      <dgm:prSet/>
      <dgm:spPr/>
      <dgm:t>
        <a:bodyPr/>
        <a:lstStyle/>
        <a:p>
          <a:endParaRPr lang="pl-PL"/>
        </a:p>
      </dgm:t>
    </dgm:pt>
    <dgm:pt modelId="{54A55CC3-0B5E-4BC7-BCB2-0EFE48B4738A}" type="sibTrans" cxnId="{C918FA34-82AE-4B1E-84D8-5F322DC15492}">
      <dgm:prSet/>
      <dgm:spPr/>
      <dgm:t>
        <a:bodyPr/>
        <a:lstStyle/>
        <a:p>
          <a:endParaRPr lang="pl-PL"/>
        </a:p>
      </dgm:t>
    </dgm:pt>
    <dgm:pt modelId="{57B82559-33AF-4222-A058-26C7D4EEFA4D}">
      <dgm:prSet phldrT="[Tekst]"/>
      <dgm:spPr/>
      <dgm:t>
        <a:bodyPr/>
        <a:lstStyle/>
        <a:p>
          <a:r>
            <a:rPr lang="pl-PL" dirty="0"/>
            <a:t>ocena zasobów materialnych (pomieszczenia, budynki, środki trwałe)</a:t>
          </a:r>
        </a:p>
      </dgm:t>
    </dgm:pt>
    <dgm:pt modelId="{6D2C4A13-CF40-4847-B6B7-B783CB208EC4}" type="parTrans" cxnId="{A134D627-3D38-4008-AE87-66BDA21DB6F1}">
      <dgm:prSet/>
      <dgm:spPr/>
      <dgm:t>
        <a:bodyPr/>
        <a:lstStyle/>
        <a:p>
          <a:endParaRPr lang="pl-PL"/>
        </a:p>
      </dgm:t>
    </dgm:pt>
    <dgm:pt modelId="{780FB6F8-3E22-4BB7-B3EB-F9AF30099A7E}" type="sibTrans" cxnId="{A134D627-3D38-4008-AE87-66BDA21DB6F1}">
      <dgm:prSet/>
      <dgm:spPr/>
      <dgm:t>
        <a:bodyPr/>
        <a:lstStyle/>
        <a:p>
          <a:endParaRPr lang="pl-PL"/>
        </a:p>
      </dgm:t>
    </dgm:pt>
    <dgm:pt modelId="{57279E76-6D0A-4F05-91AB-A551970F0A3A}">
      <dgm:prSet phldrT="[Tekst]"/>
      <dgm:spPr/>
      <dgm:t>
        <a:bodyPr/>
        <a:lstStyle/>
        <a:p>
          <a:r>
            <a:rPr lang="pl-PL" dirty="0"/>
            <a:t>zasoby partnerów (np. organizacje pozarządowe, możliwe partnerstwa z innymi samorządami, partnerstwa publiczno-prywatne)</a:t>
          </a:r>
        </a:p>
      </dgm:t>
    </dgm:pt>
    <dgm:pt modelId="{261A9E60-EB74-4E61-B195-CAE98C65899F}" type="parTrans" cxnId="{238F196A-ACA7-4468-8794-90246E9381C5}">
      <dgm:prSet/>
      <dgm:spPr/>
      <dgm:t>
        <a:bodyPr/>
        <a:lstStyle/>
        <a:p>
          <a:endParaRPr lang="pl-PL"/>
        </a:p>
      </dgm:t>
    </dgm:pt>
    <dgm:pt modelId="{A870841D-61ED-448E-A79D-933F931FE583}" type="sibTrans" cxnId="{238F196A-ACA7-4468-8794-90246E9381C5}">
      <dgm:prSet/>
      <dgm:spPr/>
      <dgm:t>
        <a:bodyPr/>
        <a:lstStyle/>
        <a:p>
          <a:endParaRPr lang="pl-PL"/>
        </a:p>
      </dgm:t>
    </dgm:pt>
    <dgm:pt modelId="{2821F020-27A0-4C8C-A010-1E81031647A3}" type="pres">
      <dgm:prSet presAssocID="{596EC43D-6395-4304-9350-6F4961566B4F}" presName="Name0" presStyleCnt="0">
        <dgm:presLayoutVars>
          <dgm:dir/>
          <dgm:resizeHandles val="exact"/>
        </dgm:presLayoutVars>
      </dgm:prSet>
      <dgm:spPr/>
    </dgm:pt>
    <dgm:pt modelId="{8AA0A542-45B7-4817-81BA-B310133C0D3F}" type="pres">
      <dgm:prSet presAssocID="{596EC43D-6395-4304-9350-6F4961566B4F}" presName="fgShape" presStyleLbl="fgShp" presStyleIdx="0" presStyleCnt="1"/>
      <dgm:spPr/>
    </dgm:pt>
    <dgm:pt modelId="{9A679F9E-77AD-44C1-BCDC-6EBAB04218F8}" type="pres">
      <dgm:prSet presAssocID="{596EC43D-6395-4304-9350-6F4961566B4F}" presName="linComp" presStyleCnt="0"/>
      <dgm:spPr/>
    </dgm:pt>
    <dgm:pt modelId="{3B7B102F-ECD1-4382-94A2-6D85900C5E92}" type="pres">
      <dgm:prSet presAssocID="{1BAA7EA8-FC63-4F36-8851-92FAA1C7ED3A}" presName="compNode" presStyleCnt="0"/>
      <dgm:spPr/>
    </dgm:pt>
    <dgm:pt modelId="{23E613B2-914D-4C60-8449-91687D79D59E}" type="pres">
      <dgm:prSet presAssocID="{1BAA7EA8-FC63-4F36-8851-92FAA1C7ED3A}" presName="bkgdShape" presStyleLbl="node1" presStyleIdx="0" presStyleCnt="4"/>
      <dgm:spPr/>
    </dgm:pt>
    <dgm:pt modelId="{7484646D-D44B-4226-8F04-047D98752388}" type="pres">
      <dgm:prSet presAssocID="{1BAA7EA8-FC63-4F36-8851-92FAA1C7ED3A}" presName="nodeTx" presStyleLbl="node1" presStyleIdx="0" presStyleCnt="4">
        <dgm:presLayoutVars>
          <dgm:bulletEnabled val="1"/>
        </dgm:presLayoutVars>
      </dgm:prSet>
      <dgm:spPr/>
    </dgm:pt>
    <dgm:pt modelId="{92ABD71D-69B7-4CFC-8BEB-C3B4395216DB}" type="pres">
      <dgm:prSet presAssocID="{1BAA7EA8-FC63-4F36-8851-92FAA1C7ED3A}" presName="invisiNode" presStyleLbl="node1" presStyleIdx="0" presStyleCnt="4"/>
      <dgm:spPr/>
    </dgm:pt>
    <dgm:pt modelId="{5A065CD7-5E8B-4EB1-8E06-9951ADA95627}" type="pres">
      <dgm:prSet presAssocID="{1BAA7EA8-FC63-4F36-8851-92FAA1C7ED3A}"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D3C7D04F-1117-40AA-8E90-3E2B33365DEF}" type="pres">
      <dgm:prSet presAssocID="{E1126CEF-13F2-4B86-B3BB-C0ED37AF23AD}" presName="sibTrans" presStyleLbl="sibTrans2D1" presStyleIdx="0" presStyleCnt="0"/>
      <dgm:spPr/>
    </dgm:pt>
    <dgm:pt modelId="{FF0D3FC3-F486-43AB-BF9D-D66FA257AB81}" type="pres">
      <dgm:prSet presAssocID="{4620A9EA-2CC8-4E8B-9686-C47D97C1B668}" presName="compNode" presStyleCnt="0"/>
      <dgm:spPr/>
    </dgm:pt>
    <dgm:pt modelId="{F21A368A-0B21-4D36-85BB-1B971DFF0A55}" type="pres">
      <dgm:prSet presAssocID="{4620A9EA-2CC8-4E8B-9686-C47D97C1B668}" presName="bkgdShape" presStyleLbl="node1" presStyleIdx="1" presStyleCnt="4"/>
      <dgm:spPr/>
    </dgm:pt>
    <dgm:pt modelId="{176D5D9B-628C-4E53-BF64-076A679B59CF}" type="pres">
      <dgm:prSet presAssocID="{4620A9EA-2CC8-4E8B-9686-C47D97C1B668}" presName="nodeTx" presStyleLbl="node1" presStyleIdx="1" presStyleCnt="4">
        <dgm:presLayoutVars>
          <dgm:bulletEnabled val="1"/>
        </dgm:presLayoutVars>
      </dgm:prSet>
      <dgm:spPr/>
    </dgm:pt>
    <dgm:pt modelId="{1060B21E-1942-4757-BA42-EB62C7C202D8}" type="pres">
      <dgm:prSet presAssocID="{4620A9EA-2CC8-4E8B-9686-C47D97C1B668}" presName="invisiNode" presStyleLbl="node1" presStyleIdx="1" presStyleCnt="4"/>
      <dgm:spPr/>
    </dgm:pt>
    <dgm:pt modelId="{9215DE0A-4532-4682-9FCE-C52660DDF150}" type="pres">
      <dgm:prSet presAssocID="{4620A9EA-2CC8-4E8B-9686-C47D97C1B668}"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9BD13296-CFC3-406C-8A90-A5AA97E55F00}" type="pres">
      <dgm:prSet presAssocID="{54A55CC3-0B5E-4BC7-BCB2-0EFE48B4738A}" presName="sibTrans" presStyleLbl="sibTrans2D1" presStyleIdx="0" presStyleCnt="0"/>
      <dgm:spPr/>
    </dgm:pt>
    <dgm:pt modelId="{374C3C00-4647-487A-B911-C5655B52DF0C}" type="pres">
      <dgm:prSet presAssocID="{57B82559-33AF-4222-A058-26C7D4EEFA4D}" presName="compNode" presStyleCnt="0"/>
      <dgm:spPr/>
    </dgm:pt>
    <dgm:pt modelId="{E17BE87D-8F14-4FFF-96D8-6653280802EF}" type="pres">
      <dgm:prSet presAssocID="{57B82559-33AF-4222-A058-26C7D4EEFA4D}" presName="bkgdShape" presStyleLbl="node1" presStyleIdx="2" presStyleCnt="4"/>
      <dgm:spPr/>
    </dgm:pt>
    <dgm:pt modelId="{A33E7E12-6BB5-492C-9F25-F3076E9958B3}" type="pres">
      <dgm:prSet presAssocID="{57B82559-33AF-4222-A058-26C7D4EEFA4D}" presName="nodeTx" presStyleLbl="node1" presStyleIdx="2" presStyleCnt="4">
        <dgm:presLayoutVars>
          <dgm:bulletEnabled val="1"/>
        </dgm:presLayoutVars>
      </dgm:prSet>
      <dgm:spPr/>
    </dgm:pt>
    <dgm:pt modelId="{7321C5CC-E483-4DBD-9130-8656F346EA72}" type="pres">
      <dgm:prSet presAssocID="{57B82559-33AF-4222-A058-26C7D4EEFA4D}" presName="invisiNode" presStyleLbl="node1" presStyleIdx="2" presStyleCnt="4"/>
      <dgm:spPr/>
    </dgm:pt>
    <dgm:pt modelId="{E17A6E3E-A38C-43A3-A1A3-B74CF158586D}" type="pres">
      <dgm:prSet presAssocID="{57B82559-33AF-4222-A058-26C7D4EEFA4D}" presName="imagNod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10F0AC07-997B-43EB-80AA-9421C4D02008}" type="pres">
      <dgm:prSet presAssocID="{780FB6F8-3E22-4BB7-B3EB-F9AF30099A7E}" presName="sibTrans" presStyleLbl="sibTrans2D1" presStyleIdx="0" presStyleCnt="0"/>
      <dgm:spPr/>
    </dgm:pt>
    <dgm:pt modelId="{8AEBFDCB-4BD4-40B8-B757-9ECD7AA92374}" type="pres">
      <dgm:prSet presAssocID="{57279E76-6D0A-4F05-91AB-A551970F0A3A}" presName="compNode" presStyleCnt="0"/>
      <dgm:spPr/>
    </dgm:pt>
    <dgm:pt modelId="{EAD7A005-16BA-466E-8E0B-59B5294A4265}" type="pres">
      <dgm:prSet presAssocID="{57279E76-6D0A-4F05-91AB-A551970F0A3A}" presName="bkgdShape" presStyleLbl="node1" presStyleIdx="3" presStyleCnt="4"/>
      <dgm:spPr/>
    </dgm:pt>
    <dgm:pt modelId="{F5AA0923-14FB-4CF2-B63E-491F28AD8525}" type="pres">
      <dgm:prSet presAssocID="{57279E76-6D0A-4F05-91AB-A551970F0A3A}" presName="nodeTx" presStyleLbl="node1" presStyleIdx="3" presStyleCnt="4">
        <dgm:presLayoutVars>
          <dgm:bulletEnabled val="1"/>
        </dgm:presLayoutVars>
      </dgm:prSet>
      <dgm:spPr/>
    </dgm:pt>
    <dgm:pt modelId="{ADD7014B-582D-42D4-A058-3547619F7E3F}" type="pres">
      <dgm:prSet presAssocID="{57279E76-6D0A-4F05-91AB-A551970F0A3A}" presName="invisiNode" presStyleLbl="node1" presStyleIdx="3" presStyleCnt="4"/>
      <dgm:spPr/>
    </dgm:pt>
    <dgm:pt modelId="{851949E9-CA83-4006-9B37-FE81918AD00A}" type="pres">
      <dgm:prSet presAssocID="{57279E76-6D0A-4F05-91AB-A551970F0A3A}"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Lst>
  <dgm:cxnLst>
    <dgm:cxn modelId="{A134D627-3D38-4008-AE87-66BDA21DB6F1}" srcId="{596EC43D-6395-4304-9350-6F4961566B4F}" destId="{57B82559-33AF-4222-A058-26C7D4EEFA4D}" srcOrd="2" destOrd="0" parTransId="{6D2C4A13-CF40-4847-B6B7-B783CB208EC4}" sibTransId="{780FB6F8-3E22-4BB7-B3EB-F9AF30099A7E}"/>
    <dgm:cxn modelId="{FBCE6E2B-8166-476D-9791-C82878470697}" type="presOf" srcId="{57B82559-33AF-4222-A058-26C7D4EEFA4D}" destId="{A33E7E12-6BB5-492C-9F25-F3076E9958B3}" srcOrd="1" destOrd="0" presId="urn:microsoft.com/office/officeart/2005/8/layout/hList7"/>
    <dgm:cxn modelId="{C918FA34-82AE-4B1E-84D8-5F322DC15492}" srcId="{596EC43D-6395-4304-9350-6F4961566B4F}" destId="{4620A9EA-2CC8-4E8B-9686-C47D97C1B668}" srcOrd="1" destOrd="0" parTransId="{AFE8098A-0B55-4A4A-B102-E9AEE39D94C5}" sibTransId="{54A55CC3-0B5E-4BC7-BCB2-0EFE48B4738A}"/>
    <dgm:cxn modelId="{D194C637-C44A-453A-8EAB-5AA1C04B9D2B}" type="presOf" srcId="{E1126CEF-13F2-4B86-B3BB-C0ED37AF23AD}" destId="{D3C7D04F-1117-40AA-8E90-3E2B33365DEF}" srcOrd="0" destOrd="0" presId="urn:microsoft.com/office/officeart/2005/8/layout/hList7"/>
    <dgm:cxn modelId="{238F196A-ACA7-4468-8794-90246E9381C5}" srcId="{596EC43D-6395-4304-9350-6F4961566B4F}" destId="{57279E76-6D0A-4F05-91AB-A551970F0A3A}" srcOrd="3" destOrd="0" parTransId="{261A9E60-EB74-4E61-B195-CAE98C65899F}" sibTransId="{A870841D-61ED-448E-A79D-933F931FE583}"/>
    <dgm:cxn modelId="{FA386850-8334-4155-B314-F7CABE30C989}" type="presOf" srcId="{780FB6F8-3E22-4BB7-B3EB-F9AF30099A7E}" destId="{10F0AC07-997B-43EB-80AA-9421C4D02008}" srcOrd="0" destOrd="0" presId="urn:microsoft.com/office/officeart/2005/8/layout/hList7"/>
    <dgm:cxn modelId="{BFB4A652-8E73-4077-9512-586CB8502C15}" type="presOf" srcId="{4620A9EA-2CC8-4E8B-9686-C47D97C1B668}" destId="{176D5D9B-628C-4E53-BF64-076A679B59CF}" srcOrd="1" destOrd="0" presId="urn:microsoft.com/office/officeart/2005/8/layout/hList7"/>
    <dgm:cxn modelId="{0B942974-7D1A-48DF-AE24-CAC61BF63A02}" type="presOf" srcId="{1BAA7EA8-FC63-4F36-8851-92FAA1C7ED3A}" destId="{7484646D-D44B-4226-8F04-047D98752388}" srcOrd="1" destOrd="0" presId="urn:microsoft.com/office/officeart/2005/8/layout/hList7"/>
    <dgm:cxn modelId="{ADEAC98A-3DE1-4EC4-9304-B929FA9D061E}" type="presOf" srcId="{57B82559-33AF-4222-A058-26C7D4EEFA4D}" destId="{E17BE87D-8F14-4FFF-96D8-6653280802EF}" srcOrd="0" destOrd="0" presId="urn:microsoft.com/office/officeart/2005/8/layout/hList7"/>
    <dgm:cxn modelId="{C43894B4-484B-48C1-9AD0-6A3D82DAD919}" type="presOf" srcId="{4620A9EA-2CC8-4E8B-9686-C47D97C1B668}" destId="{F21A368A-0B21-4D36-85BB-1B971DFF0A55}" srcOrd="0" destOrd="0" presId="urn:microsoft.com/office/officeart/2005/8/layout/hList7"/>
    <dgm:cxn modelId="{F356BEBD-FF9F-43AD-ACC6-A395822CE017}" type="presOf" srcId="{57279E76-6D0A-4F05-91AB-A551970F0A3A}" destId="{F5AA0923-14FB-4CF2-B63E-491F28AD8525}" srcOrd="1" destOrd="0" presId="urn:microsoft.com/office/officeart/2005/8/layout/hList7"/>
    <dgm:cxn modelId="{52BD2DCF-3DDA-4EAB-9A79-9380F94F42C5}" type="presOf" srcId="{54A55CC3-0B5E-4BC7-BCB2-0EFE48B4738A}" destId="{9BD13296-CFC3-406C-8A90-A5AA97E55F00}" srcOrd="0" destOrd="0" presId="urn:microsoft.com/office/officeart/2005/8/layout/hList7"/>
    <dgm:cxn modelId="{27BB0ED1-30E2-4E8E-BAD4-12737BCD58E3}" type="presOf" srcId="{1BAA7EA8-FC63-4F36-8851-92FAA1C7ED3A}" destId="{23E613B2-914D-4C60-8449-91687D79D59E}" srcOrd="0" destOrd="0" presId="urn:microsoft.com/office/officeart/2005/8/layout/hList7"/>
    <dgm:cxn modelId="{DDEB62D6-CD0E-4635-9F76-7EEF6C52C002}" type="presOf" srcId="{596EC43D-6395-4304-9350-6F4961566B4F}" destId="{2821F020-27A0-4C8C-A010-1E81031647A3}" srcOrd="0" destOrd="0" presId="urn:microsoft.com/office/officeart/2005/8/layout/hList7"/>
    <dgm:cxn modelId="{F0129EF0-3794-4C2D-8440-C8C78AA367DD}" srcId="{596EC43D-6395-4304-9350-6F4961566B4F}" destId="{1BAA7EA8-FC63-4F36-8851-92FAA1C7ED3A}" srcOrd="0" destOrd="0" parTransId="{F06AFB53-9C5B-4903-83F7-49FEBD1651CC}" sibTransId="{E1126CEF-13F2-4B86-B3BB-C0ED37AF23AD}"/>
    <dgm:cxn modelId="{C06E31F4-FE09-4FAD-8770-738B3968BBDD}" type="presOf" srcId="{57279E76-6D0A-4F05-91AB-A551970F0A3A}" destId="{EAD7A005-16BA-466E-8E0B-59B5294A4265}" srcOrd="0" destOrd="0" presId="urn:microsoft.com/office/officeart/2005/8/layout/hList7"/>
    <dgm:cxn modelId="{3555F0F8-CAB4-476D-B49E-614F22810A82}" type="presParOf" srcId="{2821F020-27A0-4C8C-A010-1E81031647A3}" destId="{8AA0A542-45B7-4817-81BA-B310133C0D3F}" srcOrd="0" destOrd="0" presId="urn:microsoft.com/office/officeart/2005/8/layout/hList7"/>
    <dgm:cxn modelId="{7B4C27E4-96A1-4681-A2A2-B4EB2CA0AC13}" type="presParOf" srcId="{2821F020-27A0-4C8C-A010-1E81031647A3}" destId="{9A679F9E-77AD-44C1-BCDC-6EBAB04218F8}" srcOrd="1" destOrd="0" presId="urn:microsoft.com/office/officeart/2005/8/layout/hList7"/>
    <dgm:cxn modelId="{E02075C2-1586-4BB1-8B63-92329FFA3BA7}" type="presParOf" srcId="{9A679F9E-77AD-44C1-BCDC-6EBAB04218F8}" destId="{3B7B102F-ECD1-4382-94A2-6D85900C5E92}" srcOrd="0" destOrd="0" presId="urn:microsoft.com/office/officeart/2005/8/layout/hList7"/>
    <dgm:cxn modelId="{382D4E58-2914-419D-BBCF-EDCF8B58CF69}" type="presParOf" srcId="{3B7B102F-ECD1-4382-94A2-6D85900C5E92}" destId="{23E613B2-914D-4C60-8449-91687D79D59E}" srcOrd="0" destOrd="0" presId="urn:microsoft.com/office/officeart/2005/8/layout/hList7"/>
    <dgm:cxn modelId="{3F0E9430-E28F-4E21-AC5E-86EB77803E55}" type="presParOf" srcId="{3B7B102F-ECD1-4382-94A2-6D85900C5E92}" destId="{7484646D-D44B-4226-8F04-047D98752388}" srcOrd="1" destOrd="0" presId="urn:microsoft.com/office/officeart/2005/8/layout/hList7"/>
    <dgm:cxn modelId="{5E57A342-70AF-47BA-91F5-4A6E622D4973}" type="presParOf" srcId="{3B7B102F-ECD1-4382-94A2-6D85900C5E92}" destId="{92ABD71D-69B7-4CFC-8BEB-C3B4395216DB}" srcOrd="2" destOrd="0" presId="urn:microsoft.com/office/officeart/2005/8/layout/hList7"/>
    <dgm:cxn modelId="{05AF701F-3DC5-491D-BE06-D51E65DA83BE}" type="presParOf" srcId="{3B7B102F-ECD1-4382-94A2-6D85900C5E92}" destId="{5A065CD7-5E8B-4EB1-8E06-9951ADA95627}" srcOrd="3" destOrd="0" presId="urn:microsoft.com/office/officeart/2005/8/layout/hList7"/>
    <dgm:cxn modelId="{D08598C5-9973-4E13-8F60-9A0E9AF66864}" type="presParOf" srcId="{9A679F9E-77AD-44C1-BCDC-6EBAB04218F8}" destId="{D3C7D04F-1117-40AA-8E90-3E2B33365DEF}" srcOrd="1" destOrd="0" presId="urn:microsoft.com/office/officeart/2005/8/layout/hList7"/>
    <dgm:cxn modelId="{9C2012E4-174A-4374-8C5D-D3DC57DAD7F3}" type="presParOf" srcId="{9A679F9E-77AD-44C1-BCDC-6EBAB04218F8}" destId="{FF0D3FC3-F486-43AB-BF9D-D66FA257AB81}" srcOrd="2" destOrd="0" presId="urn:microsoft.com/office/officeart/2005/8/layout/hList7"/>
    <dgm:cxn modelId="{98F1DEB3-9CA1-4097-8CD4-82E788B6C018}" type="presParOf" srcId="{FF0D3FC3-F486-43AB-BF9D-D66FA257AB81}" destId="{F21A368A-0B21-4D36-85BB-1B971DFF0A55}" srcOrd="0" destOrd="0" presId="urn:microsoft.com/office/officeart/2005/8/layout/hList7"/>
    <dgm:cxn modelId="{47A2CE07-C8FB-4F2E-812A-17F442C52CC1}" type="presParOf" srcId="{FF0D3FC3-F486-43AB-BF9D-D66FA257AB81}" destId="{176D5D9B-628C-4E53-BF64-076A679B59CF}" srcOrd="1" destOrd="0" presId="urn:microsoft.com/office/officeart/2005/8/layout/hList7"/>
    <dgm:cxn modelId="{96F94D39-688F-4D74-8AB7-928C8AB1015B}" type="presParOf" srcId="{FF0D3FC3-F486-43AB-BF9D-D66FA257AB81}" destId="{1060B21E-1942-4757-BA42-EB62C7C202D8}" srcOrd="2" destOrd="0" presId="urn:microsoft.com/office/officeart/2005/8/layout/hList7"/>
    <dgm:cxn modelId="{A05BA1A1-6DD9-497B-92F0-C0435CDBCA99}" type="presParOf" srcId="{FF0D3FC3-F486-43AB-BF9D-D66FA257AB81}" destId="{9215DE0A-4532-4682-9FCE-C52660DDF150}" srcOrd="3" destOrd="0" presId="urn:microsoft.com/office/officeart/2005/8/layout/hList7"/>
    <dgm:cxn modelId="{7C3A2B1B-61CB-4C86-B7AE-FE89E989B688}" type="presParOf" srcId="{9A679F9E-77AD-44C1-BCDC-6EBAB04218F8}" destId="{9BD13296-CFC3-406C-8A90-A5AA97E55F00}" srcOrd="3" destOrd="0" presId="urn:microsoft.com/office/officeart/2005/8/layout/hList7"/>
    <dgm:cxn modelId="{9193DFD4-8DA1-4436-B8B1-93897363FE91}" type="presParOf" srcId="{9A679F9E-77AD-44C1-BCDC-6EBAB04218F8}" destId="{374C3C00-4647-487A-B911-C5655B52DF0C}" srcOrd="4" destOrd="0" presId="urn:microsoft.com/office/officeart/2005/8/layout/hList7"/>
    <dgm:cxn modelId="{B1FB3D3B-FE56-4080-83ED-9864FA4E1150}" type="presParOf" srcId="{374C3C00-4647-487A-B911-C5655B52DF0C}" destId="{E17BE87D-8F14-4FFF-96D8-6653280802EF}" srcOrd="0" destOrd="0" presId="urn:microsoft.com/office/officeart/2005/8/layout/hList7"/>
    <dgm:cxn modelId="{85AC644A-3304-42AA-9BF8-43DFB0192587}" type="presParOf" srcId="{374C3C00-4647-487A-B911-C5655B52DF0C}" destId="{A33E7E12-6BB5-492C-9F25-F3076E9958B3}" srcOrd="1" destOrd="0" presId="urn:microsoft.com/office/officeart/2005/8/layout/hList7"/>
    <dgm:cxn modelId="{15C6B5FB-9AD8-4C50-BF3F-5004EAC51903}" type="presParOf" srcId="{374C3C00-4647-487A-B911-C5655B52DF0C}" destId="{7321C5CC-E483-4DBD-9130-8656F346EA72}" srcOrd="2" destOrd="0" presId="urn:microsoft.com/office/officeart/2005/8/layout/hList7"/>
    <dgm:cxn modelId="{12A2CE5F-ADBD-44F7-AE91-179D06AC88D9}" type="presParOf" srcId="{374C3C00-4647-487A-B911-C5655B52DF0C}" destId="{E17A6E3E-A38C-43A3-A1A3-B74CF158586D}" srcOrd="3" destOrd="0" presId="urn:microsoft.com/office/officeart/2005/8/layout/hList7"/>
    <dgm:cxn modelId="{02BFD115-57D4-41ED-997A-043A3E68124D}" type="presParOf" srcId="{9A679F9E-77AD-44C1-BCDC-6EBAB04218F8}" destId="{10F0AC07-997B-43EB-80AA-9421C4D02008}" srcOrd="5" destOrd="0" presId="urn:microsoft.com/office/officeart/2005/8/layout/hList7"/>
    <dgm:cxn modelId="{6D07E6D4-1ADC-4870-A496-A210C8D999DB}" type="presParOf" srcId="{9A679F9E-77AD-44C1-BCDC-6EBAB04218F8}" destId="{8AEBFDCB-4BD4-40B8-B757-9ECD7AA92374}" srcOrd="6" destOrd="0" presId="urn:microsoft.com/office/officeart/2005/8/layout/hList7"/>
    <dgm:cxn modelId="{2F20C9C5-A686-4806-B5C3-D4EC194FD33C}" type="presParOf" srcId="{8AEBFDCB-4BD4-40B8-B757-9ECD7AA92374}" destId="{EAD7A005-16BA-466E-8E0B-59B5294A4265}" srcOrd="0" destOrd="0" presId="urn:microsoft.com/office/officeart/2005/8/layout/hList7"/>
    <dgm:cxn modelId="{69D15509-5A7B-4338-A47B-F4E961253EE3}" type="presParOf" srcId="{8AEBFDCB-4BD4-40B8-B757-9ECD7AA92374}" destId="{F5AA0923-14FB-4CF2-B63E-491F28AD8525}" srcOrd="1" destOrd="0" presId="urn:microsoft.com/office/officeart/2005/8/layout/hList7"/>
    <dgm:cxn modelId="{96F35765-C3A0-485C-827B-BA4F88DA3398}" type="presParOf" srcId="{8AEBFDCB-4BD4-40B8-B757-9ECD7AA92374}" destId="{ADD7014B-582D-42D4-A058-3547619F7E3F}" srcOrd="2" destOrd="0" presId="urn:microsoft.com/office/officeart/2005/8/layout/hList7"/>
    <dgm:cxn modelId="{B2C288EA-4C10-404A-9D05-849AB3ABFA27}" type="presParOf" srcId="{8AEBFDCB-4BD4-40B8-B757-9ECD7AA92374}" destId="{851949E9-CA83-4006-9B37-FE81918AD00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1F73D-F5D5-4C4B-8DE0-2E867A7759BC}">
      <dsp:nvSpPr>
        <dsp:cNvPr id="0" name=""/>
        <dsp:cNvSpPr/>
      </dsp:nvSpPr>
      <dsp:spPr>
        <a:xfrm>
          <a:off x="0" y="661"/>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ABA50-E63E-4098-825C-FE0DC4434DE9}">
      <dsp:nvSpPr>
        <dsp:cNvPr id="0" name=""/>
        <dsp:cNvSpPr/>
      </dsp:nvSpPr>
      <dsp:spPr>
        <a:xfrm>
          <a:off x="0" y="661"/>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pl-PL" sz="1600" b="1" kern="1200" dirty="0">
              <a:latin typeface="Calibri" panose="020F0502020204030204" pitchFamily="34" charset="0"/>
              <a:ea typeface="Calibri" panose="020F0502020204030204" pitchFamily="34" charset="0"/>
              <a:cs typeface="Calibri" panose="020F0502020204030204" pitchFamily="34" charset="0"/>
            </a:rPr>
            <a:t>liczba instytucji/placówek według rodzaju np.: dla osób starszych z niepełnosprawnościami, dla dzieci, w tym dzieci z niepełnosprawnościami, dla osób z zaburzeniami psychicznymi, dla osób bezdomnych </a:t>
          </a:r>
        </a:p>
      </dsp:txBody>
      <dsp:txXfrm>
        <a:off x="0" y="661"/>
        <a:ext cx="9059972" cy="601927"/>
      </dsp:txXfrm>
    </dsp:sp>
    <dsp:sp modelId="{E0786AB7-CE0F-4D21-BE75-442DA782DBDD}">
      <dsp:nvSpPr>
        <dsp:cNvPr id="0" name=""/>
        <dsp:cNvSpPr/>
      </dsp:nvSpPr>
      <dsp:spPr>
        <a:xfrm>
          <a:off x="0" y="602588"/>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C7A21-84A6-4706-A29A-D5C96EEEDC89}">
      <dsp:nvSpPr>
        <dsp:cNvPr id="0" name=""/>
        <dsp:cNvSpPr/>
      </dsp:nvSpPr>
      <dsp:spPr>
        <a:xfrm>
          <a:off x="0" y="602588"/>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położenie instytucji np. wieś/miasto, rozmiar miasta (liczba mieszkańców) itd.</a:t>
          </a:r>
        </a:p>
      </dsp:txBody>
      <dsp:txXfrm>
        <a:off x="0" y="602588"/>
        <a:ext cx="9059972" cy="601927"/>
      </dsp:txXfrm>
    </dsp:sp>
    <dsp:sp modelId="{4588F24B-4CD4-4328-993D-EA292DE3D29C}">
      <dsp:nvSpPr>
        <dsp:cNvPr id="0" name=""/>
        <dsp:cNvSpPr/>
      </dsp:nvSpPr>
      <dsp:spPr>
        <a:xfrm>
          <a:off x="0" y="1204515"/>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97B63-0A0C-4262-9243-2194F5FC4163}">
      <dsp:nvSpPr>
        <dsp:cNvPr id="0" name=""/>
        <dsp:cNvSpPr/>
      </dsp:nvSpPr>
      <dsp:spPr>
        <a:xfrm>
          <a:off x="0" y="1204515"/>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wielkość instytucji, w tym liczby miejsc i liczby mieszkańców tej instytucji  </a:t>
          </a:r>
        </a:p>
      </dsp:txBody>
      <dsp:txXfrm>
        <a:off x="0" y="1204515"/>
        <a:ext cx="9059972" cy="601927"/>
      </dsp:txXfrm>
    </dsp:sp>
    <dsp:sp modelId="{32DDDA23-FE04-4E4C-9ACE-C302B91B35A6}">
      <dsp:nvSpPr>
        <dsp:cNvPr id="0" name=""/>
        <dsp:cNvSpPr/>
      </dsp:nvSpPr>
      <dsp:spPr>
        <a:xfrm>
          <a:off x="0" y="1806442"/>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34B81-5434-4EF2-B261-C61A48E4A8E0}">
      <dsp:nvSpPr>
        <dsp:cNvPr id="0" name=""/>
        <dsp:cNvSpPr/>
      </dsp:nvSpPr>
      <dsp:spPr>
        <a:xfrm>
          <a:off x="0" y="1806442"/>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sposób kierowania osób do instytucji – proces </a:t>
          </a:r>
        </a:p>
      </dsp:txBody>
      <dsp:txXfrm>
        <a:off x="0" y="1806442"/>
        <a:ext cx="9059972" cy="601927"/>
      </dsp:txXfrm>
    </dsp:sp>
    <dsp:sp modelId="{AA3E530A-5ABA-4E73-B45A-F6272F825C21}">
      <dsp:nvSpPr>
        <dsp:cNvPr id="0" name=""/>
        <dsp:cNvSpPr/>
      </dsp:nvSpPr>
      <dsp:spPr>
        <a:xfrm>
          <a:off x="0" y="2408369"/>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1D591-C9DF-4388-B79F-AA97D738171D}">
      <dsp:nvSpPr>
        <dsp:cNvPr id="0" name=""/>
        <dsp:cNvSpPr/>
      </dsp:nvSpPr>
      <dsp:spPr>
        <a:xfrm>
          <a:off x="0" y="2408369"/>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średni okresu pobytu w instytucji osoby korzystającej  </a:t>
          </a:r>
        </a:p>
      </dsp:txBody>
      <dsp:txXfrm>
        <a:off x="0" y="2408369"/>
        <a:ext cx="9059972" cy="601927"/>
      </dsp:txXfrm>
    </dsp:sp>
    <dsp:sp modelId="{80A771A5-3E48-439B-AB5D-D018F7691965}">
      <dsp:nvSpPr>
        <dsp:cNvPr id="0" name=""/>
        <dsp:cNvSpPr/>
      </dsp:nvSpPr>
      <dsp:spPr>
        <a:xfrm>
          <a:off x="0" y="3010297"/>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40D32-039F-41B1-8344-A567BF249BE3}">
      <dsp:nvSpPr>
        <dsp:cNvPr id="0" name=""/>
        <dsp:cNvSpPr/>
      </dsp:nvSpPr>
      <dsp:spPr>
        <a:xfrm>
          <a:off x="0" y="3010297"/>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świadczone usługi pełna oferta realizowanych usług w instytucji</a:t>
          </a:r>
        </a:p>
      </dsp:txBody>
      <dsp:txXfrm>
        <a:off x="0" y="3010297"/>
        <a:ext cx="9059972" cy="601927"/>
      </dsp:txXfrm>
    </dsp:sp>
    <dsp:sp modelId="{85942032-B5AC-4221-A8EE-D573CB1BF369}">
      <dsp:nvSpPr>
        <dsp:cNvPr id="0" name=""/>
        <dsp:cNvSpPr/>
      </dsp:nvSpPr>
      <dsp:spPr>
        <a:xfrm>
          <a:off x="0" y="3612224"/>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0ECA7-018F-48E9-B060-6A9FADB90BDD}">
      <dsp:nvSpPr>
        <dsp:cNvPr id="0" name=""/>
        <dsp:cNvSpPr/>
      </dsp:nvSpPr>
      <dsp:spPr>
        <a:xfrm>
          <a:off x="0" y="3612224"/>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informacje o kadrze instytucji np. liczba, podstawa zaangażowania, stosunek liczby personelu do liczby mieszkańców instytucji</a:t>
          </a:r>
        </a:p>
      </dsp:txBody>
      <dsp:txXfrm>
        <a:off x="0" y="3612224"/>
        <a:ext cx="9059972" cy="601927"/>
      </dsp:txXfrm>
    </dsp:sp>
    <dsp:sp modelId="{99206FC6-548E-45AD-8593-FA539240FE34}">
      <dsp:nvSpPr>
        <dsp:cNvPr id="0" name=""/>
        <dsp:cNvSpPr/>
      </dsp:nvSpPr>
      <dsp:spPr>
        <a:xfrm>
          <a:off x="0" y="4214151"/>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E5DB8-5DBB-48E5-859A-550BD978B8C0}">
      <dsp:nvSpPr>
        <dsp:cNvPr id="0" name=""/>
        <dsp:cNvSpPr/>
      </dsp:nvSpPr>
      <dsp:spPr>
        <a:xfrm>
          <a:off x="0" y="4214151"/>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organ prowadzący instytucję, źródła i wysokość finansowania </a:t>
          </a:r>
        </a:p>
      </dsp:txBody>
      <dsp:txXfrm>
        <a:off x="0" y="4214151"/>
        <a:ext cx="9059972" cy="601927"/>
      </dsp:txXfrm>
    </dsp:sp>
    <dsp:sp modelId="{AF9E44A7-33BB-4F55-BD47-17BC61A88809}">
      <dsp:nvSpPr>
        <dsp:cNvPr id="0" name=""/>
        <dsp:cNvSpPr/>
      </dsp:nvSpPr>
      <dsp:spPr>
        <a:xfrm>
          <a:off x="0" y="4816078"/>
          <a:ext cx="905997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025B1-ED94-4312-A51E-0BF914B6F4E5}">
      <dsp:nvSpPr>
        <dsp:cNvPr id="0" name=""/>
        <dsp:cNvSpPr/>
      </dsp:nvSpPr>
      <dsp:spPr>
        <a:xfrm>
          <a:off x="0" y="4816078"/>
          <a:ext cx="9059972"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koszty utrzymania osoby korzystającej </a:t>
          </a:r>
        </a:p>
      </dsp:txBody>
      <dsp:txXfrm>
        <a:off x="0" y="4816078"/>
        <a:ext cx="9059972" cy="601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0265-D048-43BA-93F0-BA7F0DB3A112}">
      <dsp:nvSpPr>
        <dsp:cNvPr id="0" name=""/>
        <dsp:cNvSpPr/>
      </dsp:nvSpPr>
      <dsp:spPr>
        <a:xfrm>
          <a:off x="-5754125" y="-880726"/>
          <a:ext cx="6850562" cy="6850562"/>
        </a:xfrm>
        <a:prstGeom prst="blockArc">
          <a:avLst>
            <a:gd name="adj1" fmla="val 18900000"/>
            <a:gd name="adj2" fmla="val 2700000"/>
            <a:gd name="adj3" fmla="val 315"/>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9E4935-6CB9-434F-9CDC-61FD3E9F882C}">
      <dsp:nvSpPr>
        <dsp:cNvPr id="0" name=""/>
        <dsp:cNvSpPr/>
      </dsp:nvSpPr>
      <dsp:spPr>
        <a:xfrm>
          <a:off x="573921" y="391250"/>
          <a:ext cx="9094523" cy="7829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434" tIns="40640" rIns="40640" bIns="40640"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mieszkańców gmin z uwzględnieniem potrzeb mieszkańców, którzy dzięki wzmocnieniu (poszerzeniu katalogu) usług społecznych świadczonych w społeczności lokalnej nie będą wymagali wsparcia w postaci całodobowej opieki instytucjonalnej </a:t>
          </a:r>
        </a:p>
      </dsp:txBody>
      <dsp:txXfrm>
        <a:off x="573921" y="391250"/>
        <a:ext cx="9094523" cy="782908"/>
      </dsp:txXfrm>
    </dsp:sp>
    <dsp:sp modelId="{4EEDF0F9-A49C-454B-8AAA-4108674D46BB}">
      <dsp:nvSpPr>
        <dsp:cNvPr id="0" name=""/>
        <dsp:cNvSpPr/>
      </dsp:nvSpPr>
      <dsp:spPr>
        <a:xfrm>
          <a:off x="84604" y="293387"/>
          <a:ext cx="978635" cy="97863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20B504D-2CFA-47C3-9284-2AE60DF2B939}">
      <dsp:nvSpPr>
        <dsp:cNvPr id="0" name=""/>
        <dsp:cNvSpPr/>
      </dsp:nvSpPr>
      <dsp:spPr>
        <a:xfrm>
          <a:off x="1022781" y="1565817"/>
          <a:ext cx="8645664" cy="78290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434" tIns="40640" rIns="40640" bIns="40640"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z uwzględnieniem diagnozy funkcjonalnej mieszkańców domów pomocy społecznej w celu określenia niezbędnego wsparcia w codziennym funkcjonowaniu, w tym oceny poziomu zdolności do samodzielnej egzystencji </a:t>
          </a:r>
        </a:p>
      </dsp:txBody>
      <dsp:txXfrm>
        <a:off x="1022781" y="1565817"/>
        <a:ext cx="8645664" cy="782908"/>
      </dsp:txXfrm>
    </dsp:sp>
    <dsp:sp modelId="{A5FA8CA4-3B78-4933-B3E7-406B286D998C}">
      <dsp:nvSpPr>
        <dsp:cNvPr id="0" name=""/>
        <dsp:cNvSpPr/>
      </dsp:nvSpPr>
      <dsp:spPr>
        <a:xfrm>
          <a:off x="533463" y="1467953"/>
          <a:ext cx="978635" cy="97863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170DBF-CDE1-4D8A-B05A-947AF15728B6}">
      <dsp:nvSpPr>
        <dsp:cNvPr id="0" name=""/>
        <dsp:cNvSpPr/>
      </dsp:nvSpPr>
      <dsp:spPr>
        <a:xfrm>
          <a:off x="1094158" y="2758460"/>
          <a:ext cx="8645664" cy="78290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434" tIns="40640" rIns="40640" bIns="40640"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Diagnoza potrzeb instytucji i organizacji społecznych (lokalowych, finansowych i kadrowych) w celu przeprowadzenia procesu deinstytucjonalizacji – przejścia z instytucji do opieki środowiskowej </a:t>
          </a:r>
        </a:p>
      </dsp:txBody>
      <dsp:txXfrm>
        <a:off x="1094158" y="2758460"/>
        <a:ext cx="8645664" cy="782908"/>
      </dsp:txXfrm>
    </dsp:sp>
    <dsp:sp modelId="{59731BC5-F001-4D2B-831D-61D5B2331D0F}">
      <dsp:nvSpPr>
        <dsp:cNvPr id="0" name=""/>
        <dsp:cNvSpPr/>
      </dsp:nvSpPr>
      <dsp:spPr>
        <a:xfrm>
          <a:off x="533463" y="2642519"/>
          <a:ext cx="978635" cy="97863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481FCD-421B-48EB-ACA9-88B19E46525E}">
      <dsp:nvSpPr>
        <dsp:cNvPr id="0" name=""/>
        <dsp:cNvSpPr/>
      </dsp:nvSpPr>
      <dsp:spPr>
        <a:xfrm>
          <a:off x="573921" y="3914949"/>
          <a:ext cx="9094523" cy="7829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434" tIns="40640" rIns="40640" bIns="40640"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Diagnoza w zakresie najbliższych kręgów wsparcia osób go potrzebujących oraz zasobów społeczności lokalnej ukierunkowana na poznanie potencjału rozwoju mechanizmów wsparcia  w społecznościach lokalnych </a:t>
          </a:r>
        </a:p>
      </dsp:txBody>
      <dsp:txXfrm>
        <a:off x="573921" y="3914949"/>
        <a:ext cx="9094523" cy="782908"/>
      </dsp:txXfrm>
    </dsp:sp>
    <dsp:sp modelId="{EF38571F-5E1B-4BB8-B7F0-6679581E6BDA}">
      <dsp:nvSpPr>
        <dsp:cNvPr id="0" name=""/>
        <dsp:cNvSpPr/>
      </dsp:nvSpPr>
      <dsp:spPr>
        <a:xfrm>
          <a:off x="84604" y="3817086"/>
          <a:ext cx="978635" cy="97863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BA66C-8D7A-4AD4-B613-C139164B2CEC}">
      <dsp:nvSpPr>
        <dsp:cNvPr id="0" name=""/>
        <dsp:cNvSpPr/>
      </dsp:nvSpPr>
      <dsp:spPr>
        <a:xfrm>
          <a:off x="207109" y="1000408"/>
          <a:ext cx="4957683" cy="1549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9376" tIns="60960" rIns="60960" bIns="6096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Obecnie realizowane usługi – zakres i stopień zabezpieczenia potrzeb osób starszych, osób z niepełnosprawnościami, rodzin oraz dzieci i młodzieży w ramach pieczy zastępczej, osób z problemami zdrowia psychicznego oraz osób w kryzysie bezdomności </a:t>
          </a:r>
        </a:p>
      </dsp:txBody>
      <dsp:txXfrm>
        <a:off x="207109" y="1000408"/>
        <a:ext cx="4957683" cy="1549276"/>
      </dsp:txXfrm>
    </dsp:sp>
    <dsp:sp modelId="{BCCFB5EA-6752-486F-A605-CF0BF9C981FD}">
      <dsp:nvSpPr>
        <dsp:cNvPr id="0" name=""/>
        <dsp:cNvSpPr/>
      </dsp:nvSpPr>
      <dsp:spPr>
        <a:xfrm>
          <a:off x="539" y="776624"/>
          <a:ext cx="1084493" cy="162673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A7B513-F525-4B92-AE74-A55499669F32}">
      <dsp:nvSpPr>
        <dsp:cNvPr id="0" name=""/>
        <dsp:cNvSpPr/>
      </dsp:nvSpPr>
      <dsp:spPr>
        <a:xfrm>
          <a:off x="5628755" y="1000408"/>
          <a:ext cx="4957683" cy="1549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9376" tIns="60960" rIns="60960" bIns="6096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Diagnoza potrzeb w zakresie nierealizowanych usług lub usług realizowanych w niewystarczającym zakresie na poziomie lokalnym</a:t>
          </a:r>
        </a:p>
      </dsp:txBody>
      <dsp:txXfrm>
        <a:off x="5628755" y="1000408"/>
        <a:ext cx="4957683" cy="1549276"/>
      </dsp:txXfrm>
    </dsp:sp>
    <dsp:sp modelId="{125C894F-D9AB-46B4-813F-0910EAC800AB}">
      <dsp:nvSpPr>
        <dsp:cNvPr id="0" name=""/>
        <dsp:cNvSpPr/>
      </dsp:nvSpPr>
      <dsp:spPr>
        <a:xfrm>
          <a:off x="5422185" y="776624"/>
          <a:ext cx="1084493" cy="162673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B3785-72D2-4194-9EDF-D77868228211}">
      <dsp:nvSpPr>
        <dsp:cNvPr id="0" name=""/>
        <dsp:cNvSpPr/>
      </dsp:nvSpPr>
      <dsp:spPr>
        <a:xfrm>
          <a:off x="207109" y="2950775"/>
          <a:ext cx="4957683" cy="1549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9376" tIns="60960" rIns="60960" bIns="6096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Diagnoza potrzeb kadrowych i profesji społecznych, w tym personelu asystencko-opiekuńczego, zarówno w instytucjach, jak i w społeczności lokalnej, pod kątem przejścia z instytucji do opieki środowiskowej </a:t>
          </a:r>
        </a:p>
      </dsp:txBody>
      <dsp:txXfrm>
        <a:off x="207109" y="2950775"/>
        <a:ext cx="4957683" cy="1549276"/>
      </dsp:txXfrm>
    </dsp:sp>
    <dsp:sp modelId="{52A90D7A-1495-429E-BFF8-52D6A0CA6F0B}">
      <dsp:nvSpPr>
        <dsp:cNvPr id="0" name=""/>
        <dsp:cNvSpPr/>
      </dsp:nvSpPr>
      <dsp:spPr>
        <a:xfrm>
          <a:off x="539" y="2726991"/>
          <a:ext cx="1084493" cy="162673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451EAE-7E52-4E98-86EA-C595219B6619}">
      <dsp:nvSpPr>
        <dsp:cNvPr id="0" name=""/>
        <dsp:cNvSpPr/>
      </dsp:nvSpPr>
      <dsp:spPr>
        <a:xfrm>
          <a:off x="5628755" y="2950775"/>
          <a:ext cx="4957683" cy="1549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9376" tIns="60960" rIns="60960" bIns="6096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Calibri" panose="020F0502020204030204" pitchFamily="34" charset="0"/>
              <a:ea typeface="Calibri" panose="020F0502020204030204" pitchFamily="34" charset="0"/>
              <a:cs typeface="Calibri" panose="020F0502020204030204" pitchFamily="34" charset="0"/>
            </a:rPr>
            <a:t>Przyczyny nierealizowania usług społecznych</a:t>
          </a:r>
        </a:p>
      </dsp:txBody>
      <dsp:txXfrm>
        <a:off x="5628755" y="2950775"/>
        <a:ext cx="4957683" cy="1549276"/>
      </dsp:txXfrm>
    </dsp:sp>
    <dsp:sp modelId="{6FD8E1EE-2861-4AD4-8C27-7EBE7C7F58E1}">
      <dsp:nvSpPr>
        <dsp:cNvPr id="0" name=""/>
        <dsp:cNvSpPr/>
      </dsp:nvSpPr>
      <dsp:spPr>
        <a:xfrm>
          <a:off x="5422185" y="2726991"/>
          <a:ext cx="1084493" cy="162673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DB6D0-C706-49C5-AF5D-B4CBDD20B353}">
      <dsp:nvSpPr>
        <dsp:cNvPr id="0" name=""/>
        <dsp:cNvSpPr/>
      </dsp:nvSpPr>
      <dsp:spPr>
        <a:xfrm>
          <a:off x="3104663" y="2010611"/>
          <a:ext cx="2072359" cy="472821"/>
        </a:xfrm>
        <a:custGeom>
          <a:avLst/>
          <a:gdLst/>
          <a:ahLst/>
          <a:cxnLst/>
          <a:rect l="0" t="0" r="0" b="0"/>
          <a:pathLst>
            <a:path>
              <a:moveTo>
                <a:pt x="0" y="472821"/>
              </a:moveTo>
              <a:lnTo>
                <a:pt x="207235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76EF9-0841-4677-95F3-9579D1F87A39}">
      <dsp:nvSpPr>
        <dsp:cNvPr id="0" name=""/>
        <dsp:cNvSpPr/>
      </dsp:nvSpPr>
      <dsp:spPr>
        <a:xfrm>
          <a:off x="3104663" y="2483432"/>
          <a:ext cx="4340669" cy="787550"/>
        </a:xfrm>
        <a:custGeom>
          <a:avLst/>
          <a:gdLst/>
          <a:ahLst/>
          <a:cxnLst/>
          <a:rect l="0" t="0" r="0" b="0"/>
          <a:pathLst>
            <a:path>
              <a:moveTo>
                <a:pt x="0" y="0"/>
              </a:moveTo>
              <a:lnTo>
                <a:pt x="4030621" y="0"/>
              </a:lnTo>
              <a:lnTo>
                <a:pt x="4030621" y="787550"/>
              </a:lnTo>
              <a:lnTo>
                <a:pt x="4340669" y="78755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C5D384-9E6F-4369-8F70-FF5108D671F2}">
      <dsp:nvSpPr>
        <dsp:cNvPr id="0" name=""/>
        <dsp:cNvSpPr/>
      </dsp:nvSpPr>
      <dsp:spPr>
        <a:xfrm>
          <a:off x="3104663" y="1528275"/>
          <a:ext cx="4340669" cy="955157"/>
        </a:xfrm>
        <a:custGeom>
          <a:avLst/>
          <a:gdLst/>
          <a:ahLst/>
          <a:cxnLst/>
          <a:rect l="0" t="0" r="0" b="0"/>
          <a:pathLst>
            <a:path>
              <a:moveTo>
                <a:pt x="0" y="955157"/>
              </a:moveTo>
              <a:lnTo>
                <a:pt x="4030621" y="955157"/>
              </a:lnTo>
              <a:lnTo>
                <a:pt x="4030621" y="0"/>
              </a:lnTo>
              <a:lnTo>
                <a:pt x="434066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C1CEE6-5079-44A7-A6E1-5BB9C9F967B8}">
      <dsp:nvSpPr>
        <dsp:cNvPr id="0" name=""/>
        <dsp:cNvSpPr/>
      </dsp:nvSpPr>
      <dsp:spPr>
        <a:xfrm>
          <a:off x="4185" y="2010609"/>
          <a:ext cx="3100478" cy="945645"/>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Cel ogólny </a:t>
          </a:r>
        </a:p>
      </dsp:txBody>
      <dsp:txXfrm>
        <a:off x="4185" y="2010609"/>
        <a:ext cx="3100478" cy="945645"/>
      </dsp:txXfrm>
    </dsp:sp>
    <dsp:sp modelId="{17AFFA0C-AE0D-46C3-B39C-8DCDC2590B27}">
      <dsp:nvSpPr>
        <dsp:cNvPr id="0" name=""/>
        <dsp:cNvSpPr/>
      </dsp:nvSpPr>
      <dsp:spPr>
        <a:xfrm>
          <a:off x="7445333" y="934504"/>
          <a:ext cx="3100478" cy="1187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Działanie nr 1</a:t>
          </a:r>
        </a:p>
        <a:p>
          <a:pPr marL="0" lvl="0" indent="0" algn="ctr" defTabSz="666750">
            <a:lnSpc>
              <a:spcPct val="90000"/>
            </a:lnSpc>
            <a:spcBef>
              <a:spcPct val="0"/>
            </a:spcBef>
            <a:spcAft>
              <a:spcPct val="35000"/>
            </a:spcAft>
            <a:buNone/>
          </a:pPr>
          <a:r>
            <a:rPr lang="pl-PL" sz="15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Instytucje, podmioty, organizacje i osoby odpowiedzialne za wdrożenie lub zmianę sposobu realizacji konkretnej usługi</a:t>
          </a:r>
        </a:p>
      </dsp:txBody>
      <dsp:txXfrm>
        <a:off x="7445333" y="934504"/>
        <a:ext cx="3100478" cy="1187542"/>
      </dsp:txXfrm>
    </dsp:sp>
    <dsp:sp modelId="{33565F7B-054A-45DC-AF97-AC12E45772B8}">
      <dsp:nvSpPr>
        <dsp:cNvPr id="0" name=""/>
        <dsp:cNvSpPr/>
      </dsp:nvSpPr>
      <dsp:spPr>
        <a:xfrm>
          <a:off x="7445333" y="2509606"/>
          <a:ext cx="3100478" cy="15227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Działanie nr 2</a:t>
          </a:r>
        </a:p>
        <a:p>
          <a:pPr marL="0" lvl="0" indent="0" algn="ctr" defTabSz="666750">
            <a:lnSpc>
              <a:spcPct val="90000"/>
            </a:lnSpc>
            <a:spcBef>
              <a:spcPct val="0"/>
            </a:spcBef>
            <a:spcAft>
              <a:spcPct val="35000"/>
            </a:spcAft>
            <a:buNone/>
          </a:pPr>
          <a:r>
            <a:rPr lang="pl-PL" sz="15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Instytucje, podmioty, organizacje i osoby odpowiedzialne za wdrożenie lub zmianę sposobu realizacji konkretnej usługi </a:t>
          </a:r>
        </a:p>
      </dsp:txBody>
      <dsp:txXfrm>
        <a:off x="7445333" y="2509606"/>
        <a:ext cx="3100478" cy="1522754"/>
      </dsp:txXfrm>
    </dsp:sp>
    <dsp:sp modelId="{49B83FB0-B791-426C-9F6A-816DCF498F01}">
      <dsp:nvSpPr>
        <dsp:cNvPr id="0" name=""/>
        <dsp:cNvSpPr/>
      </dsp:nvSpPr>
      <dsp:spPr>
        <a:xfrm>
          <a:off x="3626784" y="2010611"/>
          <a:ext cx="3100478" cy="945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Cel szczegółowy 1 </a:t>
          </a:r>
        </a:p>
      </dsp:txBody>
      <dsp:txXfrm>
        <a:off x="3626784" y="2010611"/>
        <a:ext cx="3100478" cy="945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6BB18-422E-45CA-BA46-32FE21DAEAF8}">
      <dsp:nvSpPr>
        <dsp:cNvPr id="0" name=""/>
        <dsp:cNvSpPr/>
      </dsp:nvSpPr>
      <dsp:spPr>
        <a:xfrm rot="10800000">
          <a:off x="1608969" y="1265"/>
          <a:ext cx="5276190" cy="1120016"/>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896" tIns="83820" rIns="156464" bIns="83820" numCol="1" spcCol="1270" anchor="ctr" anchorCtr="0">
          <a:noAutofit/>
        </a:bodyPr>
        <a:lstStyle/>
        <a:p>
          <a:pPr marL="0" lvl="0" indent="0" algn="ctr" defTabSz="977900">
            <a:lnSpc>
              <a:spcPct val="90000"/>
            </a:lnSpc>
            <a:spcBef>
              <a:spcPct val="0"/>
            </a:spcBef>
            <a:spcAft>
              <a:spcPct val="35000"/>
            </a:spcAft>
            <a:buNone/>
          </a:pPr>
          <a:r>
            <a:rPr lang="pl-PL" sz="2200" b="1" kern="1200" dirty="0">
              <a:latin typeface="Calibri" panose="020F0502020204030204" pitchFamily="34" charset="0"/>
              <a:ea typeface="Calibri" panose="020F0502020204030204" pitchFamily="34" charset="0"/>
              <a:cs typeface="Calibri" panose="020F0502020204030204" pitchFamily="34" charset="0"/>
            </a:rPr>
            <a:t>Analiza kosztów realizowanych obecnie usług społecznych </a:t>
          </a:r>
        </a:p>
      </dsp:txBody>
      <dsp:txXfrm rot="10800000">
        <a:off x="1888973" y="1265"/>
        <a:ext cx="4996186" cy="1120016"/>
      </dsp:txXfrm>
    </dsp:sp>
    <dsp:sp modelId="{C9A1B603-D2F6-44D4-97D3-AAFB1F5DED59}">
      <dsp:nvSpPr>
        <dsp:cNvPr id="0" name=""/>
        <dsp:cNvSpPr/>
      </dsp:nvSpPr>
      <dsp:spPr>
        <a:xfrm>
          <a:off x="1048961" y="1265"/>
          <a:ext cx="1120016" cy="11200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1599B-F227-4B59-A078-1DCB40118F3B}">
      <dsp:nvSpPr>
        <dsp:cNvPr id="0" name=""/>
        <dsp:cNvSpPr/>
      </dsp:nvSpPr>
      <dsp:spPr>
        <a:xfrm rot="10800000">
          <a:off x="1608969" y="1455615"/>
          <a:ext cx="5276190" cy="1120016"/>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896" tIns="83820" rIns="156464" bIns="83820" numCol="1" spcCol="1270" anchor="ctr" anchorCtr="0">
          <a:noAutofit/>
        </a:bodyPr>
        <a:lstStyle/>
        <a:p>
          <a:pPr marL="0" lvl="0" indent="0" algn="ctr" defTabSz="977900">
            <a:lnSpc>
              <a:spcPct val="90000"/>
            </a:lnSpc>
            <a:spcBef>
              <a:spcPct val="0"/>
            </a:spcBef>
            <a:spcAft>
              <a:spcPct val="35000"/>
            </a:spcAft>
            <a:buNone/>
          </a:pPr>
          <a:r>
            <a:rPr lang="pl-PL" sz="2200" b="1" kern="1200" dirty="0">
              <a:latin typeface="Calibri" panose="020F0502020204030204" pitchFamily="34" charset="0"/>
              <a:ea typeface="Calibri" panose="020F0502020204030204" pitchFamily="34" charset="0"/>
              <a:cs typeface="Calibri" panose="020F0502020204030204" pitchFamily="34" charset="0"/>
            </a:rPr>
            <a:t>Kalkulacja kosztów realizacji usług po wdrożeniu planu </a:t>
          </a:r>
          <a:r>
            <a:rPr lang="pl-PL" sz="2200" b="1" kern="1200" dirty="0" err="1">
              <a:latin typeface="Calibri" panose="020F0502020204030204" pitchFamily="34" charset="0"/>
              <a:ea typeface="Calibri" panose="020F0502020204030204" pitchFamily="34" charset="0"/>
              <a:cs typeface="Calibri" panose="020F0502020204030204" pitchFamily="34" charset="0"/>
            </a:rPr>
            <a:t>deinstytucjonalizacji</a:t>
          </a:r>
          <a:r>
            <a:rPr lang="pl-PL" sz="2200" b="1" kern="1200" dirty="0">
              <a:latin typeface="Calibri" panose="020F0502020204030204" pitchFamily="34" charset="0"/>
              <a:ea typeface="Calibri" panose="020F0502020204030204" pitchFamily="34" charset="0"/>
              <a:cs typeface="Calibri" panose="020F0502020204030204" pitchFamily="34" charset="0"/>
            </a:rPr>
            <a:t> usług </a:t>
          </a:r>
        </a:p>
      </dsp:txBody>
      <dsp:txXfrm rot="10800000">
        <a:off x="1888973" y="1455615"/>
        <a:ext cx="4996186" cy="1120016"/>
      </dsp:txXfrm>
    </dsp:sp>
    <dsp:sp modelId="{FD63A923-4132-4826-815B-9FFD587C839F}">
      <dsp:nvSpPr>
        <dsp:cNvPr id="0" name=""/>
        <dsp:cNvSpPr/>
      </dsp:nvSpPr>
      <dsp:spPr>
        <a:xfrm>
          <a:off x="1048961" y="1455615"/>
          <a:ext cx="1120016" cy="11200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6F8ED-E0DA-4F49-8146-F93E1ED63507}">
      <dsp:nvSpPr>
        <dsp:cNvPr id="0" name=""/>
        <dsp:cNvSpPr/>
      </dsp:nvSpPr>
      <dsp:spPr>
        <a:xfrm rot="10800000">
          <a:off x="1608969" y="2909965"/>
          <a:ext cx="5276190" cy="1120016"/>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896" tIns="83820" rIns="156464" bIns="83820" numCol="1" spcCol="1270" anchor="ctr" anchorCtr="0">
          <a:noAutofit/>
        </a:bodyPr>
        <a:lstStyle/>
        <a:p>
          <a:pPr marL="0" lvl="0" indent="0" algn="ctr" defTabSz="977900">
            <a:lnSpc>
              <a:spcPct val="90000"/>
            </a:lnSpc>
            <a:spcBef>
              <a:spcPct val="0"/>
            </a:spcBef>
            <a:spcAft>
              <a:spcPct val="35000"/>
            </a:spcAft>
            <a:buNone/>
          </a:pPr>
          <a:r>
            <a:rPr lang="pl-PL" sz="2200" b="1" kern="1200" dirty="0">
              <a:latin typeface="Calibri" panose="020F0502020204030204" pitchFamily="34" charset="0"/>
              <a:ea typeface="Calibri" panose="020F0502020204030204" pitchFamily="34" charset="0"/>
              <a:cs typeface="Calibri" panose="020F0502020204030204" pitchFamily="34" charset="0"/>
            </a:rPr>
            <a:t>Źródła finansowania wdrożenia i realizacji planu </a:t>
          </a:r>
          <a:r>
            <a:rPr lang="pl-PL" sz="2200" b="1" kern="1200" dirty="0" err="1">
              <a:latin typeface="Calibri" panose="020F0502020204030204" pitchFamily="34" charset="0"/>
              <a:ea typeface="Calibri" panose="020F0502020204030204" pitchFamily="34" charset="0"/>
              <a:cs typeface="Calibri" panose="020F0502020204030204" pitchFamily="34" charset="0"/>
            </a:rPr>
            <a:t>deinstytucjonalizacji</a:t>
          </a:r>
          <a:r>
            <a:rPr lang="pl-PL" sz="2200" b="1" kern="1200" dirty="0">
              <a:latin typeface="Calibri" panose="020F0502020204030204" pitchFamily="34" charset="0"/>
              <a:ea typeface="Calibri" panose="020F0502020204030204" pitchFamily="34" charset="0"/>
              <a:cs typeface="Calibri" panose="020F0502020204030204" pitchFamily="34" charset="0"/>
            </a:rPr>
            <a:t> usług</a:t>
          </a:r>
        </a:p>
      </dsp:txBody>
      <dsp:txXfrm rot="10800000">
        <a:off x="1888973" y="2909965"/>
        <a:ext cx="4996186" cy="1120016"/>
      </dsp:txXfrm>
    </dsp:sp>
    <dsp:sp modelId="{F08B8E19-1720-408A-84FA-56BB3FBFAC01}">
      <dsp:nvSpPr>
        <dsp:cNvPr id="0" name=""/>
        <dsp:cNvSpPr/>
      </dsp:nvSpPr>
      <dsp:spPr>
        <a:xfrm>
          <a:off x="1048961" y="2909965"/>
          <a:ext cx="1120016" cy="11200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613B2-914D-4C60-8449-91687D79D59E}">
      <dsp:nvSpPr>
        <dsp:cNvPr id="0" name=""/>
        <dsp:cNvSpPr/>
      </dsp:nvSpPr>
      <dsp:spPr>
        <a:xfrm>
          <a:off x="1895" y="0"/>
          <a:ext cx="1986359" cy="42317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ocena zasobów ludzkich </a:t>
          </a:r>
        </a:p>
        <a:p>
          <a:pPr marL="0" lvl="0" indent="0" algn="ctr" defTabSz="622300">
            <a:lnSpc>
              <a:spcPct val="90000"/>
            </a:lnSpc>
            <a:spcBef>
              <a:spcPct val="0"/>
            </a:spcBef>
            <a:spcAft>
              <a:spcPct val="35000"/>
            </a:spcAft>
            <a:buNone/>
          </a:pPr>
          <a:r>
            <a:rPr lang="pl-PL" sz="1400" kern="1200" dirty="0"/>
            <a:t>(np. kadra świadcząca usługi: liczba osób, kwalifikacje oraz kadra zarządzająca procesem zmiany) </a:t>
          </a:r>
        </a:p>
      </dsp:txBody>
      <dsp:txXfrm>
        <a:off x="1895" y="1692696"/>
        <a:ext cx="1986359" cy="1692696"/>
      </dsp:txXfrm>
    </dsp:sp>
    <dsp:sp modelId="{5A065CD7-5E8B-4EB1-8E06-9951ADA95627}">
      <dsp:nvSpPr>
        <dsp:cNvPr id="0" name=""/>
        <dsp:cNvSpPr/>
      </dsp:nvSpPr>
      <dsp:spPr>
        <a:xfrm>
          <a:off x="290490" y="253904"/>
          <a:ext cx="1409169" cy="14091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21A368A-0B21-4D36-85BB-1B971DFF0A55}">
      <dsp:nvSpPr>
        <dsp:cNvPr id="0" name=""/>
        <dsp:cNvSpPr/>
      </dsp:nvSpPr>
      <dsp:spPr>
        <a:xfrm>
          <a:off x="2047845" y="0"/>
          <a:ext cx="1986359" cy="42317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ocena zasobów finansowych </a:t>
          </a:r>
        </a:p>
      </dsp:txBody>
      <dsp:txXfrm>
        <a:off x="2047845" y="1692696"/>
        <a:ext cx="1986359" cy="1692696"/>
      </dsp:txXfrm>
    </dsp:sp>
    <dsp:sp modelId="{9215DE0A-4532-4682-9FCE-C52660DDF150}">
      <dsp:nvSpPr>
        <dsp:cNvPr id="0" name=""/>
        <dsp:cNvSpPr/>
      </dsp:nvSpPr>
      <dsp:spPr>
        <a:xfrm>
          <a:off x="2336440" y="253904"/>
          <a:ext cx="1409169" cy="1409169"/>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17BE87D-8F14-4FFF-96D8-6653280802EF}">
      <dsp:nvSpPr>
        <dsp:cNvPr id="0" name=""/>
        <dsp:cNvSpPr/>
      </dsp:nvSpPr>
      <dsp:spPr>
        <a:xfrm>
          <a:off x="4093795" y="0"/>
          <a:ext cx="1986359" cy="42317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ocena zasobów materialnych (pomieszczenia, budynki, środki trwałe)</a:t>
          </a:r>
        </a:p>
      </dsp:txBody>
      <dsp:txXfrm>
        <a:off x="4093795" y="1692696"/>
        <a:ext cx="1986359" cy="1692696"/>
      </dsp:txXfrm>
    </dsp:sp>
    <dsp:sp modelId="{E17A6E3E-A38C-43A3-A1A3-B74CF158586D}">
      <dsp:nvSpPr>
        <dsp:cNvPr id="0" name=""/>
        <dsp:cNvSpPr/>
      </dsp:nvSpPr>
      <dsp:spPr>
        <a:xfrm>
          <a:off x="4382390" y="253904"/>
          <a:ext cx="1409169" cy="140916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AD7A005-16BA-466E-8E0B-59B5294A4265}">
      <dsp:nvSpPr>
        <dsp:cNvPr id="0" name=""/>
        <dsp:cNvSpPr/>
      </dsp:nvSpPr>
      <dsp:spPr>
        <a:xfrm>
          <a:off x="6139745" y="0"/>
          <a:ext cx="1986359" cy="42317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zasoby partnerów (np. organizacje pozarządowe, możliwe partnerstwa z innymi samorządami, partnerstwa publiczno-prywatne)</a:t>
          </a:r>
        </a:p>
      </dsp:txBody>
      <dsp:txXfrm>
        <a:off x="6139745" y="1692696"/>
        <a:ext cx="1986359" cy="1692696"/>
      </dsp:txXfrm>
    </dsp:sp>
    <dsp:sp modelId="{851949E9-CA83-4006-9B37-FE81918AD00A}">
      <dsp:nvSpPr>
        <dsp:cNvPr id="0" name=""/>
        <dsp:cNvSpPr/>
      </dsp:nvSpPr>
      <dsp:spPr>
        <a:xfrm>
          <a:off x="6428340" y="253904"/>
          <a:ext cx="1409169" cy="140916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AA0A542-45B7-4817-81BA-B310133C0D3F}">
      <dsp:nvSpPr>
        <dsp:cNvPr id="0" name=""/>
        <dsp:cNvSpPr/>
      </dsp:nvSpPr>
      <dsp:spPr>
        <a:xfrm>
          <a:off x="325119" y="3385392"/>
          <a:ext cx="7477760" cy="634761"/>
        </a:xfrm>
        <a:prstGeom prst="leftRightArrow">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FC6F6-F732-4D45-A762-0A75C888EA6B}" type="datetimeFigureOut">
              <a:rPr lang="pl-PL" smtClean="0"/>
              <a:t>18.03.2024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DA5F8-0FFF-4FCB-91AD-31677ED1F718}" type="slidenum">
              <a:rPr lang="pl-PL" smtClean="0"/>
              <a:t>‹#›</a:t>
            </a:fld>
            <a:endParaRPr lang="pl-PL"/>
          </a:p>
        </p:txBody>
      </p:sp>
    </p:spTree>
    <p:extLst>
      <p:ext uri="{BB962C8B-B14F-4D97-AF65-F5344CB8AC3E}">
        <p14:creationId xmlns:p14="http://schemas.microsoft.com/office/powerpoint/2010/main" val="302483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F2DA5F8-0FFF-4FCB-91AD-31677ED1F718}" type="slidenum">
              <a:rPr lang="pl-PL" smtClean="0"/>
              <a:t>37</a:t>
            </a:fld>
            <a:endParaRPr lang="pl-PL"/>
          </a:p>
        </p:txBody>
      </p:sp>
    </p:spTree>
    <p:extLst>
      <p:ext uri="{BB962C8B-B14F-4D97-AF65-F5344CB8AC3E}">
        <p14:creationId xmlns:p14="http://schemas.microsoft.com/office/powerpoint/2010/main" val="354518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C60D54-24DA-BE02-A04A-CE0F0A8B790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22395B4-96EF-1E70-3E81-9B988DFD0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8AEC538-5D16-4235-84E6-920A752AD5BB}"/>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CE138C44-6E6D-B4B1-56CF-B3F6DB51052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F5D658D-8A51-E358-9546-29E01D2919AD}"/>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299816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50EABB-6166-9227-F96E-73893ECA377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05BE7EB-DF82-4BDF-62F9-0A4C88D520C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AB5DE7E-C564-C7BA-EB30-00CFAD982773}"/>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683C145F-5FDC-6D45-DDE7-0797D1EC4E7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8777E82-7B0F-6706-FAD5-1CEFF8ED5BE4}"/>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382868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B358503-4FAC-01B6-0EED-84CCAD88D50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726A68E-AEB2-9193-2DFB-1C54FE35960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9081021-059C-C24B-2659-DF4F8074D7D8}"/>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D18C33C7-4F2E-914A-2DCB-A682D9445F7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9D2C32D-F10C-9FE4-FE54-999E95E8EF8C}"/>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2117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96C3E1-2F89-7F48-38F2-F0D3F26BE8C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CEE0089-C4B8-8B80-0405-453D8BA7DF1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3AC65C-D054-4F3A-7CDE-C40FDDFFAF27}"/>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4A89909E-B8FA-B982-CCB4-E9FCD937EED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AC5A5BE-FC52-99E6-DE58-299C8E33D4CA}"/>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1701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50C27A-CFB4-7095-5C95-6AA657DA258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22DE71F-21BA-BF17-FBFC-A8FA334ED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4CD53D1-CC46-6F68-5F5A-1E3BDABC6056}"/>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3BC081AE-A6F3-A583-B830-556DCB43F61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061E36B-AD32-A0C4-86E6-0AB6739EFD6B}"/>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40917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AC968-0DDB-FCAA-1A32-9B1C0A7DB77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7CA5D73-1355-27BA-A2F2-27277C3428B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D17E81E-A9C2-FE3C-21A7-B78811CE7EC4}"/>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05E1F7D-EC28-E961-5B77-10117919598F}"/>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6" name="Symbol zastępczy stopki 5">
            <a:extLst>
              <a:ext uri="{FF2B5EF4-FFF2-40B4-BE49-F238E27FC236}">
                <a16:creationId xmlns:a16="http://schemas.microsoft.com/office/drawing/2014/main" id="{E9DDE61B-F8A5-E9B4-9C38-95A721D31AF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3B80FEC-E1AE-4DFF-8927-E8EBBBC648C3}"/>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43417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B379BC-E1D8-25AD-4A04-4C4852D3EB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84380BD-A930-0A6E-60E8-9EF0D1192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9466B6B-653C-A6EF-ADAD-2041D04875BF}"/>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E73BC36-A40C-A86E-5471-17F5A9163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D29032E-BEA1-7467-38DD-4A664E6B6E2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5EBE0CB-2364-35EB-8806-28C9EB5688DC}"/>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8" name="Symbol zastępczy stopki 7">
            <a:extLst>
              <a:ext uri="{FF2B5EF4-FFF2-40B4-BE49-F238E27FC236}">
                <a16:creationId xmlns:a16="http://schemas.microsoft.com/office/drawing/2014/main" id="{CBDE6C69-3E8E-B1B9-0B16-D67CEA3AA57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22B2E31-5F51-90B4-B6AE-32A581A5AA4E}"/>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27230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C02921-1E3F-FA67-F02B-93CB8871CC0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58EC86A-EAC8-0F02-B6F6-98FDFBDECAFC}"/>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4" name="Symbol zastępczy stopki 3">
            <a:extLst>
              <a:ext uri="{FF2B5EF4-FFF2-40B4-BE49-F238E27FC236}">
                <a16:creationId xmlns:a16="http://schemas.microsoft.com/office/drawing/2014/main" id="{8E8751A8-1A7A-F23A-9624-1850AB76F8E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959AFE0-4D2D-4A61-0E52-52820ECB91A2}"/>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45543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D36E474-A0F2-070D-153B-32C7754DE289}"/>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3" name="Symbol zastępczy stopki 2">
            <a:extLst>
              <a:ext uri="{FF2B5EF4-FFF2-40B4-BE49-F238E27FC236}">
                <a16:creationId xmlns:a16="http://schemas.microsoft.com/office/drawing/2014/main" id="{B1441D86-106B-D060-67BE-B6F8F592100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2F1943E1-0403-6C72-F9FC-12394942E4A3}"/>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34329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865896-72A6-5E14-C2F9-5EDDD0B1A47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7E35E31-C91A-0094-D1A1-D956BBC19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7ABC92F-494E-4626-EDA6-00CEF5DE8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3D3E391-1127-C92A-E9EC-A464689C1A61}"/>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6" name="Symbol zastępczy stopki 5">
            <a:extLst>
              <a:ext uri="{FF2B5EF4-FFF2-40B4-BE49-F238E27FC236}">
                <a16:creationId xmlns:a16="http://schemas.microsoft.com/office/drawing/2014/main" id="{925FECF1-942F-F944-CC23-A903D4BC82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FD4757F-353F-6F61-6DD6-6B34BBC257EA}"/>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280665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B6D31A-01BB-1B71-9C7B-819D9F35CB1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6321012-D65A-AC66-34B2-6F881D52A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5BEB505-D136-BED9-E16A-62DCAED5E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DD3B76A-EEBA-0CE6-819D-BBD3278ED947}"/>
              </a:ext>
            </a:extLst>
          </p:cNvPr>
          <p:cNvSpPr>
            <a:spLocks noGrp="1"/>
          </p:cNvSpPr>
          <p:nvPr>
            <p:ph type="dt" sz="half" idx="10"/>
          </p:nvPr>
        </p:nvSpPr>
        <p:spPr/>
        <p:txBody>
          <a:bodyPr/>
          <a:lstStyle/>
          <a:p>
            <a:fld id="{ED00AA15-0307-40FF-AC88-235B6983C3B2}" type="datetimeFigureOut">
              <a:rPr lang="pl-PL" smtClean="0"/>
              <a:t>18.03.2024</a:t>
            </a:fld>
            <a:endParaRPr lang="pl-PL"/>
          </a:p>
        </p:txBody>
      </p:sp>
      <p:sp>
        <p:nvSpPr>
          <p:cNvPr id="6" name="Symbol zastępczy stopki 5">
            <a:extLst>
              <a:ext uri="{FF2B5EF4-FFF2-40B4-BE49-F238E27FC236}">
                <a16:creationId xmlns:a16="http://schemas.microsoft.com/office/drawing/2014/main" id="{12AC0349-0A77-4B91-023C-EEA3A869421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94E6B63-25F7-600D-AC3C-483A9A26138A}"/>
              </a:ext>
            </a:extLst>
          </p:cNvPr>
          <p:cNvSpPr>
            <a:spLocks noGrp="1"/>
          </p:cNvSpPr>
          <p:nvPr>
            <p:ph type="sldNum" sz="quarter" idx="12"/>
          </p:nvPr>
        </p:nvSpPr>
        <p:spPr/>
        <p:txBody>
          <a:bodyPr/>
          <a:lstStyle/>
          <a:p>
            <a:fld id="{BCBC4D40-DCB3-4B71-AFE2-18D7ECF9E68D}" type="slidenum">
              <a:rPr lang="pl-PL" smtClean="0"/>
              <a:t>‹#›</a:t>
            </a:fld>
            <a:endParaRPr lang="pl-PL"/>
          </a:p>
        </p:txBody>
      </p:sp>
    </p:spTree>
    <p:extLst>
      <p:ext uri="{BB962C8B-B14F-4D97-AF65-F5344CB8AC3E}">
        <p14:creationId xmlns:p14="http://schemas.microsoft.com/office/powerpoint/2010/main" val="380429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AE8873E-AF8A-C671-161F-C14A7D4E8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ADDA7F4-3C3B-9AC0-78BD-A00B480E5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FAD4BBD-74CC-0EA4-77AC-04E736510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0AA15-0307-40FF-AC88-235B6983C3B2}" type="datetimeFigureOut">
              <a:rPr lang="pl-PL" smtClean="0"/>
              <a:t>18.03.2024</a:t>
            </a:fld>
            <a:endParaRPr lang="pl-PL"/>
          </a:p>
        </p:txBody>
      </p:sp>
      <p:sp>
        <p:nvSpPr>
          <p:cNvPr id="5" name="Symbol zastępczy stopki 4">
            <a:extLst>
              <a:ext uri="{FF2B5EF4-FFF2-40B4-BE49-F238E27FC236}">
                <a16:creationId xmlns:a16="http://schemas.microsoft.com/office/drawing/2014/main" id="{26BB6D6F-6EEA-15EE-F187-04E5A4677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76D4EEB-53E3-6FCC-36C6-A5196C383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C4D40-DCB3-4B71-AFE2-18D7ECF9E68D}" type="slidenum">
              <a:rPr lang="pl-PL" smtClean="0"/>
              <a:t>‹#›</a:t>
            </a:fld>
            <a:endParaRPr lang="pl-PL"/>
          </a:p>
        </p:txBody>
      </p:sp>
    </p:spTree>
    <p:extLst>
      <p:ext uri="{BB962C8B-B14F-4D97-AF65-F5344CB8AC3E}">
        <p14:creationId xmlns:p14="http://schemas.microsoft.com/office/powerpoint/2010/main" val="107282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48545CD6-6D10-A98F-1B0E-A2C978AE8545}"/>
              </a:ext>
            </a:extLst>
          </p:cNvPr>
          <p:cNvSpPr>
            <a:spLocks noGrp="1"/>
          </p:cNvSpPr>
          <p:nvPr>
            <p:ph type="subTitle" idx="1"/>
          </p:nvPr>
        </p:nvSpPr>
        <p:spPr>
          <a:xfrm>
            <a:off x="1524000" y="4398744"/>
            <a:ext cx="9144000" cy="859055"/>
          </a:xfrm>
        </p:spPr>
        <p:txBody>
          <a:bodyPr>
            <a:normAutofit fontScale="55000" lnSpcReduction="20000"/>
          </a:bodyPr>
          <a:lstStyle/>
          <a:p>
            <a:endParaRPr lang="pl-PL" dirty="0"/>
          </a:p>
          <a:p>
            <a:endParaRPr lang="pl-PL" dirty="0"/>
          </a:p>
          <a:p>
            <a:r>
              <a:rPr lang="pl-PL" sz="3300" b="1" dirty="0"/>
              <a:t>Jadwiga Olszowska – Urban </a:t>
            </a:r>
          </a:p>
        </p:txBody>
      </p:sp>
      <p:sp>
        <p:nvSpPr>
          <p:cNvPr id="5" name="Rectangle 1">
            <a:extLst>
              <a:ext uri="{FF2B5EF4-FFF2-40B4-BE49-F238E27FC236}">
                <a16:creationId xmlns:a16="http://schemas.microsoft.com/office/drawing/2014/main" id="{6B04EF5C-6778-DBA9-F60E-D84CBABA93C7}"/>
              </a:ext>
            </a:extLst>
          </p:cNvPr>
          <p:cNvSpPr>
            <a:spLocks noGrp="1" noChangeArrowheads="1"/>
          </p:cNvSpPr>
          <p:nvPr>
            <p:ph type="ctrTitle"/>
          </p:nvPr>
        </p:nvSpPr>
        <p:spPr bwMode="auto">
          <a:xfrm>
            <a:off x="756745" y="-515379"/>
            <a:ext cx="9764109"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br>
              <a:rPr kumimoji="0" lang="pl-PL" altLang="pl-PL" sz="24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pl-PL" sz="24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pl-PL" sz="24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pl-PL" sz="24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pl-PL" sz="24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pl-PL" sz="32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pl-PL" altLang="pl-PL" sz="3200" b="1"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Panel  2 - 3  </a:t>
            </a:r>
            <a:br>
              <a:rPr kumimoji="0" lang="pl-PL" altLang="pl-PL" sz="32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pl-PL" altLang="pl-PL" sz="32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pn. </a:t>
            </a:r>
            <a:r>
              <a:rPr kumimoji="0" lang="pl-PL" altLang="pl-PL" sz="3200" b="1" u="none" strike="noStrike" cap="none" normalizeH="0" baseline="0" dirty="0">
                <a:ln>
                  <a:noFill/>
                </a:ln>
                <a:solidFill>
                  <a:schemeClr val="tx1"/>
                </a:solidFill>
                <a:effectLst/>
                <a:latin typeface="+mn-lt"/>
                <a:ea typeface="Calibri" panose="020F0502020204030204" pitchFamily="34" charset="0"/>
              </a:rPr>
              <a:t>Budowanie lokalnego planu/strategii </a:t>
            </a:r>
            <a:br>
              <a:rPr kumimoji="0" lang="pl-PL" altLang="pl-PL" sz="3200" b="1" u="none" strike="noStrike" cap="none" normalizeH="0" baseline="0" dirty="0">
                <a:ln>
                  <a:noFill/>
                </a:ln>
                <a:solidFill>
                  <a:schemeClr val="tx1"/>
                </a:solidFill>
                <a:effectLst/>
                <a:latin typeface="+mn-lt"/>
                <a:ea typeface="Calibri" panose="020F0502020204030204" pitchFamily="34" charset="0"/>
              </a:rPr>
            </a:br>
            <a:r>
              <a:rPr kumimoji="0" lang="pl-PL" altLang="pl-PL" sz="3200" b="1" u="none" strike="noStrike" cap="none" normalizeH="0" baseline="0" dirty="0" err="1">
                <a:ln>
                  <a:noFill/>
                </a:ln>
                <a:solidFill>
                  <a:schemeClr val="tx1"/>
                </a:solidFill>
                <a:effectLst/>
                <a:latin typeface="+mn-lt"/>
                <a:ea typeface="Calibri" panose="020F0502020204030204" pitchFamily="34" charset="0"/>
              </a:rPr>
              <a:t>deinstytucjonanalizacji</a:t>
            </a:r>
            <a:r>
              <a:rPr kumimoji="0" lang="pl-PL" altLang="pl-PL" sz="3200" b="1" u="none" strike="noStrike" cap="none" normalizeH="0" baseline="0" dirty="0">
                <a:ln>
                  <a:noFill/>
                </a:ln>
                <a:solidFill>
                  <a:schemeClr val="tx1"/>
                </a:solidFill>
                <a:effectLst/>
                <a:latin typeface="+mn-lt"/>
                <a:ea typeface="Calibri" panose="020F0502020204030204" pitchFamily="34" charset="0"/>
              </a:rPr>
              <a:t> usług społecznych </a:t>
            </a:r>
            <a:br>
              <a:rPr kumimoji="0" lang="pl-PL" altLang="pl-PL" sz="3200" b="1" u="none" strike="noStrike" cap="none" normalizeH="0" baseline="0" dirty="0">
                <a:ln>
                  <a:noFill/>
                </a:ln>
                <a:solidFill>
                  <a:schemeClr val="tx1"/>
                </a:solidFill>
                <a:effectLst/>
                <a:latin typeface="+mn-lt"/>
                <a:ea typeface="Calibri" panose="020F0502020204030204" pitchFamily="34" charset="0"/>
              </a:rPr>
            </a:br>
            <a:r>
              <a:rPr kumimoji="0" lang="pl-PL" altLang="pl-PL" sz="3200" b="1" u="none" strike="noStrike" cap="none" normalizeH="0" baseline="0" dirty="0">
                <a:ln>
                  <a:noFill/>
                </a:ln>
                <a:solidFill>
                  <a:schemeClr val="tx1"/>
                </a:solidFill>
                <a:effectLst/>
                <a:latin typeface="+mn-lt"/>
                <a:ea typeface="Calibri" panose="020F0502020204030204" pitchFamily="34" charset="0"/>
              </a:rPr>
              <a:t>w oparciu o lokalne zasoby.</a:t>
            </a:r>
            <a:endParaRPr kumimoji="0" lang="pl-PL" altLang="pl-PL" sz="3200" b="1"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br>
              <a:rPr kumimoji="0" lang="pl-PL" altLang="ja-JP" sz="2400" b="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br>
            <a:br>
              <a:rPr kumimoji="0" lang="pl-PL" altLang="ja-JP" sz="20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pl-PL" altLang="ja-JP" sz="2000" b="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pl-PL" altLang="ja-JP" sz="1800" b="0" i="0" u="none" strike="noStrike" cap="none" normalizeH="0" baseline="0" dirty="0">
              <a:ln>
                <a:noFill/>
              </a:ln>
              <a:solidFill>
                <a:schemeClr val="tx1"/>
              </a:solidFill>
              <a:effectLst/>
              <a:latin typeface="Arial" panose="020B0604020202020204" pitchFamily="34" charset="0"/>
            </a:endParaRPr>
          </a:p>
        </p:txBody>
      </p:sp>
      <p:pic>
        <p:nvPicPr>
          <p:cNvPr id="2" name="Obraz 1" descr="Obraz zawierający zrzut ekranu, Wielobarwność, Prostokąt&#10;&#10;Opis wygenerowany automatycznie">
            <a:extLst>
              <a:ext uri="{FF2B5EF4-FFF2-40B4-BE49-F238E27FC236}">
                <a16:creationId xmlns:a16="http://schemas.microsoft.com/office/drawing/2014/main" id="{F0FBD2EE-13B6-225D-C414-46D666B8A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97973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FF681A-C8CF-8044-CCE9-007B4D017DCE}"/>
              </a:ext>
            </a:extLst>
          </p:cNvPr>
          <p:cNvSpPr>
            <a:spLocks noGrp="1"/>
          </p:cNvSpPr>
          <p:nvPr>
            <p:ph type="title"/>
          </p:nvPr>
        </p:nvSpPr>
        <p:spPr/>
        <p:txBody>
          <a:bodyPr>
            <a:noAutofit/>
          </a:bodyPr>
          <a:lstStyle/>
          <a:p>
            <a:br>
              <a:rPr lang="pl-PL" sz="3200" b="1" dirty="0">
                <a:latin typeface="+mn-lt"/>
              </a:rPr>
            </a:br>
            <a:br>
              <a:rPr lang="pl-PL" sz="3200" b="1" dirty="0">
                <a:latin typeface="+mn-lt"/>
              </a:rPr>
            </a:br>
            <a:br>
              <a:rPr lang="pl-PL" sz="3200" b="1" dirty="0">
                <a:latin typeface="+mn-lt"/>
              </a:rPr>
            </a:br>
            <a:br>
              <a:rPr lang="pl-PL" sz="3200" b="1" dirty="0">
                <a:latin typeface="+mn-lt"/>
              </a:rPr>
            </a:br>
            <a:r>
              <a:rPr lang="pl-PL" sz="3200" b="1" dirty="0">
                <a:latin typeface="+mn-lt"/>
              </a:rPr>
              <a:t>Cel</a:t>
            </a:r>
            <a:r>
              <a:rPr lang="pl-PL" sz="3200" b="1" spc="-15" dirty="0">
                <a:latin typeface="+mn-lt"/>
              </a:rPr>
              <a:t> </a:t>
            </a:r>
            <a:r>
              <a:rPr lang="pl-PL" sz="3200" b="1" dirty="0">
                <a:latin typeface="+mn-lt"/>
              </a:rPr>
              <a:t>strategiczny</a:t>
            </a:r>
            <a:r>
              <a:rPr lang="pl-PL" sz="3200" b="1" spc="-25" dirty="0">
                <a:latin typeface="+mn-lt"/>
              </a:rPr>
              <a:t> </a:t>
            </a:r>
            <a:r>
              <a:rPr lang="pl-PL" sz="3200" b="1" dirty="0">
                <a:latin typeface="+mn-lt"/>
              </a:rPr>
              <a:t>1:</a:t>
            </a:r>
            <a:r>
              <a:rPr lang="pl-PL" sz="3200" b="1" spc="-40" dirty="0">
                <a:latin typeface="+mn-lt"/>
              </a:rPr>
              <a:t> </a:t>
            </a:r>
            <a:r>
              <a:rPr lang="pl-PL" sz="3200" b="1" dirty="0">
                <a:latin typeface="+mn-lt"/>
              </a:rPr>
              <a:t>Zwiększenie</a:t>
            </a:r>
            <a:r>
              <a:rPr lang="pl-PL" sz="3200" b="1" spc="75" dirty="0">
                <a:latin typeface="+mn-lt"/>
              </a:rPr>
              <a:t> </a:t>
            </a:r>
            <a:r>
              <a:rPr lang="pl-PL" sz="3200" b="1" dirty="0">
                <a:latin typeface="+mn-lt"/>
              </a:rPr>
              <a:t>udziału</a:t>
            </a:r>
            <a:r>
              <a:rPr lang="pl-PL" sz="3200" b="1" spc="-40" dirty="0">
                <a:latin typeface="+mn-lt"/>
              </a:rPr>
              <a:t> </a:t>
            </a:r>
            <a:r>
              <a:rPr lang="pl-PL" sz="3200" b="1" dirty="0">
                <a:latin typeface="+mn-lt"/>
              </a:rPr>
              <a:t>rodzin</a:t>
            </a:r>
            <a:r>
              <a:rPr lang="pl-PL" sz="3200" b="1" spc="-35" dirty="0">
                <a:latin typeface="+mn-lt"/>
              </a:rPr>
              <a:t> </a:t>
            </a:r>
            <a:r>
              <a:rPr lang="pl-PL" sz="3200" b="1" dirty="0">
                <a:latin typeface="+mn-lt"/>
              </a:rPr>
              <a:t>i</a:t>
            </a:r>
            <a:r>
              <a:rPr lang="pl-PL" sz="3200" b="1" spc="-70" dirty="0">
                <a:latin typeface="+mn-lt"/>
              </a:rPr>
              <a:t> </a:t>
            </a:r>
            <a:r>
              <a:rPr lang="pl-PL" sz="3200" b="1" spc="-10" dirty="0">
                <a:latin typeface="+mn-lt"/>
              </a:rPr>
              <a:t>rodzinnych </a:t>
            </a:r>
            <a:r>
              <a:rPr lang="pl-PL" sz="3200" b="1" dirty="0">
                <a:latin typeface="+mn-lt"/>
              </a:rPr>
              <a:t>form</a:t>
            </a:r>
            <a:r>
              <a:rPr lang="pl-PL" sz="3200" b="1" spc="-95" dirty="0">
                <a:latin typeface="+mn-lt"/>
              </a:rPr>
              <a:t> </a:t>
            </a:r>
            <a:r>
              <a:rPr lang="pl-PL" sz="3200" b="1" dirty="0">
                <a:latin typeface="+mn-lt"/>
              </a:rPr>
              <a:t>pieczy</a:t>
            </a:r>
            <a:r>
              <a:rPr lang="pl-PL" sz="3200" b="1" spc="-10" dirty="0">
                <a:latin typeface="+mn-lt"/>
              </a:rPr>
              <a:t> </a:t>
            </a:r>
            <a:r>
              <a:rPr lang="pl-PL" sz="3200" b="1" dirty="0">
                <a:latin typeface="+mn-lt"/>
              </a:rPr>
              <a:t>zastępczej</a:t>
            </a:r>
            <a:r>
              <a:rPr lang="pl-PL" sz="3200" b="1" spc="-20" dirty="0">
                <a:latin typeface="+mn-lt"/>
              </a:rPr>
              <a:t> </a:t>
            </a:r>
            <a:r>
              <a:rPr lang="pl-PL" sz="3200" b="1" dirty="0">
                <a:latin typeface="+mn-lt"/>
              </a:rPr>
              <a:t>w</a:t>
            </a:r>
            <a:r>
              <a:rPr lang="pl-PL" sz="3200" b="1" spc="15" dirty="0">
                <a:latin typeface="+mn-lt"/>
              </a:rPr>
              <a:t> </a:t>
            </a:r>
            <a:r>
              <a:rPr lang="pl-PL" sz="3200" b="1" dirty="0">
                <a:latin typeface="+mn-lt"/>
              </a:rPr>
              <a:t>opiece</a:t>
            </a:r>
            <a:r>
              <a:rPr lang="pl-PL" sz="3200" b="1" spc="35" dirty="0">
                <a:latin typeface="+mn-lt"/>
              </a:rPr>
              <a:t> </a:t>
            </a:r>
            <a:r>
              <a:rPr lang="pl-PL" sz="3200" b="1" dirty="0">
                <a:latin typeface="+mn-lt"/>
              </a:rPr>
              <a:t>i</a:t>
            </a:r>
            <a:r>
              <a:rPr lang="pl-PL" sz="3200" b="1" spc="-55" dirty="0">
                <a:latin typeface="+mn-lt"/>
              </a:rPr>
              <a:t> </a:t>
            </a:r>
            <a:r>
              <a:rPr lang="pl-PL" sz="3200" b="1" dirty="0">
                <a:latin typeface="+mn-lt"/>
              </a:rPr>
              <a:t>wychowaniu</a:t>
            </a:r>
            <a:r>
              <a:rPr lang="pl-PL" sz="3200" b="1" spc="50" dirty="0">
                <a:latin typeface="+mn-lt"/>
              </a:rPr>
              <a:t> </a:t>
            </a:r>
            <a:r>
              <a:rPr lang="pl-PL" sz="3200" b="1" spc="-10" dirty="0">
                <a:latin typeface="+mn-lt"/>
              </a:rPr>
              <a:t>dzieci.</a:t>
            </a:r>
            <a:endParaRPr lang="pl-PL" sz="3200" b="1" dirty="0">
              <a:latin typeface="+mn-lt"/>
            </a:endParaRPr>
          </a:p>
        </p:txBody>
      </p:sp>
      <p:sp>
        <p:nvSpPr>
          <p:cNvPr id="3" name="Symbol zastępczy zawartości 2">
            <a:extLst>
              <a:ext uri="{FF2B5EF4-FFF2-40B4-BE49-F238E27FC236}">
                <a16:creationId xmlns:a16="http://schemas.microsoft.com/office/drawing/2014/main" id="{B649A920-95A7-D20B-B022-23AFBE2978E7}"/>
              </a:ext>
            </a:extLst>
          </p:cNvPr>
          <p:cNvSpPr>
            <a:spLocks noGrp="1"/>
          </p:cNvSpPr>
          <p:nvPr>
            <p:ph idx="1"/>
          </p:nvPr>
        </p:nvSpPr>
        <p:spPr/>
        <p:txBody>
          <a:bodyPr/>
          <a:lstStyle/>
          <a:p>
            <a:pPr marL="574675" indent="-514350">
              <a:lnSpc>
                <a:spcPts val="2700"/>
              </a:lnSpc>
              <a:buAutoNum type="arabicPeriod"/>
            </a:pPr>
            <a:endParaRPr lang="pl-PL" sz="3200" dirty="0">
              <a:latin typeface="Calibri"/>
              <a:cs typeface="Calibri"/>
            </a:endParaRPr>
          </a:p>
          <a:p>
            <a:pPr marL="574675" indent="-514350">
              <a:lnSpc>
                <a:spcPts val="2700"/>
              </a:lnSpc>
              <a:buAutoNum type="arabicPeriod"/>
            </a:pPr>
            <a:endParaRPr lang="pl-PL" sz="3200" dirty="0">
              <a:latin typeface="Calibri"/>
              <a:cs typeface="Calibri"/>
            </a:endParaRPr>
          </a:p>
          <a:p>
            <a:pPr marL="574675" indent="-514350">
              <a:lnSpc>
                <a:spcPts val="2700"/>
              </a:lnSpc>
              <a:buAutoNum type="arabicPeriod"/>
            </a:pPr>
            <a:r>
              <a:rPr lang="pl-PL" dirty="0">
                <a:latin typeface="Calibri"/>
                <a:cs typeface="Calibri"/>
              </a:rPr>
              <a:t>Rozwój</a:t>
            </a:r>
            <a:r>
              <a:rPr lang="pl-PL" spc="75" dirty="0">
                <a:latin typeface="Calibri"/>
                <a:cs typeface="Calibri"/>
              </a:rPr>
              <a:t> </a:t>
            </a:r>
            <a:r>
              <a:rPr lang="pl-PL" spc="-20" dirty="0">
                <a:latin typeface="Calibri"/>
                <a:cs typeface="Calibri"/>
              </a:rPr>
              <a:t>usług </a:t>
            </a:r>
            <a:r>
              <a:rPr lang="pl-PL" dirty="0">
                <a:latin typeface="Calibri"/>
                <a:cs typeface="Calibri"/>
              </a:rPr>
              <a:t>profilaktycznych</a:t>
            </a:r>
            <a:r>
              <a:rPr lang="pl-PL" spc="235" dirty="0">
                <a:latin typeface="Calibri"/>
                <a:cs typeface="Calibri"/>
              </a:rPr>
              <a:t> </a:t>
            </a:r>
            <a:r>
              <a:rPr lang="pl-PL" spc="-50" dirty="0">
                <a:latin typeface="Calibri"/>
                <a:cs typeface="Calibri"/>
              </a:rPr>
              <a:t>i </a:t>
            </a:r>
            <a:r>
              <a:rPr lang="pl-PL" spc="-10" dirty="0">
                <a:latin typeface="Calibri"/>
                <a:cs typeface="Calibri"/>
              </a:rPr>
              <a:t>bezpośrednich usług środowiskowych wspierających </a:t>
            </a:r>
            <a:r>
              <a:rPr lang="pl-PL" dirty="0">
                <a:latin typeface="Calibri"/>
                <a:cs typeface="Calibri"/>
              </a:rPr>
              <a:t>dzieci</a:t>
            </a:r>
            <a:r>
              <a:rPr lang="pl-PL" spc="75" dirty="0">
                <a:latin typeface="Calibri"/>
                <a:cs typeface="Calibri"/>
              </a:rPr>
              <a:t> </a:t>
            </a:r>
            <a:r>
              <a:rPr lang="pl-PL" dirty="0">
                <a:latin typeface="Calibri"/>
                <a:cs typeface="Calibri"/>
              </a:rPr>
              <a:t>i</a:t>
            </a:r>
            <a:r>
              <a:rPr lang="pl-PL" spc="15" dirty="0">
                <a:latin typeface="Calibri"/>
                <a:cs typeface="Calibri"/>
              </a:rPr>
              <a:t> </a:t>
            </a:r>
            <a:r>
              <a:rPr lang="pl-PL" spc="-10" dirty="0">
                <a:latin typeface="Calibri"/>
                <a:cs typeface="Calibri"/>
              </a:rPr>
              <a:t>rodzinę</a:t>
            </a:r>
          </a:p>
          <a:p>
            <a:pPr marL="574675" indent="-514350">
              <a:lnSpc>
                <a:spcPts val="2700"/>
              </a:lnSpc>
              <a:buFont typeface="Arial" panose="020B0604020202020204" pitchFamily="34" charset="0"/>
              <a:buAutoNum type="arabicPeriod"/>
            </a:pPr>
            <a:r>
              <a:rPr lang="pl-PL" spc="-10" dirty="0">
                <a:latin typeface="Calibri"/>
                <a:cs typeface="Calibri"/>
              </a:rPr>
              <a:t>Rozwój rodzinnych </a:t>
            </a:r>
            <a:r>
              <a:rPr lang="pl-PL" dirty="0">
                <a:latin typeface="Calibri"/>
                <a:cs typeface="Calibri"/>
              </a:rPr>
              <a:t>form</a:t>
            </a:r>
            <a:r>
              <a:rPr lang="pl-PL" spc="50" dirty="0">
                <a:latin typeface="Calibri"/>
                <a:cs typeface="Calibri"/>
              </a:rPr>
              <a:t> </a:t>
            </a:r>
            <a:r>
              <a:rPr lang="pl-PL" spc="-10" dirty="0">
                <a:latin typeface="Calibri"/>
                <a:cs typeface="Calibri"/>
              </a:rPr>
              <a:t>pieczy zastępczej </a:t>
            </a:r>
          </a:p>
          <a:p>
            <a:pPr marL="574675" indent="-514350">
              <a:lnSpc>
                <a:spcPts val="2700"/>
              </a:lnSpc>
              <a:buFont typeface="Arial" panose="020B0604020202020204" pitchFamily="34" charset="0"/>
              <a:buAutoNum type="arabicPeriod"/>
            </a:pPr>
            <a:r>
              <a:rPr lang="pl-PL" spc="-10" dirty="0">
                <a:latin typeface="Calibri"/>
                <a:cs typeface="Calibri"/>
              </a:rPr>
              <a:t>Zmiana funkcjonalności placówek całodobowych długookresowego pobytu </a:t>
            </a:r>
          </a:p>
          <a:p>
            <a:pPr marL="574675" indent="-514350">
              <a:lnSpc>
                <a:spcPts val="2700"/>
              </a:lnSpc>
              <a:buFont typeface="Arial" panose="020B0604020202020204" pitchFamily="34" charset="0"/>
              <a:buAutoNum type="arabicPeriod"/>
            </a:pPr>
            <a:r>
              <a:rPr lang="pl-PL" spc="-10" dirty="0">
                <a:latin typeface="Calibri"/>
                <a:cs typeface="Calibri"/>
              </a:rPr>
              <a:t>P</a:t>
            </a:r>
            <a:r>
              <a:rPr lang="pl-PL" dirty="0">
                <a:latin typeface="Calibri"/>
                <a:cs typeface="Calibri"/>
              </a:rPr>
              <a:t>oprawa</a:t>
            </a:r>
            <a:r>
              <a:rPr lang="pl-PL" spc="110" dirty="0">
                <a:latin typeface="Calibri"/>
                <a:cs typeface="Calibri"/>
              </a:rPr>
              <a:t> </a:t>
            </a:r>
            <a:r>
              <a:rPr lang="pl-PL" spc="-10" dirty="0">
                <a:latin typeface="Calibri"/>
                <a:cs typeface="Calibri"/>
              </a:rPr>
              <a:t>jakości usamodzielniania </a:t>
            </a:r>
            <a:r>
              <a:rPr lang="pl-PL" dirty="0">
                <a:latin typeface="Calibri"/>
                <a:cs typeface="Calibri"/>
              </a:rPr>
              <a:t>wychowanków</a:t>
            </a:r>
            <a:r>
              <a:rPr lang="pl-PL" spc="235" dirty="0">
                <a:latin typeface="Calibri"/>
                <a:cs typeface="Calibri"/>
              </a:rPr>
              <a:t> </a:t>
            </a:r>
            <a:r>
              <a:rPr lang="pl-PL" spc="-10" dirty="0">
                <a:latin typeface="Calibri"/>
                <a:cs typeface="Calibri"/>
              </a:rPr>
              <a:t>pieczy zastępczej </a:t>
            </a:r>
            <a:r>
              <a:rPr lang="pl-PL" dirty="0">
                <a:latin typeface="Calibri"/>
                <a:cs typeface="Calibri"/>
              </a:rPr>
              <a:t>i</a:t>
            </a:r>
            <a:r>
              <a:rPr lang="pl-PL" spc="5" dirty="0">
                <a:latin typeface="Calibri"/>
                <a:cs typeface="Calibri"/>
              </a:rPr>
              <a:t> </a:t>
            </a:r>
            <a:r>
              <a:rPr lang="pl-PL" spc="-10" dirty="0">
                <a:latin typeface="Calibri"/>
                <a:cs typeface="Calibri"/>
              </a:rPr>
              <a:t>placówek </a:t>
            </a:r>
            <a:r>
              <a:rPr lang="pl-PL" dirty="0">
                <a:latin typeface="Calibri"/>
                <a:cs typeface="Calibri"/>
              </a:rPr>
              <a:t>całodobowego</a:t>
            </a:r>
            <a:r>
              <a:rPr lang="pl-PL" spc="245" dirty="0">
                <a:latin typeface="Calibri"/>
                <a:cs typeface="Calibri"/>
              </a:rPr>
              <a:t> </a:t>
            </a:r>
            <a:r>
              <a:rPr lang="pl-PL" spc="-10" dirty="0">
                <a:latin typeface="Calibri"/>
                <a:cs typeface="Calibri"/>
              </a:rPr>
              <a:t>pobytu</a:t>
            </a:r>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D355BC0-BA88-9112-C47E-A924F7111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189404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38200" y="177902"/>
            <a:ext cx="10515600" cy="1032142"/>
          </a:xfrm>
          <a:prstGeom prst="rect">
            <a:avLst/>
          </a:prstGeom>
        </p:spPr>
        <p:txBody>
          <a:bodyPr vert="horz" wrap="square" lIns="0" tIns="74930" rIns="0" bIns="0" rtlCol="0">
            <a:spAutoFit/>
          </a:bodyPr>
          <a:lstStyle/>
          <a:p>
            <a:pPr marL="12700" marR="358775">
              <a:lnSpc>
                <a:spcPts val="3890"/>
              </a:lnSpc>
              <a:spcBef>
                <a:spcPts val="590"/>
              </a:spcBef>
            </a:pPr>
            <a:r>
              <a:rPr sz="2400" dirty="0">
                <a:latin typeface="+mn-lt"/>
              </a:rPr>
              <a:t>Cel</a:t>
            </a:r>
            <a:r>
              <a:rPr sz="2400" spc="-10" dirty="0">
                <a:latin typeface="+mn-lt"/>
              </a:rPr>
              <a:t> </a:t>
            </a:r>
            <a:r>
              <a:rPr sz="2400" dirty="0">
                <a:latin typeface="+mn-lt"/>
              </a:rPr>
              <a:t>strategiczny</a:t>
            </a:r>
            <a:r>
              <a:rPr sz="2400" spc="-15" dirty="0">
                <a:latin typeface="+mn-lt"/>
              </a:rPr>
              <a:t> </a:t>
            </a:r>
            <a:r>
              <a:rPr sz="2400" dirty="0">
                <a:latin typeface="+mn-lt"/>
              </a:rPr>
              <a:t>2. Zbudowanie</a:t>
            </a:r>
            <a:r>
              <a:rPr sz="2400" spc="-50" dirty="0">
                <a:latin typeface="+mn-lt"/>
              </a:rPr>
              <a:t> </a:t>
            </a:r>
            <a:r>
              <a:rPr sz="2400" dirty="0">
                <a:latin typeface="+mn-lt"/>
              </a:rPr>
              <a:t>skutecznego</a:t>
            </a:r>
            <a:r>
              <a:rPr sz="2400" spc="30" dirty="0">
                <a:latin typeface="+mn-lt"/>
              </a:rPr>
              <a:t> </a:t>
            </a:r>
            <a:r>
              <a:rPr sz="2400" dirty="0">
                <a:latin typeface="+mn-lt"/>
              </a:rPr>
              <a:t>i</a:t>
            </a:r>
            <a:r>
              <a:rPr sz="2400" spc="-60" dirty="0">
                <a:latin typeface="+mn-lt"/>
              </a:rPr>
              <a:t> </a:t>
            </a:r>
            <a:r>
              <a:rPr sz="2400" spc="-10" dirty="0">
                <a:latin typeface="+mn-lt"/>
              </a:rPr>
              <a:t>trwałego </a:t>
            </a:r>
            <a:r>
              <a:rPr sz="2400" dirty="0">
                <a:latin typeface="+mn-lt"/>
              </a:rPr>
              <a:t>systemu</a:t>
            </a:r>
            <a:r>
              <a:rPr sz="2400" spc="-10" dirty="0">
                <a:latin typeface="+mn-lt"/>
              </a:rPr>
              <a:t> </a:t>
            </a:r>
            <a:r>
              <a:rPr sz="2400" dirty="0">
                <a:latin typeface="+mn-lt"/>
              </a:rPr>
              <a:t>świadczącego</a:t>
            </a:r>
            <a:r>
              <a:rPr sz="2400" spc="-15" dirty="0">
                <a:latin typeface="+mn-lt"/>
              </a:rPr>
              <a:t> </a:t>
            </a:r>
            <a:r>
              <a:rPr sz="2400" dirty="0">
                <a:latin typeface="+mn-lt"/>
              </a:rPr>
              <a:t>usługi</a:t>
            </a:r>
            <a:r>
              <a:rPr sz="2400" spc="-45" dirty="0">
                <a:latin typeface="+mn-lt"/>
              </a:rPr>
              <a:t> </a:t>
            </a:r>
            <a:r>
              <a:rPr sz="2400" dirty="0">
                <a:latin typeface="+mn-lt"/>
              </a:rPr>
              <a:t>społeczne</a:t>
            </a:r>
            <a:r>
              <a:rPr sz="2400" spc="-25" dirty="0">
                <a:latin typeface="+mn-lt"/>
              </a:rPr>
              <a:t> </a:t>
            </a:r>
            <a:r>
              <a:rPr sz="2400" dirty="0" err="1">
                <a:latin typeface="+mn-lt"/>
              </a:rPr>
              <a:t>dla</a:t>
            </a:r>
            <a:r>
              <a:rPr sz="2400" spc="70" dirty="0">
                <a:latin typeface="+mn-lt"/>
              </a:rPr>
              <a:t> </a:t>
            </a:r>
            <a:r>
              <a:rPr sz="2400" spc="-20" dirty="0" err="1">
                <a:latin typeface="+mn-lt"/>
              </a:rPr>
              <a:t>osób</a:t>
            </a:r>
            <a:r>
              <a:rPr lang="pl-PL" sz="2400" spc="-20" dirty="0">
                <a:latin typeface="+mn-lt"/>
              </a:rPr>
              <a:t> </a:t>
            </a:r>
            <a:r>
              <a:rPr sz="2400" dirty="0" err="1">
                <a:latin typeface="+mn-lt"/>
              </a:rPr>
              <a:t>potrzebujących</a:t>
            </a:r>
            <a:r>
              <a:rPr sz="2400" spc="-80" dirty="0">
                <a:latin typeface="+mn-lt"/>
              </a:rPr>
              <a:t> </a:t>
            </a:r>
            <a:r>
              <a:rPr sz="2400" dirty="0">
                <a:latin typeface="+mn-lt"/>
              </a:rPr>
              <a:t>wsparcia</a:t>
            </a:r>
            <a:r>
              <a:rPr sz="2400" spc="5" dirty="0">
                <a:latin typeface="+mn-lt"/>
              </a:rPr>
              <a:t> </a:t>
            </a:r>
            <a:r>
              <a:rPr sz="2400" dirty="0">
                <a:latin typeface="+mn-lt"/>
              </a:rPr>
              <a:t>w</a:t>
            </a:r>
            <a:r>
              <a:rPr sz="2400" spc="-25" dirty="0">
                <a:latin typeface="+mn-lt"/>
              </a:rPr>
              <a:t> </a:t>
            </a:r>
            <a:r>
              <a:rPr sz="2400" dirty="0">
                <a:latin typeface="+mn-lt"/>
              </a:rPr>
              <a:t>codziennym</a:t>
            </a:r>
            <a:r>
              <a:rPr sz="2400" spc="10" dirty="0">
                <a:latin typeface="+mn-lt"/>
              </a:rPr>
              <a:t> </a:t>
            </a:r>
            <a:r>
              <a:rPr sz="2400" spc="-10" dirty="0">
                <a:latin typeface="+mn-lt"/>
              </a:rPr>
              <a:t>funkcjonowaniu</a:t>
            </a:r>
            <a:endParaRPr sz="2400" dirty="0">
              <a:latin typeface="+mn-lt"/>
            </a:endParaRPr>
          </a:p>
        </p:txBody>
      </p:sp>
      <p:sp>
        <p:nvSpPr>
          <p:cNvPr id="7" name="object 7"/>
          <p:cNvSpPr txBox="1"/>
          <p:nvPr/>
        </p:nvSpPr>
        <p:spPr>
          <a:xfrm>
            <a:off x="717804" y="1724025"/>
            <a:ext cx="2331720" cy="2371483"/>
          </a:xfrm>
          <a:prstGeom prst="rect">
            <a:avLst/>
          </a:prstGeom>
          <a:solidFill>
            <a:srgbClr val="00A462"/>
          </a:solidFill>
          <a:ln w="12700">
            <a:solidFill>
              <a:srgbClr val="BEBEBE"/>
            </a:solidFill>
          </a:ln>
        </p:spPr>
        <p:txBody>
          <a:bodyPr vert="horz" wrap="square" lIns="0" tIns="151130" rIns="0" bIns="0" rtlCol="0">
            <a:spAutoFit/>
          </a:bodyPr>
          <a:lstStyle/>
          <a:p>
            <a:pPr marL="84455" marR="201295">
              <a:lnSpc>
                <a:spcPct val="102299"/>
              </a:lnSpc>
              <a:spcBef>
                <a:spcPts val="1190"/>
              </a:spcBef>
            </a:pPr>
            <a:r>
              <a:rPr sz="2350" dirty="0">
                <a:latin typeface="Calibri"/>
                <a:cs typeface="Calibri"/>
              </a:rPr>
              <a:t>1.</a:t>
            </a:r>
            <a:r>
              <a:rPr sz="2350" spc="35" dirty="0">
                <a:latin typeface="Calibri"/>
                <a:cs typeface="Calibri"/>
              </a:rPr>
              <a:t> </a:t>
            </a:r>
            <a:r>
              <a:rPr sz="2350" spc="-10" dirty="0">
                <a:latin typeface="Calibri"/>
                <a:cs typeface="Calibri"/>
              </a:rPr>
              <a:t>Wdrożenie systemu </a:t>
            </a:r>
            <a:r>
              <a:rPr sz="2350" dirty="0">
                <a:latin typeface="Calibri"/>
                <a:cs typeface="Calibri"/>
              </a:rPr>
              <a:t>koordynacji</a:t>
            </a:r>
            <a:r>
              <a:rPr sz="2350" spc="180" dirty="0">
                <a:latin typeface="Calibri"/>
                <a:cs typeface="Calibri"/>
              </a:rPr>
              <a:t> </a:t>
            </a:r>
            <a:r>
              <a:rPr sz="2350" spc="-20" dirty="0">
                <a:latin typeface="Calibri"/>
                <a:cs typeface="Calibri"/>
              </a:rPr>
              <a:t>oraz </a:t>
            </a:r>
            <a:r>
              <a:rPr sz="2350" spc="-10" dirty="0">
                <a:latin typeface="Calibri"/>
                <a:cs typeface="Calibri"/>
              </a:rPr>
              <a:t>standaryzacji usług</a:t>
            </a:r>
            <a:endParaRPr sz="2350" dirty="0">
              <a:latin typeface="Calibri"/>
              <a:cs typeface="Calibri"/>
            </a:endParaRPr>
          </a:p>
          <a:p>
            <a:pPr marL="84455">
              <a:lnSpc>
                <a:spcPct val="100000"/>
              </a:lnSpc>
              <a:spcBef>
                <a:spcPts val="65"/>
              </a:spcBef>
            </a:pPr>
            <a:r>
              <a:rPr sz="2350" spc="-10" dirty="0">
                <a:latin typeface="Calibri"/>
                <a:cs typeface="Calibri"/>
              </a:rPr>
              <a:t>społecznych</a:t>
            </a:r>
            <a:endParaRPr sz="2350" dirty="0">
              <a:latin typeface="Calibri"/>
              <a:cs typeface="Calibri"/>
            </a:endParaRPr>
          </a:p>
        </p:txBody>
      </p:sp>
      <p:sp>
        <p:nvSpPr>
          <p:cNvPr id="8" name="object 8"/>
          <p:cNvSpPr txBox="1"/>
          <p:nvPr/>
        </p:nvSpPr>
        <p:spPr>
          <a:xfrm>
            <a:off x="3150107" y="1724025"/>
            <a:ext cx="2962910" cy="2353273"/>
          </a:xfrm>
          <a:prstGeom prst="rect">
            <a:avLst/>
          </a:prstGeom>
          <a:solidFill>
            <a:srgbClr val="7593C3"/>
          </a:solidFill>
          <a:ln w="12700">
            <a:solidFill>
              <a:srgbClr val="BEBEBE"/>
            </a:solidFill>
          </a:ln>
        </p:spPr>
        <p:txBody>
          <a:bodyPr vert="horz" wrap="square" lIns="0" tIns="151130" rIns="0" bIns="0" rtlCol="0">
            <a:spAutoFit/>
          </a:bodyPr>
          <a:lstStyle/>
          <a:p>
            <a:pPr marL="84455" marR="293370">
              <a:lnSpc>
                <a:spcPct val="102299"/>
              </a:lnSpc>
              <a:spcBef>
                <a:spcPts val="1190"/>
              </a:spcBef>
            </a:pPr>
            <a:r>
              <a:rPr sz="2350" dirty="0">
                <a:latin typeface="Calibri"/>
                <a:cs typeface="Calibri"/>
              </a:rPr>
              <a:t>2.</a:t>
            </a:r>
            <a:r>
              <a:rPr sz="2350" spc="70" dirty="0">
                <a:latin typeface="Calibri"/>
                <a:cs typeface="Calibri"/>
              </a:rPr>
              <a:t> </a:t>
            </a:r>
            <a:r>
              <a:rPr sz="2350" dirty="0">
                <a:latin typeface="Calibri"/>
                <a:cs typeface="Calibri"/>
              </a:rPr>
              <a:t>Wsparcie</a:t>
            </a:r>
            <a:r>
              <a:rPr sz="2350" spc="65" dirty="0">
                <a:latin typeface="Calibri"/>
                <a:cs typeface="Calibri"/>
              </a:rPr>
              <a:t> </a:t>
            </a:r>
            <a:r>
              <a:rPr sz="2350" dirty="0">
                <a:latin typeface="Calibri"/>
                <a:cs typeface="Calibri"/>
              </a:rPr>
              <a:t>rodziny</a:t>
            </a:r>
            <a:r>
              <a:rPr sz="2350" spc="185" dirty="0">
                <a:latin typeface="Calibri"/>
                <a:cs typeface="Calibri"/>
              </a:rPr>
              <a:t> </a:t>
            </a:r>
            <a:r>
              <a:rPr sz="2350" spc="-50" dirty="0">
                <a:latin typeface="Calibri"/>
                <a:cs typeface="Calibri"/>
              </a:rPr>
              <a:t>i </a:t>
            </a:r>
            <a:r>
              <a:rPr sz="2350" dirty="0">
                <a:latin typeface="Calibri"/>
                <a:cs typeface="Calibri"/>
              </a:rPr>
              <a:t>osób</a:t>
            </a:r>
            <a:r>
              <a:rPr sz="2350" spc="80" dirty="0">
                <a:latin typeface="Calibri"/>
                <a:cs typeface="Calibri"/>
              </a:rPr>
              <a:t> </a:t>
            </a:r>
            <a:r>
              <a:rPr sz="2350" spc="-10" dirty="0">
                <a:latin typeface="Calibri"/>
                <a:cs typeface="Calibri"/>
              </a:rPr>
              <a:t>pełniących </a:t>
            </a:r>
            <a:r>
              <a:rPr sz="2350" dirty="0">
                <a:latin typeface="Calibri"/>
                <a:cs typeface="Calibri"/>
              </a:rPr>
              <a:t>opiekę</a:t>
            </a:r>
            <a:r>
              <a:rPr sz="2350" spc="175" dirty="0">
                <a:latin typeface="Calibri"/>
                <a:cs typeface="Calibri"/>
              </a:rPr>
              <a:t> </a:t>
            </a:r>
            <a:r>
              <a:rPr sz="2350" dirty="0">
                <a:latin typeface="Calibri"/>
                <a:cs typeface="Calibri"/>
              </a:rPr>
              <a:t>nad</a:t>
            </a:r>
            <a:r>
              <a:rPr sz="2350" spc="25" dirty="0">
                <a:latin typeface="Calibri"/>
                <a:cs typeface="Calibri"/>
              </a:rPr>
              <a:t> </a:t>
            </a:r>
            <a:r>
              <a:rPr sz="2350" spc="-20" dirty="0">
                <a:latin typeface="Calibri"/>
                <a:cs typeface="Calibri"/>
              </a:rPr>
              <a:t>osobą</a:t>
            </a:r>
            <a:endParaRPr sz="2350" dirty="0">
              <a:latin typeface="Calibri"/>
              <a:cs typeface="Calibri"/>
            </a:endParaRPr>
          </a:p>
          <a:p>
            <a:pPr marL="84455" marR="88900">
              <a:lnSpc>
                <a:spcPct val="102299"/>
              </a:lnSpc>
            </a:pPr>
            <a:r>
              <a:rPr sz="2350" dirty="0">
                <a:latin typeface="Calibri"/>
                <a:cs typeface="Calibri"/>
              </a:rPr>
              <a:t>potrzebującą</a:t>
            </a:r>
            <a:r>
              <a:rPr sz="2350" spc="225" dirty="0">
                <a:latin typeface="Calibri"/>
                <a:cs typeface="Calibri"/>
              </a:rPr>
              <a:t> </a:t>
            </a:r>
            <a:r>
              <a:rPr sz="2350" spc="-10" dirty="0">
                <a:latin typeface="Calibri"/>
                <a:cs typeface="Calibri"/>
              </a:rPr>
              <a:t>wsparcia </a:t>
            </a:r>
            <a:r>
              <a:rPr sz="2350" dirty="0">
                <a:latin typeface="Calibri"/>
                <a:cs typeface="Calibri"/>
              </a:rPr>
              <a:t>w</a:t>
            </a:r>
            <a:r>
              <a:rPr sz="2350" spc="15" dirty="0">
                <a:latin typeface="Calibri"/>
                <a:cs typeface="Calibri"/>
              </a:rPr>
              <a:t> </a:t>
            </a:r>
            <a:r>
              <a:rPr sz="2350" spc="-10" dirty="0">
                <a:latin typeface="Calibri"/>
                <a:cs typeface="Calibri"/>
              </a:rPr>
              <a:t>codziennym funkcjonowaniu</a:t>
            </a:r>
            <a:endParaRPr sz="2350" dirty="0">
              <a:latin typeface="Calibri"/>
              <a:cs typeface="Calibri"/>
            </a:endParaRPr>
          </a:p>
        </p:txBody>
      </p:sp>
      <p:sp>
        <p:nvSpPr>
          <p:cNvPr id="9" name="object 9"/>
          <p:cNvSpPr txBox="1"/>
          <p:nvPr/>
        </p:nvSpPr>
        <p:spPr>
          <a:xfrm>
            <a:off x="8554211" y="1705736"/>
            <a:ext cx="2825750" cy="2371227"/>
          </a:xfrm>
          <a:prstGeom prst="rect">
            <a:avLst/>
          </a:prstGeom>
          <a:solidFill>
            <a:srgbClr val="008381"/>
          </a:solidFill>
          <a:ln w="12700">
            <a:solidFill>
              <a:srgbClr val="BEBEBE"/>
            </a:solidFill>
          </a:ln>
        </p:spPr>
        <p:txBody>
          <a:bodyPr vert="horz" wrap="square" lIns="0" tIns="168910" rIns="0" bIns="0" rtlCol="0">
            <a:spAutoFit/>
          </a:bodyPr>
          <a:lstStyle/>
          <a:p>
            <a:pPr marL="443230" marR="259715" indent="-173990">
              <a:lnSpc>
                <a:spcPct val="102299"/>
              </a:lnSpc>
              <a:spcBef>
                <a:spcPts val="1330"/>
              </a:spcBef>
            </a:pPr>
            <a:r>
              <a:rPr sz="2350" dirty="0">
                <a:latin typeface="Calibri"/>
                <a:cs typeface="Calibri"/>
              </a:rPr>
              <a:t>4.</a:t>
            </a:r>
            <a:r>
              <a:rPr sz="2350" spc="20" dirty="0">
                <a:latin typeface="Calibri"/>
                <a:cs typeface="Calibri"/>
              </a:rPr>
              <a:t> </a:t>
            </a:r>
            <a:r>
              <a:rPr sz="2350" dirty="0">
                <a:latin typeface="Calibri"/>
                <a:cs typeface="Calibri"/>
              </a:rPr>
              <a:t>Zmiana</a:t>
            </a:r>
            <a:r>
              <a:rPr sz="2350" spc="70" dirty="0">
                <a:latin typeface="Calibri"/>
                <a:cs typeface="Calibri"/>
              </a:rPr>
              <a:t> </a:t>
            </a:r>
            <a:r>
              <a:rPr sz="2350" spc="-10" dirty="0">
                <a:latin typeface="Calibri"/>
                <a:cs typeface="Calibri"/>
              </a:rPr>
              <a:t>sposobu funkcjonowania</a:t>
            </a:r>
            <a:endParaRPr sz="2350" dirty="0">
              <a:latin typeface="Calibri"/>
              <a:cs typeface="Calibri"/>
            </a:endParaRPr>
          </a:p>
          <a:p>
            <a:pPr marL="360680" marR="351155" indent="5715" algn="ctr">
              <a:lnSpc>
                <a:spcPct val="102299"/>
              </a:lnSpc>
            </a:pPr>
            <a:r>
              <a:rPr sz="2350" spc="-10" dirty="0">
                <a:latin typeface="Calibri"/>
                <a:cs typeface="Calibri"/>
              </a:rPr>
              <a:t>stacjonarnej </a:t>
            </a:r>
            <a:r>
              <a:rPr sz="2350" dirty="0">
                <a:latin typeface="Calibri"/>
                <a:cs typeface="Calibri"/>
              </a:rPr>
              <a:t>instytucji</a:t>
            </a:r>
            <a:r>
              <a:rPr sz="2350" spc="145" dirty="0">
                <a:latin typeface="Calibri"/>
                <a:cs typeface="Calibri"/>
              </a:rPr>
              <a:t> </a:t>
            </a:r>
            <a:r>
              <a:rPr sz="2350" spc="-10" dirty="0">
                <a:latin typeface="Calibri"/>
                <a:cs typeface="Calibri"/>
              </a:rPr>
              <a:t>opieki długoterminowej (DPS)</a:t>
            </a:r>
            <a:endParaRPr sz="2350" dirty="0">
              <a:latin typeface="Calibri"/>
              <a:cs typeface="Calibri"/>
            </a:endParaRPr>
          </a:p>
        </p:txBody>
      </p:sp>
      <p:sp>
        <p:nvSpPr>
          <p:cNvPr id="10" name="object 10"/>
          <p:cNvSpPr txBox="1"/>
          <p:nvPr/>
        </p:nvSpPr>
        <p:spPr>
          <a:xfrm>
            <a:off x="6204203" y="1724025"/>
            <a:ext cx="2258695" cy="2052998"/>
          </a:xfrm>
          <a:prstGeom prst="rect">
            <a:avLst/>
          </a:prstGeom>
          <a:solidFill>
            <a:srgbClr val="37537E"/>
          </a:solidFill>
          <a:ln w="12700">
            <a:solidFill>
              <a:srgbClr val="BEBEBE"/>
            </a:solidFill>
          </a:ln>
        </p:spPr>
        <p:txBody>
          <a:bodyPr vert="horz" wrap="square" lIns="0" tIns="219075" rIns="0" bIns="0" rtlCol="0">
            <a:spAutoFit/>
          </a:bodyPr>
          <a:lstStyle/>
          <a:p>
            <a:pPr marL="92710" marR="106045" indent="63500">
              <a:lnSpc>
                <a:spcPct val="102299"/>
              </a:lnSpc>
              <a:spcBef>
                <a:spcPts val="1725"/>
              </a:spcBef>
            </a:pPr>
            <a:r>
              <a:rPr sz="2350" dirty="0">
                <a:latin typeface="Calibri"/>
                <a:cs typeface="Calibri"/>
              </a:rPr>
              <a:t>3.</a:t>
            </a:r>
            <a:r>
              <a:rPr sz="2350" spc="35" dirty="0">
                <a:latin typeface="Calibri"/>
                <a:cs typeface="Calibri"/>
              </a:rPr>
              <a:t> </a:t>
            </a:r>
            <a:r>
              <a:rPr sz="2350" spc="-10" dirty="0">
                <a:latin typeface="Calibri"/>
                <a:cs typeface="Calibri"/>
              </a:rPr>
              <a:t>Rozwój środowiskowych </a:t>
            </a:r>
            <a:r>
              <a:rPr sz="2350" dirty="0">
                <a:latin typeface="Calibri"/>
                <a:cs typeface="Calibri"/>
              </a:rPr>
              <a:t>form</a:t>
            </a:r>
            <a:r>
              <a:rPr sz="2350" spc="95" dirty="0">
                <a:latin typeface="Calibri"/>
                <a:cs typeface="Calibri"/>
              </a:rPr>
              <a:t> </a:t>
            </a:r>
            <a:r>
              <a:rPr sz="2350" dirty="0">
                <a:latin typeface="Calibri"/>
                <a:cs typeface="Calibri"/>
              </a:rPr>
              <a:t>wsparcia</a:t>
            </a:r>
            <a:r>
              <a:rPr sz="2350" spc="140" dirty="0">
                <a:latin typeface="Calibri"/>
                <a:cs typeface="Calibri"/>
              </a:rPr>
              <a:t> </a:t>
            </a:r>
            <a:r>
              <a:rPr sz="2350" spc="-50" dirty="0">
                <a:latin typeface="Calibri"/>
                <a:cs typeface="Calibri"/>
              </a:rPr>
              <a:t>w </a:t>
            </a:r>
            <a:r>
              <a:rPr sz="2350" dirty="0">
                <a:latin typeface="Calibri"/>
                <a:cs typeface="Calibri"/>
              </a:rPr>
              <a:t>postaci</a:t>
            </a:r>
            <a:r>
              <a:rPr sz="2350" spc="75" dirty="0">
                <a:latin typeface="Calibri"/>
                <a:cs typeface="Calibri"/>
              </a:rPr>
              <a:t> </a:t>
            </a:r>
            <a:r>
              <a:rPr sz="2350" spc="-20" dirty="0">
                <a:latin typeface="Calibri"/>
                <a:cs typeface="Calibri"/>
              </a:rPr>
              <a:t>usług </a:t>
            </a:r>
            <a:r>
              <a:rPr sz="2350" spc="-10" dirty="0">
                <a:latin typeface="Calibri"/>
                <a:cs typeface="Calibri"/>
              </a:rPr>
              <a:t>społecznych</a:t>
            </a:r>
            <a:endParaRPr sz="2350" dirty="0">
              <a:latin typeface="Calibri"/>
              <a:cs typeface="Calibri"/>
            </a:endParaRPr>
          </a:p>
        </p:txBody>
      </p:sp>
      <p:sp>
        <p:nvSpPr>
          <p:cNvPr id="11" name="object 11"/>
          <p:cNvSpPr txBox="1"/>
          <p:nvPr/>
        </p:nvSpPr>
        <p:spPr>
          <a:xfrm>
            <a:off x="717804" y="4339856"/>
            <a:ext cx="5394960" cy="1178015"/>
          </a:xfrm>
          <a:prstGeom prst="rect">
            <a:avLst/>
          </a:prstGeom>
          <a:solidFill>
            <a:srgbClr val="37537E"/>
          </a:solidFill>
          <a:ln w="12700">
            <a:solidFill>
              <a:srgbClr val="BEBEBE"/>
            </a:solidFill>
          </a:ln>
        </p:spPr>
        <p:txBody>
          <a:bodyPr vert="horz" wrap="square" lIns="0" tIns="83185" rIns="0" bIns="0" rtlCol="0">
            <a:spAutoFit/>
          </a:bodyPr>
          <a:lstStyle/>
          <a:p>
            <a:pPr marL="84455" marR="636905">
              <a:lnSpc>
                <a:spcPct val="102299"/>
              </a:lnSpc>
              <a:spcBef>
                <a:spcPts val="655"/>
              </a:spcBef>
              <a:tabLst>
                <a:tab pos="2294890" algn="l"/>
              </a:tabLst>
            </a:pPr>
            <a:r>
              <a:rPr sz="2350" dirty="0">
                <a:latin typeface="Calibri"/>
                <a:cs typeface="Calibri"/>
              </a:rPr>
              <a:t>5.</a:t>
            </a:r>
            <a:r>
              <a:rPr sz="2350" spc="85" dirty="0">
                <a:latin typeface="Calibri"/>
                <a:cs typeface="Calibri"/>
              </a:rPr>
              <a:t> </a:t>
            </a:r>
            <a:r>
              <a:rPr sz="2350" dirty="0">
                <a:latin typeface="Calibri"/>
                <a:cs typeface="Calibri"/>
              </a:rPr>
              <a:t>Trwały</a:t>
            </a:r>
            <a:r>
              <a:rPr sz="2350" spc="35" dirty="0">
                <a:latin typeface="Calibri"/>
                <a:cs typeface="Calibri"/>
              </a:rPr>
              <a:t> </a:t>
            </a:r>
            <a:r>
              <a:rPr sz="2350" spc="-10" dirty="0">
                <a:latin typeface="Calibri"/>
                <a:cs typeface="Calibri"/>
              </a:rPr>
              <a:t>system</a:t>
            </a:r>
            <a:r>
              <a:rPr sz="2350" dirty="0">
                <a:latin typeface="Calibri"/>
                <a:cs typeface="Calibri"/>
              </a:rPr>
              <a:t>	finansowania</a:t>
            </a:r>
            <a:r>
              <a:rPr sz="2350" spc="215" dirty="0">
                <a:latin typeface="Calibri"/>
                <a:cs typeface="Calibri"/>
              </a:rPr>
              <a:t> </a:t>
            </a:r>
            <a:r>
              <a:rPr sz="2350" spc="-10" dirty="0">
                <a:latin typeface="Calibri"/>
                <a:cs typeface="Calibri"/>
              </a:rPr>
              <a:t>opieki </a:t>
            </a:r>
            <a:r>
              <a:rPr sz="2350" dirty="0">
                <a:latin typeface="Calibri"/>
                <a:cs typeface="Calibri"/>
              </a:rPr>
              <a:t>długoterminowej</a:t>
            </a:r>
            <a:r>
              <a:rPr sz="2350" spc="295" dirty="0">
                <a:latin typeface="Calibri"/>
                <a:cs typeface="Calibri"/>
              </a:rPr>
              <a:t> </a:t>
            </a:r>
            <a:r>
              <a:rPr sz="2350" dirty="0">
                <a:latin typeface="Calibri"/>
                <a:cs typeface="Calibri"/>
              </a:rPr>
              <a:t>w</a:t>
            </a:r>
            <a:r>
              <a:rPr sz="2350" spc="25" dirty="0">
                <a:latin typeface="Calibri"/>
                <a:cs typeface="Calibri"/>
              </a:rPr>
              <a:t> </a:t>
            </a:r>
            <a:r>
              <a:rPr sz="2350" dirty="0">
                <a:latin typeface="Calibri"/>
                <a:cs typeface="Calibri"/>
              </a:rPr>
              <a:t>obszarze</a:t>
            </a:r>
            <a:r>
              <a:rPr sz="2350" spc="180" dirty="0">
                <a:latin typeface="Calibri"/>
                <a:cs typeface="Calibri"/>
              </a:rPr>
              <a:t> </a:t>
            </a:r>
            <a:r>
              <a:rPr sz="2350" spc="-10" dirty="0">
                <a:latin typeface="Calibri"/>
                <a:cs typeface="Calibri"/>
              </a:rPr>
              <a:t>usług społecznych</a:t>
            </a:r>
            <a:endParaRPr sz="2350" dirty="0">
              <a:latin typeface="Calibri"/>
              <a:cs typeface="Calibri"/>
            </a:endParaRPr>
          </a:p>
        </p:txBody>
      </p:sp>
      <p:sp>
        <p:nvSpPr>
          <p:cNvPr id="12" name="object 12"/>
          <p:cNvSpPr txBox="1"/>
          <p:nvPr/>
        </p:nvSpPr>
        <p:spPr>
          <a:xfrm>
            <a:off x="6204203" y="4339856"/>
            <a:ext cx="5175885" cy="994439"/>
          </a:xfrm>
          <a:prstGeom prst="rect">
            <a:avLst/>
          </a:prstGeom>
          <a:solidFill>
            <a:srgbClr val="6F2F9F"/>
          </a:solidFill>
          <a:ln w="12700">
            <a:solidFill>
              <a:srgbClr val="BEBEBE"/>
            </a:solidFill>
          </a:ln>
        </p:spPr>
        <p:txBody>
          <a:bodyPr vert="horz" wrap="square" lIns="0" tIns="266700" rIns="0" bIns="0" rtlCol="0">
            <a:spAutoFit/>
          </a:bodyPr>
          <a:lstStyle/>
          <a:p>
            <a:pPr marL="92710" marR="240029">
              <a:lnSpc>
                <a:spcPct val="102299"/>
              </a:lnSpc>
              <a:spcBef>
                <a:spcPts val="2100"/>
              </a:spcBef>
            </a:pPr>
            <a:r>
              <a:rPr sz="2350" dirty="0">
                <a:latin typeface="Calibri"/>
                <a:cs typeface="Calibri"/>
              </a:rPr>
              <a:t>6.</a:t>
            </a:r>
            <a:r>
              <a:rPr sz="2350" spc="45" dirty="0">
                <a:latin typeface="Calibri"/>
                <a:cs typeface="Calibri"/>
              </a:rPr>
              <a:t> </a:t>
            </a:r>
            <a:r>
              <a:rPr sz="2350" dirty="0">
                <a:latin typeface="Calibri"/>
                <a:cs typeface="Calibri"/>
              </a:rPr>
              <a:t>Wsparcie</a:t>
            </a:r>
            <a:r>
              <a:rPr sz="2350" spc="45" dirty="0">
                <a:latin typeface="Calibri"/>
                <a:cs typeface="Calibri"/>
              </a:rPr>
              <a:t> </a:t>
            </a:r>
            <a:r>
              <a:rPr sz="2350" dirty="0">
                <a:latin typeface="Calibri"/>
                <a:cs typeface="Calibri"/>
              </a:rPr>
              <a:t>i</a:t>
            </a:r>
            <a:r>
              <a:rPr sz="2350" spc="40" dirty="0">
                <a:latin typeface="Calibri"/>
                <a:cs typeface="Calibri"/>
              </a:rPr>
              <a:t> </a:t>
            </a:r>
            <a:r>
              <a:rPr sz="2350" dirty="0">
                <a:latin typeface="Calibri"/>
                <a:cs typeface="Calibri"/>
              </a:rPr>
              <a:t>rozwój</a:t>
            </a:r>
            <a:r>
              <a:rPr sz="2350" spc="165" dirty="0">
                <a:latin typeface="Calibri"/>
                <a:cs typeface="Calibri"/>
              </a:rPr>
              <a:t> </a:t>
            </a:r>
            <a:r>
              <a:rPr sz="2350" dirty="0">
                <a:latin typeface="Calibri"/>
                <a:cs typeface="Calibri"/>
              </a:rPr>
              <a:t>kadr</a:t>
            </a:r>
            <a:r>
              <a:rPr sz="2350" spc="40" dirty="0">
                <a:latin typeface="Calibri"/>
                <a:cs typeface="Calibri"/>
              </a:rPr>
              <a:t> </a:t>
            </a:r>
            <a:r>
              <a:rPr sz="2350" spc="-10" dirty="0">
                <a:latin typeface="Calibri"/>
                <a:cs typeface="Calibri"/>
              </a:rPr>
              <a:t>świadczących </a:t>
            </a:r>
            <a:r>
              <a:rPr sz="2350" dirty="0">
                <a:latin typeface="Calibri"/>
                <a:cs typeface="Calibri"/>
              </a:rPr>
              <a:t>usługi</a:t>
            </a:r>
            <a:r>
              <a:rPr sz="2350" spc="80" dirty="0">
                <a:latin typeface="Calibri"/>
                <a:cs typeface="Calibri"/>
              </a:rPr>
              <a:t> </a:t>
            </a:r>
            <a:r>
              <a:rPr sz="2350" spc="-10" dirty="0">
                <a:latin typeface="Calibri"/>
                <a:cs typeface="Calibri"/>
              </a:rPr>
              <a:t>społeczne</a:t>
            </a:r>
            <a:endParaRPr sz="2350" dirty="0">
              <a:latin typeface="Calibri"/>
              <a:cs typeface="Calibri"/>
            </a:endParaRPr>
          </a:p>
        </p:txBody>
      </p:sp>
      <p:pic>
        <p:nvPicPr>
          <p:cNvPr id="2" name="Obraz 1" descr="Obraz zawierający zrzut ekranu, Wielobarwność, Prostokąt&#10;&#10;Opis wygenerowany automatycznie">
            <a:extLst>
              <a:ext uri="{FF2B5EF4-FFF2-40B4-BE49-F238E27FC236}">
                <a16:creationId xmlns:a16="http://schemas.microsoft.com/office/drawing/2014/main" id="{BAF76C38-9AB4-17EF-8B1E-DAAA4A514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395" y="5897128"/>
            <a:ext cx="6673616" cy="9203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DD645D-F9A4-881B-6EF8-C17B1A9E55F3}"/>
              </a:ext>
            </a:extLst>
          </p:cNvPr>
          <p:cNvSpPr>
            <a:spLocks noGrp="1"/>
          </p:cNvSpPr>
          <p:nvPr>
            <p:ph type="title"/>
          </p:nvPr>
        </p:nvSpPr>
        <p:spPr/>
        <p:txBody>
          <a:bodyPr>
            <a:noAutofit/>
          </a:bodyPr>
          <a:lstStyle/>
          <a:p>
            <a:r>
              <a:rPr lang="pl-PL" sz="2400" b="1" dirty="0">
                <a:latin typeface="+mn-lt"/>
              </a:rPr>
              <a:t>Cel</a:t>
            </a:r>
            <a:r>
              <a:rPr lang="pl-PL" sz="2400" b="1" spc="-5" dirty="0">
                <a:latin typeface="+mn-lt"/>
              </a:rPr>
              <a:t> </a:t>
            </a:r>
            <a:r>
              <a:rPr lang="pl-PL" sz="2400" b="1" dirty="0">
                <a:latin typeface="+mn-lt"/>
              </a:rPr>
              <a:t>strategiczny</a:t>
            </a:r>
            <a:r>
              <a:rPr lang="pl-PL" sz="2400" b="1" spc="-25" dirty="0">
                <a:latin typeface="+mn-lt"/>
              </a:rPr>
              <a:t> </a:t>
            </a:r>
            <a:r>
              <a:rPr lang="pl-PL" sz="2400" b="1" dirty="0">
                <a:latin typeface="+mn-lt"/>
              </a:rPr>
              <a:t>3.</a:t>
            </a:r>
            <a:r>
              <a:rPr lang="pl-PL" sz="2400" b="1" spc="-10" dirty="0">
                <a:latin typeface="+mn-lt"/>
              </a:rPr>
              <a:t> </a:t>
            </a:r>
            <a:r>
              <a:rPr lang="pl-PL" sz="2400" b="1" dirty="0">
                <a:latin typeface="+mn-lt"/>
              </a:rPr>
              <a:t>Włączenie</a:t>
            </a:r>
            <a:r>
              <a:rPr lang="pl-PL" sz="2400" b="1" spc="10" dirty="0">
                <a:latin typeface="+mn-lt"/>
              </a:rPr>
              <a:t> </a:t>
            </a:r>
            <a:r>
              <a:rPr lang="pl-PL" sz="2400" b="1" dirty="0">
                <a:latin typeface="+mn-lt"/>
              </a:rPr>
              <a:t>społeczne</a:t>
            </a:r>
            <a:r>
              <a:rPr lang="pl-PL" sz="2400" b="1" spc="-55" dirty="0">
                <a:latin typeface="+mn-lt"/>
              </a:rPr>
              <a:t> </a:t>
            </a:r>
            <a:r>
              <a:rPr lang="pl-PL" sz="2400" b="1" dirty="0">
                <a:latin typeface="+mn-lt"/>
              </a:rPr>
              <a:t>osób</a:t>
            </a:r>
            <a:r>
              <a:rPr lang="pl-PL" sz="2400" b="1" spc="-30" dirty="0">
                <a:latin typeface="+mn-lt"/>
              </a:rPr>
              <a:t> </a:t>
            </a:r>
            <a:r>
              <a:rPr lang="pl-PL" sz="2400" b="1" spc="-50" dirty="0">
                <a:latin typeface="+mn-lt"/>
              </a:rPr>
              <a:t>z </a:t>
            </a:r>
            <a:r>
              <a:rPr lang="pl-PL" sz="2400" b="1" dirty="0">
                <a:latin typeface="+mn-lt"/>
              </a:rPr>
              <a:t>niepełnosprawnościami</a:t>
            </a:r>
            <a:r>
              <a:rPr lang="pl-PL" sz="2400" b="1" spc="-55" dirty="0">
                <a:latin typeface="+mn-lt"/>
              </a:rPr>
              <a:t> </a:t>
            </a:r>
            <a:r>
              <a:rPr lang="pl-PL" sz="2400" b="1" dirty="0">
                <a:latin typeface="+mn-lt"/>
              </a:rPr>
              <a:t>dające</a:t>
            </a:r>
            <a:r>
              <a:rPr lang="pl-PL" sz="2400" b="1" spc="-25" dirty="0">
                <a:latin typeface="+mn-lt"/>
              </a:rPr>
              <a:t> </a:t>
            </a:r>
            <a:r>
              <a:rPr lang="pl-PL" sz="2400" b="1" dirty="0">
                <a:latin typeface="+mn-lt"/>
              </a:rPr>
              <a:t>możliwość</a:t>
            </a:r>
            <a:r>
              <a:rPr lang="pl-PL" sz="2400" b="1" spc="-15" dirty="0">
                <a:latin typeface="+mn-lt"/>
              </a:rPr>
              <a:t> </a:t>
            </a:r>
            <a:r>
              <a:rPr lang="pl-PL" sz="2400" b="1" dirty="0">
                <a:latin typeface="+mn-lt"/>
              </a:rPr>
              <a:t>życia w</a:t>
            </a:r>
            <a:r>
              <a:rPr lang="pl-PL" sz="2400" b="1" spc="-35" dirty="0">
                <a:latin typeface="+mn-lt"/>
              </a:rPr>
              <a:t> </a:t>
            </a:r>
            <a:r>
              <a:rPr lang="pl-PL" sz="2400" b="1" spc="-10" dirty="0">
                <a:latin typeface="+mn-lt"/>
              </a:rPr>
              <a:t>społeczności </a:t>
            </a:r>
            <a:r>
              <a:rPr lang="pl-PL" sz="2400" b="1" dirty="0">
                <a:latin typeface="+mn-lt"/>
              </a:rPr>
              <a:t>lokalnej</a:t>
            </a:r>
            <a:r>
              <a:rPr lang="pl-PL" sz="2400" b="1" spc="-45" dirty="0">
                <a:latin typeface="+mn-lt"/>
              </a:rPr>
              <a:t> </a:t>
            </a:r>
            <a:r>
              <a:rPr lang="pl-PL" sz="2400" b="1" dirty="0">
                <a:latin typeface="+mn-lt"/>
              </a:rPr>
              <a:t>niezależnie</a:t>
            </a:r>
            <a:r>
              <a:rPr lang="pl-PL" sz="2400" b="1" spc="10" dirty="0">
                <a:latin typeface="+mn-lt"/>
              </a:rPr>
              <a:t> </a:t>
            </a:r>
            <a:r>
              <a:rPr lang="pl-PL" sz="2400" b="1" dirty="0">
                <a:latin typeface="+mn-lt"/>
              </a:rPr>
              <a:t>od</a:t>
            </a:r>
            <a:r>
              <a:rPr lang="pl-PL" sz="2400" b="1" spc="-30" dirty="0">
                <a:latin typeface="+mn-lt"/>
              </a:rPr>
              <a:t> </a:t>
            </a:r>
            <a:r>
              <a:rPr lang="pl-PL" sz="2400" b="1" dirty="0">
                <a:latin typeface="+mn-lt"/>
              </a:rPr>
              <a:t>stopnia</a:t>
            </a:r>
            <a:r>
              <a:rPr lang="pl-PL" sz="2400" b="1" spc="40" dirty="0">
                <a:latin typeface="+mn-lt"/>
              </a:rPr>
              <a:t> </a:t>
            </a:r>
            <a:r>
              <a:rPr lang="pl-PL" sz="2400" b="1" spc="-10" dirty="0">
                <a:latin typeface="+mn-lt"/>
              </a:rPr>
              <a:t>sprawności</a:t>
            </a:r>
            <a:endParaRPr lang="pl-PL" sz="2400" b="1" dirty="0">
              <a:latin typeface="+mn-lt"/>
            </a:endParaRPr>
          </a:p>
        </p:txBody>
      </p:sp>
      <p:sp>
        <p:nvSpPr>
          <p:cNvPr id="3" name="Symbol zastępczy zawartości 2">
            <a:extLst>
              <a:ext uri="{FF2B5EF4-FFF2-40B4-BE49-F238E27FC236}">
                <a16:creationId xmlns:a16="http://schemas.microsoft.com/office/drawing/2014/main" id="{20CCCCB4-70BC-1124-2AB2-F837C49DF11B}"/>
              </a:ext>
            </a:extLst>
          </p:cNvPr>
          <p:cNvSpPr>
            <a:spLocks noGrp="1"/>
          </p:cNvSpPr>
          <p:nvPr>
            <p:ph idx="1"/>
          </p:nvPr>
        </p:nvSpPr>
        <p:spPr/>
        <p:txBody>
          <a:bodyPr>
            <a:normAutofit/>
          </a:bodyPr>
          <a:lstStyle/>
          <a:p>
            <a:pPr marL="0" marR="1270" indent="0">
              <a:lnSpc>
                <a:spcPct val="100000"/>
              </a:lnSpc>
              <a:buNone/>
            </a:pPr>
            <a:endParaRPr lang="pl-PL" sz="2400" dirty="0">
              <a:cs typeface="Calibri"/>
            </a:endParaRPr>
          </a:p>
          <a:p>
            <a:pPr marL="0" marR="1270" indent="0">
              <a:lnSpc>
                <a:spcPct val="100000"/>
              </a:lnSpc>
              <a:buNone/>
            </a:pPr>
            <a:r>
              <a:rPr lang="pl-PL" sz="2400" dirty="0">
                <a:cs typeface="Calibri"/>
              </a:rPr>
              <a:t>1.Wdrożenie</a:t>
            </a:r>
            <a:r>
              <a:rPr lang="pl-PL" sz="2400" spc="220" dirty="0">
                <a:cs typeface="Calibri"/>
              </a:rPr>
              <a:t> </a:t>
            </a:r>
            <a:r>
              <a:rPr lang="pl-PL" sz="2400" spc="-10" dirty="0">
                <a:cs typeface="Calibri"/>
              </a:rPr>
              <a:t>systemu </a:t>
            </a:r>
            <a:r>
              <a:rPr lang="pl-PL" sz="2400" dirty="0">
                <a:cs typeface="Calibri"/>
              </a:rPr>
              <a:t>koordynacji</a:t>
            </a:r>
            <a:r>
              <a:rPr lang="pl-PL" sz="2400" spc="165" dirty="0">
                <a:cs typeface="Calibri"/>
              </a:rPr>
              <a:t> </a:t>
            </a:r>
            <a:r>
              <a:rPr lang="pl-PL" sz="2400" spc="-20" dirty="0">
                <a:cs typeface="Calibri"/>
              </a:rPr>
              <a:t>oraz </a:t>
            </a:r>
            <a:r>
              <a:rPr lang="pl-PL" sz="2400" dirty="0">
                <a:cs typeface="Calibri"/>
              </a:rPr>
              <a:t>standaryzacji</a:t>
            </a:r>
            <a:r>
              <a:rPr lang="pl-PL" sz="2400" spc="195" dirty="0">
                <a:cs typeface="Calibri"/>
              </a:rPr>
              <a:t> </a:t>
            </a:r>
            <a:r>
              <a:rPr lang="pl-PL" sz="2400" spc="-20" dirty="0">
                <a:cs typeface="Calibri"/>
              </a:rPr>
              <a:t>usług </a:t>
            </a:r>
            <a:r>
              <a:rPr lang="pl-PL" sz="2400" dirty="0">
                <a:cs typeface="Calibri"/>
              </a:rPr>
              <a:t>społecznych</a:t>
            </a:r>
            <a:r>
              <a:rPr lang="pl-PL" sz="2400" spc="235" dirty="0">
                <a:cs typeface="Calibri"/>
              </a:rPr>
              <a:t> </a:t>
            </a:r>
            <a:r>
              <a:rPr lang="pl-PL" sz="2400" dirty="0">
                <a:cs typeface="Calibri"/>
              </a:rPr>
              <a:t>dla</a:t>
            </a:r>
            <a:r>
              <a:rPr lang="pl-PL" sz="2400" spc="45" dirty="0">
                <a:cs typeface="Calibri"/>
              </a:rPr>
              <a:t> </a:t>
            </a:r>
            <a:r>
              <a:rPr lang="pl-PL" sz="2400" dirty="0">
                <a:cs typeface="Calibri"/>
              </a:rPr>
              <a:t>osób</a:t>
            </a:r>
            <a:r>
              <a:rPr lang="pl-PL" sz="2400" spc="85" dirty="0">
                <a:cs typeface="Calibri"/>
              </a:rPr>
              <a:t> </a:t>
            </a:r>
            <a:br>
              <a:rPr lang="pl-PL" sz="2400" spc="85" dirty="0">
                <a:cs typeface="Calibri"/>
              </a:rPr>
            </a:br>
            <a:r>
              <a:rPr lang="pl-PL" sz="2400" spc="-50" dirty="0">
                <a:cs typeface="Calibri"/>
              </a:rPr>
              <a:t>z </a:t>
            </a:r>
            <a:r>
              <a:rPr lang="pl-PL" sz="2400" spc="-10" dirty="0">
                <a:cs typeface="Calibri"/>
              </a:rPr>
              <a:t>niepełnosprawnościami </a:t>
            </a:r>
            <a:endParaRPr lang="pl-PL" sz="2400" dirty="0">
              <a:cs typeface="Calibri"/>
            </a:endParaRPr>
          </a:p>
          <a:p>
            <a:pPr marL="0" marR="193040" indent="0">
              <a:lnSpc>
                <a:spcPct val="102299"/>
              </a:lnSpc>
              <a:buNone/>
            </a:pPr>
            <a:r>
              <a:rPr lang="pl-PL" sz="2400" dirty="0">
                <a:cs typeface="Calibri"/>
              </a:rPr>
              <a:t>2.</a:t>
            </a:r>
            <a:r>
              <a:rPr lang="pl-PL" sz="2400" spc="90" dirty="0">
                <a:cs typeface="Calibri"/>
              </a:rPr>
              <a:t> </a:t>
            </a:r>
            <a:r>
              <a:rPr lang="pl-PL" sz="2400" dirty="0">
                <a:cs typeface="Calibri"/>
              </a:rPr>
              <a:t>Wsparcie</a:t>
            </a:r>
            <a:r>
              <a:rPr lang="pl-PL" sz="2400" spc="80" dirty="0">
                <a:cs typeface="Calibri"/>
              </a:rPr>
              <a:t> </a:t>
            </a:r>
            <a:r>
              <a:rPr lang="pl-PL" sz="2400" spc="-10" dirty="0">
                <a:cs typeface="Calibri"/>
              </a:rPr>
              <a:t>rodziny </a:t>
            </a:r>
            <a:r>
              <a:rPr lang="pl-PL" sz="2400" dirty="0">
                <a:cs typeface="Calibri"/>
              </a:rPr>
              <a:t>realizującej</a:t>
            </a:r>
            <a:r>
              <a:rPr lang="pl-PL" sz="2400" spc="110" dirty="0">
                <a:cs typeface="Calibri"/>
              </a:rPr>
              <a:t> </a:t>
            </a:r>
            <a:r>
              <a:rPr lang="pl-PL" sz="2400" dirty="0">
                <a:cs typeface="Calibri"/>
              </a:rPr>
              <a:t>opiekę</a:t>
            </a:r>
            <a:r>
              <a:rPr lang="pl-PL" sz="2400" spc="220" dirty="0">
                <a:cs typeface="Calibri"/>
              </a:rPr>
              <a:t> </a:t>
            </a:r>
            <a:r>
              <a:rPr lang="pl-PL" sz="2400" spc="-25" dirty="0">
                <a:cs typeface="Calibri"/>
              </a:rPr>
              <a:t>nad </a:t>
            </a:r>
            <a:r>
              <a:rPr lang="pl-PL" sz="2400" dirty="0">
                <a:cs typeface="Calibri"/>
              </a:rPr>
              <a:t>osobą</a:t>
            </a:r>
            <a:r>
              <a:rPr lang="pl-PL" sz="2400" spc="90" dirty="0">
                <a:cs typeface="Calibri"/>
              </a:rPr>
              <a:t> </a:t>
            </a:r>
            <a:r>
              <a:rPr lang="pl-PL" sz="2400" spc="-50" dirty="0">
                <a:cs typeface="Calibri"/>
              </a:rPr>
              <a:t>z </a:t>
            </a:r>
            <a:r>
              <a:rPr lang="pl-PL" sz="2400" spc="-10" dirty="0">
                <a:cs typeface="Calibri"/>
              </a:rPr>
              <a:t>niepełnosprawnościami</a:t>
            </a:r>
            <a:r>
              <a:rPr lang="pl-PL" sz="2400" dirty="0">
                <a:cs typeface="Calibri"/>
              </a:rPr>
              <a:t>,</a:t>
            </a:r>
            <a:r>
              <a:rPr lang="pl-PL" sz="2400" spc="70" dirty="0">
                <a:cs typeface="Calibri"/>
              </a:rPr>
              <a:t> </a:t>
            </a:r>
            <a:br>
              <a:rPr lang="pl-PL" sz="2400" spc="70" dirty="0">
                <a:cs typeface="Calibri"/>
              </a:rPr>
            </a:br>
            <a:r>
              <a:rPr lang="pl-PL" sz="2400" dirty="0">
                <a:cs typeface="Calibri"/>
              </a:rPr>
              <a:t>w</a:t>
            </a:r>
            <a:r>
              <a:rPr lang="pl-PL" sz="2400" spc="55" dirty="0">
                <a:cs typeface="Calibri"/>
              </a:rPr>
              <a:t> </a:t>
            </a:r>
            <a:r>
              <a:rPr lang="pl-PL" sz="2400" dirty="0">
                <a:cs typeface="Calibri"/>
              </a:rPr>
              <a:t>tym</a:t>
            </a:r>
            <a:r>
              <a:rPr lang="pl-PL" sz="2400" spc="75" dirty="0">
                <a:cs typeface="Calibri"/>
              </a:rPr>
              <a:t> </a:t>
            </a:r>
            <a:r>
              <a:rPr lang="pl-PL" sz="2400" dirty="0">
                <a:cs typeface="Calibri"/>
              </a:rPr>
              <a:t>wsparcie</a:t>
            </a:r>
            <a:r>
              <a:rPr lang="pl-PL" sz="2400" spc="65" dirty="0">
                <a:cs typeface="Calibri"/>
              </a:rPr>
              <a:t> </a:t>
            </a:r>
            <a:r>
              <a:rPr lang="pl-PL" sz="2400" spc="-50" dirty="0">
                <a:cs typeface="Calibri"/>
              </a:rPr>
              <a:t>w </a:t>
            </a:r>
            <a:r>
              <a:rPr lang="pl-PL" sz="2400" dirty="0">
                <a:cs typeface="Calibri"/>
              </a:rPr>
              <a:t>postaci</a:t>
            </a:r>
            <a:r>
              <a:rPr lang="pl-PL" sz="2400" spc="175" dirty="0">
                <a:cs typeface="Calibri"/>
              </a:rPr>
              <a:t> </a:t>
            </a:r>
            <a:r>
              <a:rPr lang="pl-PL" sz="2400" dirty="0">
                <a:cs typeface="Calibri"/>
              </a:rPr>
              <a:t>realizacji</a:t>
            </a:r>
            <a:r>
              <a:rPr lang="pl-PL" sz="2400" spc="90" dirty="0">
                <a:cs typeface="Calibri"/>
              </a:rPr>
              <a:t> </a:t>
            </a:r>
            <a:r>
              <a:rPr lang="pl-PL" sz="2400" spc="-20" dirty="0">
                <a:cs typeface="Calibri"/>
              </a:rPr>
              <a:t>usług </a:t>
            </a:r>
          </a:p>
          <a:p>
            <a:pPr marL="0" indent="0">
              <a:lnSpc>
                <a:spcPct val="100000"/>
              </a:lnSpc>
              <a:buNone/>
            </a:pPr>
            <a:r>
              <a:rPr lang="pl-PL" sz="2400" spc="-10" dirty="0">
                <a:cs typeface="Calibri"/>
              </a:rPr>
              <a:t>3. Wdrożenie systemowej usługi mieszkalnictwa wspomaganego</a:t>
            </a:r>
          </a:p>
          <a:p>
            <a:pPr marL="0" indent="0">
              <a:lnSpc>
                <a:spcPct val="100000"/>
              </a:lnSpc>
              <a:buNone/>
            </a:pPr>
            <a:r>
              <a:rPr lang="pl-PL" sz="2400" spc="40" dirty="0">
                <a:cs typeface="Calibri"/>
              </a:rPr>
              <a:t>4. </a:t>
            </a:r>
            <a:r>
              <a:rPr lang="pl-PL" sz="2400" dirty="0">
                <a:cs typeface="Calibri"/>
              </a:rPr>
              <a:t>Wdrożenie</a:t>
            </a:r>
            <a:r>
              <a:rPr lang="pl-PL" sz="2400" spc="180" dirty="0">
                <a:cs typeface="Calibri"/>
              </a:rPr>
              <a:t> </a:t>
            </a:r>
            <a:r>
              <a:rPr lang="pl-PL" sz="2400" spc="-20" dirty="0">
                <a:cs typeface="Calibri"/>
              </a:rPr>
              <a:t>idei </a:t>
            </a:r>
            <a:r>
              <a:rPr lang="pl-PL" sz="2400" spc="-10" dirty="0">
                <a:cs typeface="Calibri"/>
              </a:rPr>
              <a:t>niezależnego </a:t>
            </a:r>
            <a:r>
              <a:rPr lang="pl-PL" sz="2400" dirty="0">
                <a:cs typeface="Calibri"/>
              </a:rPr>
              <a:t>życia dla</a:t>
            </a:r>
            <a:r>
              <a:rPr lang="pl-PL" sz="2400" spc="75" dirty="0">
                <a:cs typeface="Calibri"/>
              </a:rPr>
              <a:t> </a:t>
            </a:r>
            <a:r>
              <a:rPr lang="pl-PL" sz="2400" dirty="0">
                <a:cs typeface="Calibri"/>
              </a:rPr>
              <a:t>osób</a:t>
            </a:r>
            <a:r>
              <a:rPr lang="pl-PL" sz="2400" spc="110" dirty="0">
                <a:cs typeface="Calibri"/>
              </a:rPr>
              <a:t> </a:t>
            </a:r>
            <a:r>
              <a:rPr lang="pl-PL" sz="2400" spc="-50" dirty="0">
                <a:cs typeface="Calibri"/>
              </a:rPr>
              <a:t>z </a:t>
            </a:r>
            <a:r>
              <a:rPr lang="pl-PL" sz="2400" spc="-10" dirty="0">
                <a:cs typeface="Calibri"/>
              </a:rPr>
              <a:t>niepełnosprawno</a:t>
            </a:r>
            <a:r>
              <a:rPr lang="pl-PL" sz="2400" dirty="0">
                <a:cs typeface="Calibri"/>
              </a:rPr>
              <a:t>ściami</a:t>
            </a:r>
            <a:r>
              <a:rPr lang="pl-PL" sz="2400" spc="60" dirty="0">
                <a:cs typeface="Calibri"/>
              </a:rPr>
              <a:t> </a:t>
            </a:r>
            <a:r>
              <a:rPr lang="pl-PL" sz="2400" spc="-50" dirty="0">
                <a:cs typeface="Calibri"/>
              </a:rPr>
              <a:t>- </a:t>
            </a:r>
            <a:r>
              <a:rPr lang="pl-PL" sz="2400" dirty="0">
                <a:cs typeface="Calibri"/>
              </a:rPr>
              <a:t>mieszkańców</a:t>
            </a:r>
            <a:r>
              <a:rPr lang="pl-PL" sz="2400" spc="265" dirty="0">
                <a:cs typeface="Calibri"/>
              </a:rPr>
              <a:t> </a:t>
            </a:r>
            <a:r>
              <a:rPr lang="pl-PL" sz="2400" spc="-25" dirty="0">
                <a:cs typeface="Calibri"/>
              </a:rPr>
              <a:t>DPS</a:t>
            </a:r>
            <a:endParaRPr lang="pl-PL" sz="2400" dirty="0">
              <a:cs typeface="Calibri"/>
            </a:endParaRPr>
          </a:p>
          <a:p>
            <a:pPr marL="90805">
              <a:lnSpc>
                <a:spcPct val="100000"/>
              </a:lnSpc>
              <a:spcBef>
                <a:spcPts val="65"/>
              </a:spcBef>
            </a:pPr>
            <a:endParaRPr lang="pl-PL" spc="-20" dirty="0">
              <a:latin typeface="Calibri"/>
              <a:cs typeface="Calibri"/>
            </a:endParaRPr>
          </a:p>
          <a:p>
            <a:pPr marL="90805">
              <a:lnSpc>
                <a:spcPct val="100000"/>
              </a:lnSpc>
              <a:spcBef>
                <a:spcPts val="65"/>
              </a:spcBef>
            </a:pPr>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A2D2E051-E2B9-C13D-A25C-BEE102038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851717"/>
            <a:ext cx="6673616" cy="920365"/>
          </a:xfrm>
          <a:prstGeom prst="rect">
            <a:avLst/>
          </a:prstGeom>
        </p:spPr>
      </p:pic>
    </p:spTree>
    <p:extLst>
      <p:ext uri="{BB962C8B-B14F-4D97-AF65-F5344CB8AC3E}">
        <p14:creationId xmlns:p14="http://schemas.microsoft.com/office/powerpoint/2010/main" val="386037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7E698A-08EE-154A-96FB-CA3CAC451533}"/>
              </a:ext>
            </a:extLst>
          </p:cNvPr>
          <p:cNvSpPr>
            <a:spLocks noGrp="1"/>
          </p:cNvSpPr>
          <p:nvPr>
            <p:ph type="title"/>
          </p:nvPr>
        </p:nvSpPr>
        <p:spPr/>
        <p:txBody>
          <a:bodyPr>
            <a:noAutofit/>
          </a:bodyPr>
          <a:lstStyle/>
          <a:p>
            <a:r>
              <a:rPr lang="pl-PL" sz="3200" b="1" dirty="0">
                <a:latin typeface="+mn-lt"/>
              </a:rPr>
              <a:t>Cel</a:t>
            </a:r>
            <a:r>
              <a:rPr lang="pl-PL" sz="3200" b="1" spc="-5" dirty="0">
                <a:latin typeface="+mn-lt"/>
              </a:rPr>
              <a:t> </a:t>
            </a:r>
            <a:r>
              <a:rPr lang="pl-PL" sz="3200" b="1" dirty="0">
                <a:latin typeface="+mn-lt"/>
              </a:rPr>
              <a:t>strategiczny</a:t>
            </a:r>
            <a:r>
              <a:rPr lang="pl-PL" sz="3200" b="1" spc="-25" dirty="0">
                <a:latin typeface="+mn-lt"/>
              </a:rPr>
              <a:t> </a:t>
            </a:r>
            <a:r>
              <a:rPr lang="pl-PL" sz="3200" b="1" dirty="0">
                <a:latin typeface="+mn-lt"/>
              </a:rPr>
              <a:t>4.</a:t>
            </a:r>
            <a:r>
              <a:rPr lang="pl-PL" sz="3200" b="1" spc="-10" dirty="0">
                <a:latin typeface="+mn-lt"/>
              </a:rPr>
              <a:t> </a:t>
            </a:r>
            <a:r>
              <a:rPr lang="pl-PL" sz="3200" b="1" dirty="0">
                <a:latin typeface="+mn-lt"/>
              </a:rPr>
              <a:t>Stworzenie</a:t>
            </a:r>
            <a:r>
              <a:rPr lang="pl-PL" sz="3200" b="1" spc="10" dirty="0">
                <a:latin typeface="+mn-lt"/>
              </a:rPr>
              <a:t> </a:t>
            </a:r>
            <a:r>
              <a:rPr lang="pl-PL" sz="3200" b="1" dirty="0">
                <a:latin typeface="+mn-lt"/>
              </a:rPr>
              <a:t>skutecznego</a:t>
            </a:r>
            <a:r>
              <a:rPr lang="pl-PL" sz="3200" b="1" spc="-45" dirty="0">
                <a:latin typeface="+mn-lt"/>
              </a:rPr>
              <a:t> </a:t>
            </a:r>
            <a:r>
              <a:rPr lang="pl-PL" sz="3200" b="1" dirty="0">
                <a:latin typeface="+mn-lt"/>
              </a:rPr>
              <a:t>systemu</a:t>
            </a:r>
            <a:r>
              <a:rPr lang="pl-PL" sz="3200" b="1" spc="-35" dirty="0">
                <a:latin typeface="+mn-lt"/>
              </a:rPr>
              <a:t> </a:t>
            </a:r>
            <a:r>
              <a:rPr lang="pl-PL" sz="3200" b="1" spc="-10" dirty="0">
                <a:latin typeface="+mn-lt"/>
              </a:rPr>
              <a:t>usług </a:t>
            </a:r>
            <a:r>
              <a:rPr lang="pl-PL" sz="3200" b="1" dirty="0">
                <a:latin typeface="+mn-lt"/>
              </a:rPr>
              <a:t>społecznych</a:t>
            </a:r>
            <a:r>
              <a:rPr lang="pl-PL" sz="3200" b="1" spc="-5" dirty="0">
                <a:latin typeface="+mn-lt"/>
              </a:rPr>
              <a:t> </a:t>
            </a:r>
            <a:r>
              <a:rPr lang="pl-PL" sz="3200" b="1" dirty="0">
                <a:latin typeface="+mn-lt"/>
              </a:rPr>
              <a:t>dla</a:t>
            </a:r>
            <a:r>
              <a:rPr lang="pl-PL" sz="3200" b="1" spc="10" dirty="0">
                <a:latin typeface="+mn-lt"/>
              </a:rPr>
              <a:t> </a:t>
            </a:r>
            <a:r>
              <a:rPr lang="pl-PL" sz="3200" b="1" dirty="0">
                <a:latin typeface="+mn-lt"/>
              </a:rPr>
              <a:t>osób</a:t>
            </a:r>
            <a:r>
              <a:rPr lang="pl-PL" sz="3200" b="1" spc="10" dirty="0">
                <a:latin typeface="+mn-lt"/>
              </a:rPr>
              <a:t> </a:t>
            </a:r>
            <a:r>
              <a:rPr lang="pl-PL" sz="3200" b="1" dirty="0">
                <a:latin typeface="+mn-lt"/>
              </a:rPr>
              <a:t>z</a:t>
            </a:r>
            <a:r>
              <a:rPr lang="pl-PL" sz="3200" b="1" spc="-5" dirty="0">
                <a:latin typeface="+mn-lt"/>
              </a:rPr>
              <a:t> </a:t>
            </a:r>
            <a:r>
              <a:rPr lang="pl-PL" sz="3200" b="1" dirty="0">
                <a:latin typeface="+mn-lt"/>
              </a:rPr>
              <a:t>zaburzeniami</a:t>
            </a:r>
            <a:r>
              <a:rPr lang="pl-PL" sz="3200" b="1" spc="-100" dirty="0">
                <a:latin typeface="+mn-lt"/>
              </a:rPr>
              <a:t> </a:t>
            </a:r>
            <a:r>
              <a:rPr lang="pl-PL" sz="3200" b="1" spc="-10" dirty="0">
                <a:latin typeface="+mn-lt"/>
              </a:rPr>
              <a:t>psychicznymi</a:t>
            </a:r>
            <a:endParaRPr lang="pl-PL" sz="3200" b="1" dirty="0">
              <a:latin typeface="+mn-lt"/>
            </a:endParaRPr>
          </a:p>
        </p:txBody>
      </p:sp>
      <p:sp>
        <p:nvSpPr>
          <p:cNvPr id="3" name="Symbol zastępczy zawartości 2">
            <a:extLst>
              <a:ext uri="{FF2B5EF4-FFF2-40B4-BE49-F238E27FC236}">
                <a16:creationId xmlns:a16="http://schemas.microsoft.com/office/drawing/2014/main" id="{2DFAD266-F290-217D-D8AE-73B859C8088F}"/>
              </a:ext>
            </a:extLst>
          </p:cNvPr>
          <p:cNvSpPr>
            <a:spLocks noGrp="1"/>
          </p:cNvSpPr>
          <p:nvPr>
            <p:ph idx="1"/>
          </p:nvPr>
        </p:nvSpPr>
        <p:spPr>
          <a:xfrm>
            <a:off x="838200" y="1825625"/>
            <a:ext cx="10515600" cy="3629244"/>
          </a:xfrm>
        </p:spPr>
        <p:txBody>
          <a:bodyPr>
            <a:normAutofit lnSpcReduction="10000"/>
          </a:bodyPr>
          <a:lstStyle/>
          <a:p>
            <a:pPr marL="0" indent="0">
              <a:lnSpc>
                <a:spcPct val="100000"/>
              </a:lnSpc>
              <a:buNone/>
            </a:pPr>
            <a:r>
              <a:rPr lang="pl-PL" sz="2800" dirty="0">
                <a:cs typeface="Calibri"/>
              </a:rPr>
              <a:t>1.</a:t>
            </a:r>
            <a:r>
              <a:rPr lang="pl-PL" sz="2800" spc="40" dirty="0">
                <a:cs typeface="Calibri"/>
              </a:rPr>
              <a:t> </a:t>
            </a:r>
            <a:r>
              <a:rPr lang="pl-PL" sz="2800" dirty="0">
                <a:cs typeface="Calibri"/>
              </a:rPr>
              <a:t>Wdrożenie</a:t>
            </a:r>
            <a:r>
              <a:rPr lang="pl-PL" sz="2800" spc="180" dirty="0">
                <a:cs typeface="Calibri"/>
              </a:rPr>
              <a:t> </a:t>
            </a:r>
            <a:r>
              <a:rPr lang="pl-PL" sz="2800" spc="-10" dirty="0">
                <a:cs typeface="Calibri"/>
              </a:rPr>
              <a:t>systemu </a:t>
            </a:r>
            <a:r>
              <a:rPr lang="pl-PL" sz="2800" dirty="0">
                <a:cs typeface="Calibri"/>
              </a:rPr>
              <a:t>koordynacji</a:t>
            </a:r>
            <a:r>
              <a:rPr lang="pl-PL" sz="2800" spc="195" dirty="0">
                <a:cs typeface="Calibri"/>
              </a:rPr>
              <a:t> </a:t>
            </a:r>
            <a:r>
              <a:rPr lang="pl-PL" sz="2800" spc="-20" dirty="0">
                <a:cs typeface="Calibri"/>
              </a:rPr>
              <a:t>oraz </a:t>
            </a:r>
            <a:r>
              <a:rPr lang="pl-PL" sz="2800" dirty="0">
                <a:cs typeface="Calibri"/>
              </a:rPr>
              <a:t>standaryzacji</a:t>
            </a:r>
            <a:r>
              <a:rPr lang="pl-PL" sz="2800" spc="200" dirty="0">
                <a:cs typeface="Calibri"/>
              </a:rPr>
              <a:t> </a:t>
            </a:r>
            <a:r>
              <a:rPr lang="pl-PL" sz="2800" spc="-20" dirty="0">
                <a:cs typeface="Calibri"/>
              </a:rPr>
              <a:t>usług </a:t>
            </a:r>
            <a:r>
              <a:rPr lang="pl-PL" sz="2800" dirty="0">
                <a:cs typeface="Calibri"/>
              </a:rPr>
              <a:t>społecznych</a:t>
            </a:r>
            <a:r>
              <a:rPr lang="pl-PL" sz="2800" spc="245" dirty="0">
                <a:cs typeface="Calibri"/>
              </a:rPr>
              <a:t> </a:t>
            </a:r>
            <a:r>
              <a:rPr lang="pl-PL" sz="2800" dirty="0">
                <a:cs typeface="Calibri"/>
              </a:rPr>
              <a:t>dla</a:t>
            </a:r>
            <a:r>
              <a:rPr lang="pl-PL" sz="2800" spc="65" dirty="0">
                <a:cs typeface="Calibri"/>
              </a:rPr>
              <a:t> </a:t>
            </a:r>
            <a:r>
              <a:rPr lang="pl-PL" sz="2800" dirty="0">
                <a:cs typeface="Calibri"/>
              </a:rPr>
              <a:t>osób</a:t>
            </a:r>
            <a:r>
              <a:rPr lang="pl-PL" sz="2800" spc="95" dirty="0">
                <a:cs typeface="Calibri"/>
              </a:rPr>
              <a:t> </a:t>
            </a:r>
            <a:r>
              <a:rPr lang="pl-PL" sz="2800" spc="-50" dirty="0">
                <a:cs typeface="Calibri"/>
              </a:rPr>
              <a:t>z </a:t>
            </a:r>
            <a:r>
              <a:rPr lang="pl-PL" sz="2800" spc="-10" dirty="0">
                <a:cs typeface="Calibri"/>
              </a:rPr>
              <a:t>zaburzeniami psychicznymi</a:t>
            </a:r>
            <a:endParaRPr lang="pl-PL" sz="2800" dirty="0">
              <a:cs typeface="Calibri"/>
            </a:endParaRPr>
          </a:p>
          <a:p>
            <a:pPr marL="0" indent="0">
              <a:buNone/>
            </a:pPr>
            <a:br>
              <a:rPr lang="pl-PL" sz="2800" dirty="0">
                <a:cs typeface="Calibri"/>
              </a:rPr>
            </a:br>
            <a:r>
              <a:rPr lang="pl-PL" sz="2800" dirty="0">
                <a:cs typeface="Calibri"/>
              </a:rPr>
              <a:t>2.</a:t>
            </a:r>
            <a:r>
              <a:rPr lang="pl-PL" sz="2800" spc="40" dirty="0">
                <a:cs typeface="Calibri"/>
              </a:rPr>
              <a:t> </a:t>
            </a:r>
            <a:r>
              <a:rPr lang="pl-PL" sz="2800" dirty="0">
                <a:cs typeface="Calibri"/>
              </a:rPr>
              <a:t>Rozwój</a:t>
            </a:r>
            <a:r>
              <a:rPr lang="pl-PL" sz="2800" spc="65" dirty="0">
                <a:cs typeface="Calibri"/>
              </a:rPr>
              <a:t> </a:t>
            </a:r>
            <a:r>
              <a:rPr lang="pl-PL" sz="2800" spc="-10" dirty="0">
                <a:cs typeface="Calibri"/>
              </a:rPr>
              <a:t>zintegrowanych </a:t>
            </a:r>
            <a:r>
              <a:rPr lang="pl-PL" sz="2800" dirty="0">
                <a:cs typeface="Calibri"/>
              </a:rPr>
              <a:t>usług</a:t>
            </a:r>
            <a:r>
              <a:rPr lang="pl-PL" sz="2800" spc="114" dirty="0">
                <a:cs typeface="Calibri"/>
              </a:rPr>
              <a:t> </a:t>
            </a:r>
            <a:r>
              <a:rPr lang="pl-PL" sz="2800" dirty="0">
                <a:cs typeface="Calibri"/>
              </a:rPr>
              <a:t>społecznych</a:t>
            </a:r>
            <a:r>
              <a:rPr lang="pl-PL" sz="2800" spc="204" dirty="0">
                <a:cs typeface="Calibri"/>
              </a:rPr>
              <a:t> </a:t>
            </a:r>
            <a:r>
              <a:rPr lang="pl-PL" sz="2800" spc="-25" dirty="0">
                <a:cs typeface="Calibri"/>
              </a:rPr>
              <a:t>dla </a:t>
            </a:r>
            <a:r>
              <a:rPr lang="pl-PL" sz="2800" dirty="0">
                <a:cs typeface="Calibri"/>
              </a:rPr>
              <a:t>osób</a:t>
            </a:r>
            <a:r>
              <a:rPr lang="pl-PL" sz="2800" spc="80" dirty="0">
                <a:cs typeface="Calibri"/>
              </a:rPr>
              <a:t> </a:t>
            </a:r>
            <a:r>
              <a:rPr lang="pl-PL" sz="2800" dirty="0">
                <a:cs typeface="Calibri"/>
              </a:rPr>
              <a:t>z</a:t>
            </a:r>
            <a:r>
              <a:rPr lang="pl-PL" sz="2800" spc="25" dirty="0">
                <a:cs typeface="Calibri"/>
              </a:rPr>
              <a:t> </a:t>
            </a:r>
            <a:r>
              <a:rPr lang="pl-PL" sz="2800" spc="-10" dirty="0">
                <a:cs typeface="Calibri"/>
              </a:rPr>
              <a:t>zaburzeniami </a:t>
            </a:r>
            <a:r>
              <a:rPr lang="pl-PL" sz="2800" dirty="0">
                <a:cs typeface="Calibri"/>
              </a:rPr>
              <a:t>psychicznymi</a:t>
            </a:r>
            <a:r>
              <a:rPr lang="pl-PL" sz="2800" spc="165" dirty="0">
                <a:cs typeface="Calibri"/>
              </a:rPr>
              <a:t> </a:t>
            </a:r>
            <a:r>
              <a:rPr lang="pl-PL" sz="2800" dirty="0">
                <a:cs typeface="Calibri"/>
              </a:rPr>
              <a:t>i</a:t>
            </a:r>
            <a:r>
              <a:rPr lang="pl-PL" sz="2800" spc="85" dirty="0">
                <a:cs typeface="Calibri"/>
              </a:rPr>
              <a:t> </a:t>
            </a:r>
            <a:r>
              <a:rPr lang="pl-PL" sz="2800" spc="-10" dirty="0">
                <a:cs typeface="Calibri"/>
              </a:rPr>
              <a:t>kryzysie psychicznym</a:t>
            </a:r>
          </a:p>
          <a:p>
            <a:pPr marL="0" marR="365125" indent="0">
              <a:lnSpc>
                <a:spcPct val="102299"/>
              </a:lnSpc>
              <a:buNone/>
            </a:pPr>
            <a:br>
              <a:rPr lang="pl-PL" sz="2800" dirty="0">
                <a:cs typeface="Calibri"/>
              </a:rPr>
            </a:br>
            <a:r>
              <a:rPr lang="pl-PL" sz="2800" dirty="0">
                <a:cs typeface="Calibri"/>
              </a:rPr>
              <a:t>3.</a:t>
            </a:r>
            <a:r>
              <a:rPr lang="pl-PL" sz="2800" spc="20" dirty="0">
                <a:cs typeface="Calibri"/>
              </a:rPr>
              <a:t> </a:t>
            </a:r>
            <a:r>
              <a:rPr lang="pl-PL" sz="2800" dirty="0">
                <a:cs typeface="Calibri"/>
              </a:rPr>
              <a:t>Zmiana</a:t>
            </a:r>
            <a:r>
              <a:rPr lang="pl-PL" sz="2800" spc="65" dirty="0">
                <a:cs typeface="Calibri"/>
              </a:rPr>
              <a:t> </a:t>
            </a:r>
            <a:r>
              <a:rPr lang="pl-PL" sz="2800" spc="-10" dirty="0">
                <a:cs typeface="Calibri"/>
              </a:rPr>
              <a:t>sposobu </a:t>
            </a:r>
            <a:r>
              <a:rPr lang="pl-PL" sz="2800" dirty="0">
                <a:cs typeface="Calibri"/>
              </a:rPr>
              <a:t>funkcjonowania</a:t>
            </a:r>
            <a:r>
              <a:rPr lang="pl-PL" sz="2800" spc="195" dirty="0">
                <a:cs typeface="Calibri"/>
              </a:rPr>
              <a:t> </a:t>
            </a:r>
            <a:r>
              <a:rPr lang="pl-PL" sz="2800" spc="-10" dirty="0">
                <a:cs typeface="Calibri"/>
              </a:rPr>
              <a:t>stacjonarnej </a:t>
            </a:r>
            <a:r>
              <a:rPr lang="pl-PL" sz="2800" dirty="0">
                <a:cs typeface="Calibri"/>
              </a:rPr>
              <a:t>instytucji</a:t>
            </a:r>
            <a:r>
              <a:rPr lang="pl-PL" sz="2800" spc="60" dirty="0">
                <a:cs typeface="Calibri"/>
              </a:rPr>
              <a:t> </a:t>
            </a:r>
            <a:r>
              <a:rPr lang="pl-PL" sz="2800" dirty="0">
                <a:cs typeface="Calibri"/>
              </a:rPr>
              <a:t>opieki</a:t>
            </a:r>
            <a:r>
              <a:rPr lang="pl-PL" sz="2800" spc="140" dirty="0">
                <a:cs typeface="Calibri"/>
              </a:rPr>
              <a:t> </a:t>
            </a:r>
            <a:r>
              <a:rPr lang="pl-PL" sz="2800" dirty="0">
                <a:cs typeface="Calibri"/>
              </a:rPr>
              <a:t>dla</a:t>
            </a:r>
            <a:r>
              <a:rPr lang="pl-PL" sz="2800" spc="-20" dirty="0">
                <a:cs typeface="Calibri"/>
              </a:rPr>
              <a:t> </a:t>
            </a:r>
            <a:r>
              <a:rPr lang="pl-PL" sz="2800" dirty="0">
                <a:cs typeface="Calibri"/>
              </a:rPr>
              <a:t>osób</a:t>
            </a:r>
            <a:r>
              <a:rPr lang="pl-PL" sz="2800" spc="160" dirty="0">
                <a:cs typeface="Calibri"/>
              </a:rPr>
              <a:t> </a:t>
            </a:r>
            <a:r>
              <a:rPr lang="pl-PL" sz="2800" spc="-60" dirty="0">
                <a:cs typeface="Calibri"/>
              </a:rPr>
              <a:t>z </a:t>
            </a:r>
            <a:r>
              <a:rPr lang="pl-PL" sz="2800" spc="-10" dirty="0">
                <a:cs typeface="Calibri"/>
              </a:rPr>
              <a:t>zaburzeniami psychicznymi</a:t>
            </a:r>
            <a:endParaRPr lang="pl-PL" sz="2800" dirty="0">
              <a:cs typeface="Calibri"/>
            </a:endParaRPr>
          </a:p>
          <a:p>
            <a:pPr marL="0" indent="0">
              <a:buNone/>
            </a:pPr>
            <a:endParaRPr lang="pl-PL" dirty="0"/>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F0FCA555-E968-9109-C547-2256D885F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558" y="5728139"/>
            <a:ext cx="6673616" cy="1043944"/>
          </a:xfrm>
          <a:prstGeom prst="rect">
            <a:avLst/>
          </a:prstGeom>
        </p:spPr>
      </p:pic>
    </p:spTree>
    <p:extLst>
      <p:ext uri="{BB962C8B-B14F-4D97-AF65-F5344CB8AC3E}">
        <p14:creationId xmlns:p14="http://schemas.microsoft.com/office/powerpoint/2010/main" val="323370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3128C6-8C84-D651-0CA0-D653C204ACBD}"/>
              </a:ext>
            </a:extLst>
          </p:cNvPr>
          <p:cNvSpPr>
            <a:spLocks noGrp="1"/>
          </p:cNvSpPr>
          <p:nvPr>
            <p:ph type="title"/>
          </p:nvPr>
        </p:nvSpPr>
        <p:spPr/>
        <p:txBody>
          <a:bodyPr>
            <a:noAutofit/>
          </a:bodyPr>
          <a:lstStyle/>
          <a:p>
            <a:r>
              <a:rPr lang="pl-PL" sz="3200" b="1" dirty="0">
                <a:latin typeface="+mn-lt"/>
              </a:rPr>
              <a:t>Cel</a:t>
            </a:r>
            <a:r>
              <a:rPr lang="pl-PL" sz="3200" b="1" spc="-5" dirty="0">
                <a:latin typeface="+mn-lt"/>
              </a:rPr>
              <a:t> </a:t>
            </a:r>
            <a:r>
              <a:rPr lang="pl-PL" sz="3200" b="1" dirty="0">
                <a:latin typeface="+mn-lt"/>
              </a:rPr>
              <a:t>strategiczny</a:t>
            </a:r>
            <a:r>
              <a:rPr lang="pl-PL" sz="3200" b="1" spc="-25" dirty="0">
                <a:latin typeface="+mn-lt"/>
              </a:rPr>
              <a:t> </a:t>
            </a:r>
            <a:r>
              <a:rPr lang="pl-PL" sz="3200" b="1" dirty="0">
                <a:latin typeface="+mn-lt"/>
              </a:rPr>
              <a:t>5.</a:t>
            </a:r>
            <a:r>
              <a:rPr lang="pl-PL" sz="3200" b="1" spc="-10" dirty="0">
                <a:latin typeface="+mn-lt"/>
              </a:rPr>
              <a:t> </a:t>
            </a:r>
            <a:r>
              <a:rPr lang="pl-PL" sz="3200" b="1" dirty="0">
                <a:latin typeface="+mn-lt"/>
              </a:rPr>
              <a:t>Stworzenie</a:t>
            </a:r>
            <a:r>
              <a:rPr lang="pl-PL" sz="3200" b="1" spc="10" dirty="0">
                <a:latin typeface="+mn-lt"/>
              </a:rPr>
              <a:t> </a:t>
            </a:r>
            <a:r>
              <a:rPr lang="pl-PL" sz="3200" b="1" dirty="0">
                <a:latin typeface="+mn-lt"/>
              </a:rPr>
              <a:t>skutecznego</a:t>
            </a:r>
            <a:r>
              <a:rPr lang="pl-PL" sz="3200" b="1" spc="-45" dirty="0">
                <a:latin typeface="+mn-lt"/>
              </a:rPr>
              <a:t> </a:t>
            </a:r>
            <a:r>
              <a:rPr lang="pl-PL" sz="3200" b="1" dirty="0">
                <a:latin typeface="+mn-lt"/>
              </a:rPr>
              <a:t>systemu</a:t>
            </a:r>
            <a:r>
              <a:rPr lang="pl-PL" sz="3200" b="1" spc="-35" dirty="0">
                <a:latin typeface="+mn-lt"/>
              </a:rPr>
              <a:t> </a:t>
            </a:r>
            <a:r>
              <a:rPr lang="pl-PL" sz="3200" b="1" spc="-10" dirty="0">
                <a:latin typeface="+mn-lt"/>
              </a:rPr>
              <a:t>wsparcia </a:t>
            </a:r>
            <a:r>
              <a:rPr lang="pl-PL" sz="3200" b="1" dirty="0">
                <a:latin typeface="+mn-lt"/>
              </a:rPr>
              <a:t>dla osób</a:t>
            </a:r>
            <a:r>
              <a:rPr lang="pl-PL" sz="3200" b="1" spc="10" dirty="0">
                <a:latin typeface="+mn-lt"/>
              </a:rPr>
              <a:t> </a:t>
            </a:r>
            <a:r>
              <a:rPr lang="pl-PL" sz="3200" b="1" dirty="0">
                <a:latin typeface="+mn-lt"/>
              </a:rPr>
              <a:t>w</a:t>
            </a:r>
            <a:r>
              <a:rPr lang="pl-PL" sz="3200" b="1" spc="40" dirty="0">
                <a:latin typeface="+mn-lt"/>
              </a:rPr>
              <a:t> </a:t>
            </a:r>
            <a:r>
              <a:rPr lang="pl-PL" sz="3200" b="1" dirty="0">
                <a:latin typeface="+mn-lt"/>
              </a:rPr>
              <a:t>kryzysie</a:t>
            </a:r>
            <a:r>
              <a:rPr lang="pl-PL" sz="3200" b="1" spc="-95" dirty="0">
                <a:latin typeface="+mn-lt"/>
              </a:rPr>
              <a:t> </a:t>
            </a:r>
            <a:r>
              <a:rPr lang="pl-PL" sz="3200" b="1" dirty="0">
                <a:latin typeface="+mn-lt"/>
              </a:rPr>
              <a:t>bezdomności</a:t>
            </a:r>
            <a:r>
              <a:rPr lang="pl-PL" sz="3200" b="1" spc="-30" dirty="0">
                <a:latin typeface="+mn-lt"/>
              </a:rPr>
              <a:t> </a:t>
            </a:r>
            <a:r>
              <a:rPr lang="pl-PL" sz="3200" b="1" dirty="0">
                <a:latin typeface="+mn-lt"/>
              </a:rPr>
              <a:t>oraz</a:t>
            </a:r>
            <a:r>
              <a:rPr lang="pl-PL" sz="3200" b="1" spc="-80" dirty="0">
                <a:latin typeface="+mn-lt"/>
              </a:rPr>
              <a:t> </a:t>
            </a:r>
            <a:r>
              <a:rPr lang="pl-PL" sz="3200" b="1" dirty="0">
                <a:latin typeface="+mn-lt"/>
              </a:rPr>
              <a:t>osób</a:t>
            </a:r>
            <a:r>
              <a:rPr lang="pl-PL" sz="3200" b="1" spc="15" dirty="0">
                <a:latin typeface="+mn-lt"/>
              </a:rPr>
              <a:t> </a:t>
            </a:r>
            <a:r>
              <a:rPr lang="pl-PL" sz="3200" b="1" spc="-10" dirty="0">
                <a:latin typeface="+mn-lt"/>
              </a:rPr>
              <a:t>zagrożonych bezdomnością</a:t>
            </a:r>
            <a:endParaRPr lang="pl-PL" sz="3200" b="1" dirty="0">
              <a:latin typeface="+mn-lt"/>
            </a:endParaRPr>
          </a:p>
        </p:txBody>
      </p:sp>
      <p:sp>
        <p:nvSpPr>
          <p:cNvPr id="3" name="Symbol zastępczy zawartości 2">
            <a:extLst>
              <a:ext uri="{FF2B5EF4-FFF2-40B4-BE49-F238E27FC236}">
                <a16:creationId xmlns:a16="http://schemas.microsoft.com/office/drawing/2014/main" id="{0688F46B-5BB5-685B-0776-CE1CD76E3CAA}"/>
              </a:ext>
            </a:extLst>
          </p:cNvPr>
          <p:cNvSpPr>
            <a:spLocks noGrp="1"/>
          </p:cNvSpPr>
          <p:nvPr>
            <p:ph idx="1"/>
          </p:nvPr>
        </p:nvSpPr>
        <p:spPr>
          <a:xfrm>
            <a:off x="838200" y="1932317"/>
            <a:ext cx="10515600" cy="5278687"/>
          </a:xfrm>
        </p:spPr>
        <p:txBody>
          <a:bodyPr/>
          <a:lstStyle/>
          <a:p>
            <a:pPr marL="0" indent="0">
              <a:buNone/>
            </a:pPr>
            <a:endParaRPr lang="pl-PL" sz="2800" dirty="0">
              <a:cs typeface="Calibri"/>
            </a:endParaRPr>
          </a:p>
          <a:p>
            <a:pPr marL="0" indent="0">
              <a:buNone/>
            </a:pPr>
            <a:r>
              <a:rPr lang="pl-PL" sz="2800" dirty="0">
                <a:cs typeface="Calibri"/>
              </a:rPr>
              <a:t>1.</a:t>
            </a:r>
            <a:r>
              <a:rPr lang="pl-PL" sz="2800" spc="40" dirty="0">
                <a:cs typeface="Calibri"/>
              </a:rPr>
              <a:t> </a:t>
            </a:r>
            <a:r>
              <a:rPr lang="pl-PL" sz="2800" dirty="0">
                <a:cs typeface="Calibri"/>
              </a:rPr>
              <a:t>Wdrożenie</a:t>
            </a:r>
            <a:r>
              <a:rPr lang="pl-PL" sz="2800" spc="180" dirty="0">
                <a:cs typeface="Calibri"/>
              </a:rPr>
              <a:t> </a:t>
            </a:r>
            <a:r>
              <a:rPr lang="pl-PL" sz="2800" spc="-10" dirty="0">
                <a:cs typeface="Calibri"/>
              </a:rPr>
              <a:t>systemu </a:t>
            </a:r>
            <a:r>
              <a:rPr lang="pl-PL" sz="2800" dirty="0">
                <a:cs typeface="Calibri"/>
              </a:rPr>
              <a:t>koordynacji</a:t>
            </a:r>
            <a:r>
              <a:rPr lang="pl-PL" sz="2800" spc="175" dirty="0">
                <a:cs typeface="Calibri"/>
              </a:rPr>
              <a:t> </a:t>
            </a:r>
            <a:r>
              <a:rPr lang="pl-PL" sz="2800" dirty="0">
                <a:cs typeface="Calibri"/>
              </a:rPr>
              <a:t>i</a:t>
            </a:r>
            <a:r>
              <a:rPr lang="pl-PL" sz="2800" spc="30" dirty="0">
                <a:cs typeface="Calibri"/>
              </a:rPr>
              <a:t> </a:t>
            </a:r>
            <a:r>
              <a:rPr lang="pl-PL" sz="2800" spc="-10" dirty="0">
                <a:cs typeface="Calibri"/>
              </a:rPr>
              <a:t>standaryzacji </a:t>
            </a:r>
            <a:r>
              <a:rPr lang="pl-PL" sz="2800" dirty="0">
                <a:cs typeface="Calibri"/>
              </a:rPr>
              <a:t>usług</a:t>
            </a:r>
            <a:r>
              <a:rPr lang="pl-PL" sz="2800" spc="135" dirty="0">
                <a:cs typeface="Calibri"/>
              </a:rPr>
              <a:t> </a:t>
            </a:r>
            <a:r>
              <a:rPr lang="pl-PL" sz="2800" spc="-10" dirty="0">
                <a:cs typeface="Calibri"/>
              </a:rPr>
              <a:t>społecznych zapobiegających bezdomności</a:t>
            </a:r>
          </a:p>
          <a:p>
            <a:pPr marL="0" marR="166370" indent="0">
              <a:lnSpc>
                <a:spcPct val="102299"/>
              </a:lnSpc>
              <a:spcBef>
                <a:spcPts val="2145"/>
              </a:spcBef>
              <a:buNone/>
            </a:pPr>
            <a:r>
              <a:rPr lang="pl-PL" sz="2800" dirty="0">
                <a:cs typeface="Calibri"/>
              </a:rPr>
              <a:t>2.</a:t>
            </a:r>
            <a:r>
              <a:rPr lang="pl-PL" sz="2800" spc="90" dirty="0">
                <a:cs typeface="Calibri"/>
              </a:rPr>
              <a:t> </a:t>
            </a:r>
            <a:r>
              <a:rPr lang="pl-PL" sz="2800" dirty="0">
                <a:cs typeface="Calibri"/>
              </a:rPr>
              <a:t>Opracowanie</a:t>
            </a:r>
            <a:r>
              <a:rPr lang="pl-PL" sz="2800" spc="80" dirty="0">
                <a:cs typeface="Calibri"/>
              </a:rPr>
              <a:t> </a:t>
            </a:r>
            <a:r>
              <a:rPr lang="pl-PL" sz="2800" spc="-50" dirty="0">
                <a:cs typeface="Calibri"/>
              </a:rPr>
              <a:t>i </a:t>
            </a:r>
            <a:r>
              <a:rPr lang="pl-PL" sz="2800" dirty="0">
                <a:cs typeface="Calibri"/>
              </a:rPr>
              <a:t>wdrożenie</a:t>
            </a:r>
            <a:r>
              <a:rPr lang="pl-PL" sz="2800" spc="250" dirty="0">
                <a:cs typeface="Calibri"/>
              </a:rPr>
              <a:t> </a:t>
            </a:r>
            <a:r>
              <a:rPr lang="pl-PL" sz="2800" dirty="0">
                <a:cs typeface="Calibri"/>
              </a:rPr>
              <a:t>rozwiązań</a:t>
            </a:r>
            <a:r>
              <a:rPr lang="pl-PL" sz="2800" spc="95" dirty="0">
                <a:cs typeface="Calibri"/>
              </a:rPr>
              <a:t> </a:t>
            </a:r>
            <a:r>
              <a:rPr lang="pl-PL" sz="2800" spc="-25" dirty="0">
                <a:cs typeface="Calibri"/>
              </a:rPr>
              <a:t>na </a:t>
            </a:r>
            <a:r>
              <a:rPr lang="pl-PL" sz="2800" dirty="0">
                <a:cs typeface="Calibri"/>
              </a:rPr>
              <a:t>rzecz</a:t>
            </a:r>
            <a:r>
              <a:rPr lang="pl-PL" sz="2800" spc="75" dirty="0">
                <a:cs typeface="Calibri"/>
              </a:rPr>
              <a:t> </a:t>
            </a:r>
            <a:r>
              <a:rPr lang="pl-PL" sz="2800" dirty="0">
                <a:cs typeface="Calibri"/>
              </a:rPr>
              <a:t>przejścia</a:t>
            </a:r>
            <a:r>
              <a:rPr lang="pl-PL" sz="2800" spc="95" dirty="0">
                <a:cs typeface="Calibri"/>
              </a:rPr>
              <a:t> </a:t>
            </a:r>
            <a:r>
              <a:rPr lang="pl-PL" sz="2800" dirty="0">
                <a:cs typeface="Calibri"/>
              </a:rPr>
              <a:t>ze</a:t>
            </a:r>
            <a:r>
              <a:rPr lang="pl-PL" sz="2800" spc="114" dirty="0">
                <a:cs typeface="Calibri"/>
              </a:rPr>
              <a:t> </a:t>
            </a:r>
            <a:r>
              <a:rPr lang="pl-PL" sz="2800" spc="-10" dirty="0">
                <a:cs typeface="Calibri"/>
              </a:rPr>
              <a:t>wsparcia instytucjonalnego d</a:t>
            </a:r>
            <a:r>
              <a:rPr lang="pl-PL" sz="2800" dirty="0">
                <a:cs typeface="Calibri"/>
              </a:rPr>
              <a:t>o</a:t>
            </a:r>
            <a:r>
              <a:rPr lang="pl-PL" sz="2800" spc="140" dirty="0">
                <a:cs typeface="Calibri"/>
              </a:rPr>
              <a:t> </a:t>
            </a:r>
            <a:r>
              <a:rPr lang="pl-PL" sz="2800" dirty="0">
                <a:cs typeface="Calibri"/>
              </a:rPr>
              <a:t>wsparcia</a:t>
            </a:r>
            <a:r>
              <a:rPr lang="pl-PL" sz="2800" spc="30" dirty="0">
                <a:cs typeface="Calibri"/>
              </a:rPr>
              <a:t> </a:t>
            </a:r>
            <a:r>
              <a:rPr lang="pl-PL" sz="2800" dirty="0">
                <a:cs typeface="Calibri"/>
              </a:rPr>
              <a:t>w</a:t>
            </a:r>
            <a:r>
              <a:rPr lang="pl-PL" sz="2800" spc="45" dirty="0">
                <a:cs typeface="Calibri"/>
              </a:rPr>
              <a:t> </a:t>
            </a:r>
            <a:r>
              <a:rPr lang="pl-PL" sz="2800" spc="-10" dirty="0">
                <a:cs typeface="Calibri"/>
              </a:rPr>
              <a:t>formie mieszkaniowej</a:t>
            </a:r>
          </a:p>
          <a:p>
            <a:pPr marL="0" marR="166370" indent="0">
              <a:lnSpc>
                <a:spcPct val="102299"/>
              </a:lnSpc>
              <a:spcBef>
                <a:spcPts val="2145"/>
              </a:spcBef>
              <a:buNone/>
            </a:pPr>
            <a:r>
              <a:rPr lang="pl-PL" sz="2800" dirty="0">
                <a:cs typeface="Calibri"/>
              </a:rPr>
              <a:t>3.</a:t>
            </a:r>
            <a:r>
              <a:rPr lang="pl-PL" sz="2800" spc="75" dirty="0">
                <a:cs typeface="Calibri"/>
              </a:rPr>
              <a:t> </a:t>
            </a:r>
            <a:r>
              <a:rPr lang="pl-PL" sz="2800" dirty="0">
                <a:cs typeface="Calibri"/>
              </a:rPr>
              <a:t>Wsparcie</a:t>
            </a:r>
            <a:r>
              <a:rPr lang="pl-PL" sz="2800" spc="65" dirty="0">
                <a:cs typeface="Calibri"/>
              </a:rPr>
              <a:t> </a:t>
            </a:r>
            <a:r>
              <a:rPr lang="pl-PL" sz="2800" spc="-20" dirty="0">
                <a:cs typeface="Calibri"/>
              </a:rPr>
              <a:t>osób </a:t>
            </a:r>
            <a:r>
              <a:rPr lang="pl-PL" sz="2800" spc="-10" dirty="0">
                <a:cs typeface="Calibri"/>
              </a:rPr>
              <a:t>doświadczających bezdomności</a:t>
            </a:r>
            <a:endParaRPr lang="pl-PL" sz="2800" dirty="0">
              <a:cs typeface="Calibri"/>
            </a:endParaRPr>
          </a:p>
          <a:p>
            <a:pPr marL="0" marR="166370" indent="0">
              <a:lnSpc>
                <a:spcPct val="102299"/>
              </a:lnSpc>
              <a:spcBef>
                <a:spcPts val="2145"/>
              </a:spcBef>
              <a:buNone/>
            </a:pPr>
            <a:endParaRPr lang="pl-PL" sz="2800" dirty="0">
              <a:cs typeface="Calibri"/>
            </a:endParaRPr>
          </a:p>
          <a:p>
            <a:endParaRPr lang="pl-PL" sz="2800" dirty="0">
              <a:cs typeface="Calibri"/>
            </a:endParaRP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0DA75591-9FC8-08E7-9723-62AA38BF8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951" y="5572510"/>
            <a:ext cx="6673616" cy="920365"/>
          </a:xfrm>
          <a:prstGeom prst="rect">
            <a:avLst/>
          </a:prstGeom>
        </p:spPr>
      </p:pic>
    </p:spTree>
    <p:extLst>
      <p:ext uri="{BB962C8B-B14F-4D97-AF65-F5344CB8AC3E}">
        <p14:creationId xmlns:p14="http://schemas.microsoft.com/office/powerpoint/2010/main" val="130315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8255"/>
            <a:ext cx="10515600" cy="843593"/>
          </a:xfrm>
        </p:spPr>
        <p:txBody>
          <a:bodyPr>
            <a:normAutofit/>
          </a:bodyPr>
          <a:lstStyle/>
          <a:p>
            <a:r>
              <a:rPr lang="pl-PL" sz="2800" b="1" dirty="0">
                <a:solidFill>
                  <a:srgbClr val="181717"/>
                </a:solidFill>
                <a:effectLst/>
                <a:latin typeface="Calibri" panose="020F0502020204030204" pitchFamily="34" charset="0"/>
                <a:ea typeface="Calibri" panose="020F0502020204030204" pitchFamily="34" charset="0"/>
              </a:rPr>
              <a:t>Lokalne Plany </a:t>
            </a:r>
            <a:r>
              <a:rPr lang="pl-PL" sz="2800" b="1" dirty="0" err="1">
                <a:solidFill>
                  <a:srgbClr val="181717"/>
                </a:solidFill>
                <a:effectLst/>
                <a:latin typeface="Calibri" panose="020F0502020204030204" pitchFamily="34" charset="0"/>
                <a:ea typeface="Calibri" panose="020F0502020204030204" pitchFamily="34" charset="0"/>
              </a:rPr>
              <a:t>Deinstytucjonalizacji</a:t>
            </a:r>
            <a:endParaRPr lang="pl-PL" sz="28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517585" y="861848"/>
            <a:ext cx="10836215" cy="4833145"/>
          </a:xfrm>
        </p:spPr>
        <p:txBody>
          <a:bodyPr>
            <a:normAutofit fontScale="85000" lnSpcReduction="10000"/>
          </a:bodyPr>
          <a:lstStyle/>
          <a:p>
            <a:pPr marL="0" indent="0">
              <a:buNone/>
            </a:pPr>
            <a:r>
              <a:rPr lang="pl-PL" sz="2400" b="1" dirty="0">
                <a:solidFill>
                  <a:srgbClr val="181717"/>
                </a:solidFill>
                <a:effectLst/>
                <a:latin typeface="Calibri" panose="020F0502020204030204" pitchFamily="34" charset="0"/>
                <a:ea typeface="Calibri" panose="020F0502020204030204" pitchFamily="34" charset="0"/>
              </a:rPr>
              <a:t>Celem Lokalnych Planów Deinstytucjonalizacji Usług Społecznych jest wyznaczenie kierunków rozwoju usług społecznych na szczeblu lokalnym, zarówno z zakresie koniecznych interwencji, jak </a:t>
            </a:r>
            <a:br>
              <a:rPr lang="pl-PL" sz="2400" b="1" dirty="0">
                <a:solidFill>
                  <a:srgbClr val="181717"/>
                </a:solidFill>
                <a:effectLst/>
                <a:latin typeface="Calibri" panose="020F0502020204030204" pitchFamily="34" charset="0"/>
                <a:ea typeface="Calibri" panose="020F0502020204030204" pitchFamily="34" charset="0"/>
              </a:rPr>
            </a:br>
            <a:r>
              <a:rPr lang="pl-PL" sz="2400" b="1" dirty="0">
                <a:solidFill>
                  <a:srgbClr val="181717"/>
                </a:solidFill>
                <a:effectLst/>
                <a:latin typeface="Calibri" panose="020F0502020204030204" pitchFamily="34" charset="0"/>
                <a:ea typeface="Calibri" panose="020F0502020204030204" pitchFamily="34" charset="0"/>
              </a:rPr>
              <a:t>i podjęcia działań o charakterze prewencyjnym i profilaktycznym. </a:t>
            </a:r>
          </a:p>
          <a:p>
            <a:pPr marL="0" indent="0">
              <a:buNone/>
            </a:pPr>
            <a:endParaRPr lang="pl-PL" sz="2400" b="1" dirty="0">
              <a:solidFill>
                <a:srgbClr val="181717"/>
              </a:solidFill>
              <a:effectLst/>
              <a:latin typeface="Calibri" panose="020F0502020204030204" pitchFamily="34" charset="0"/>
              <a:ea typeface="Calibri" panose="020F0502020204030204" pitchFamily="34" charset="0"/>
            </a:endParaRPr>
          </a:p>
          <a:p>
            <a:pPr marL="0" indent="0">
              <a:buNone/>
            </a:pPr>
            <a:r>
              <a:rPr lang="pl-PL" sz="2400" b="1" dirty="0">
                <a:solidFill>
                  <a:srgbClr val="181717"/>
                </a:solidFill>
                <a:effectLst/>
                <a:latin typeface="Calibri" panose="020F0502020204030204" pitchFamily="34" charset="0"/>
                <a:ea typeface="Calibri" panose="020F0502020204030204" pitchFamily="34" charset="0"/>
              </a:rPr>
              <a:t>Aby wyznaczyć kierunki rozwojowe w zakresie poszczególnych usług należy przeprowadzić działania diagnostyczne i analityczne określające stan faktyczny (jak jest?), jak i określić wyzwania na najbliższą przyszłość </a:t>
            </a:r>
            <a:r>
              <a:rPr lang="pl-PL" sz="2400" b="1" dirty="0">
                <a:solidFill>
                  <a:srgbClr val="ED772D"/>
                </a:solidFill>
                <a:effectLst/>
                <a:latin typeface="Calibri" panose="020F0502020204030204" pitchFamily="34" charset="0"/>
                <a:ea typeface="Calibri" panose="020F0502020204030204" pitchFamily="34" charset="0"/>
              </a:rPr>
              <a:t> </a:t>
            </a:r>
            <a:r>
              <a:rPr lang="pl-PL" sz="2400" b="1" dirty="0">
                <a:solidFill>
                  <a:srgbClr val="181717"/>
                </a:solidFill>
                <a:effectLst/>
                <a:latin typeface="Calibri" panose="020F0502020204030204" pitchFamily="34" charset="0"/>
                <a:ea typeface="Calibri" panose="020F0502020204030204" pitchFamily="34" charset="0"/>
              </a:rPr>
              <a:t>(jak ma być?). </a:t>
            </a:r>
          </a:p>
          <a:p>
            <a:pPr marL="0" indent="0">
              <a:buNone/>
            </a:pPr>
            <a:endParaRPr lang="pl-PL" sz="2400" dirty="0">
              <a:solidFill>
                <a:srgbClr val="181717"/>
              </a:solidFill>
              <a:latin typeface="Calibri" panose="020F0502020204030204" pitchFamily="34" charset="0"/>
              <a:ea typeface="Calibri" panose="020F0502020204030204" pitchFamily="34" charset="0"/>
            </a:endParaRPr>
          </a:p>
          <a:p>
            <a:pPr marL="0" indent="0">
              <a:buNone/>
            </a:pPr>
            <a:r>
              <a:rPr lang="pl-PL" sz="2400" dirty="0">
                <a:solidFill>
                  <a:srgbClr val="181717"/>
                </a:solidFill>
                <a:effectLst/>
                <a:latin typeface="Calibri" panose="020F0502020204030204" pitchFamily="34" charset="0"/>
                <a:ea typeface="Calibri" panose="020F0502020204030204" pitchFamily="34" charset="0"/>
              </a:rPr>
              <a:t>Jednym z celów Planu jest zatem dokonanie pogłębionej diagnozy potrzeb społecznych w społeczności lokalnej co do zakresu i form usług. </a:t>
            </a:r>
          </a:p>
          <a:p>
            <a:pPr marL="0" indent="0">
              <a:buNone/>
            </a:pPr>
            <a:endParaRPr lang="pl-PL" sz="2400" dirty="0">
              <a:solidFill>
                <a:srgbClr val="181717"/>
              </a:solidFill>
              <a:effectLst/>
              <a:latin typeface="Calibri" panose="020F0502020204030204" pitchFamily="34" charset="0"/>
              <a:ea typeface="Calibri" panose="020F0502020204030204" pitchFamily="34" charset="0"/>
            </a:endParaRPr>
          </a:p>
          <a:p>
            <a:pPr marL="0" indent="0">
              <a:buNone/>
            </a:pPr>
            <a:r>
              <a:rPr lang="pl-PL" sz="2400" b="1" dirty="0">
                <a:solidFill>
                  <a:srgbClr val="181717"/>
                </a:solidFill>
                <a:effectLst/>
                <a:latin typeface="Calibri" panose="020F0502020204030204" pitchFamily="34" charset="0"/>
                <a:ea typeface="Calibri" panose="020F0502020204030204" pitchFamily="34" charset="0"/>
              </a:rPr>
              <a:t>Przeprowadzenie dobrej diagnozy uwzględniającej opis struktury społecznej gminy/powiatu, identyfikację głównych występujących problemów społecznych, analizę podstawowych dokumentów strategicznych samorządu i innych podmiotów m.in. Ministerstwa Rodziny i Polityki Społecznej oraz Regionalnych Ośrodków Polityki Społecznej (ROPS), stanowi podstawę do formułowania zadań </a:t>
            </a:r>
            <a:br>
              <a:rPr lang="pl-PL" sz="2400" b="1" dirty="0">
                <a:solidFill>
                  <a:srgbClr val="181717"/>
                </a:solidFill>
                <a:effectLst/>
                <a:latin typeface="Calibri" panose="020F0502020204030204" pitchFamily="34" charset="0"/>
                <a:ea typeface="Calibri" panose="020F0502020204030204" pitchFamily="34" charset="0"/>
              </a:rPr>
            </a:br>
            <a:r>
              <a:rPr lang="pl-PL" sz="2400" b="1" dirty="0">
                <a:solidFill>
                  <a:srgbClr val="181717"/>
                </a:solidFill>
                <a:effectLst/>
                <a:latin typeface="Calibri" panose="020F0502020204030204" pitchFamily="34" charset="0"/>
                <a:ea typeface="Calibri" panose="020F0502020204030204" pitchFamily="34" charset="0"/>
              </a:rPr>
              <a:t>i działań jednostek samorządu terytorialnego w zakresie kreacji i realizacji usług społecznych. </a:t>
            </a:r>
          </a:p>
          <a:p>
            <a:pPr marL="0" indent="0">
              <a:buNone/>
            </a:pPr>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D4BD4691-E726-4EFB-6CE7-AB6A5D5AB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261" y="5801710"/>
            <a:ext cx="6673616" cy="920365"/>
          </a:xfrm>
          <a:prstGeom prst="rect">
            <a:avLst/>
          </a:prstGeom>
        </p:spPr>
      </p:pic>
    </p:spTree>
    <p:extLst>
      <p:ext uri="{BB962C8B-B14F-4D97-AF65-F5344CB8AC3E}">
        <p14:creationId xmlns:p14="http://schemas.microsoft.com/office/powerpoint/2010/main" val="148142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819509"/>
            <a:ext cx="10515600" cy="5357454"/>
          </a:xfrm>
        </p:spPr>
        <p:txBody>
          <a:bodyPr>
            <a:normAutofit/>
          </a:bodyPr>
          <a:lstStyle/>
          <a:p>
            <a:r>
              <a:rPr lang="pl-PL" sz="2600" b="1" dirty="0">
                <a:solidFill>
                  <a:srgbClr val="181717"/>
                </a:solidFill>
                <a:effectLst/>
                <a:latin typeface="Calibri" panose="020F0502020204030204" pitchFamily="34" charset="0"/>
                <a:ea typeface="Calibri" panose="020F0502020204030204" pitchFamily="34" charset="0"/>
              </a:rPr>
              <a:t>Samorządy planując rozwój usług społecznych powinny dokonać inwentaryzacji istniejących zasobów oraz dokonać szczegółowej analizy interesariuszy tego procesu (analiza podmiotów instytucjonalnych </a:t>
            </a:r>
            <a:br>
              <a:rPr lang="pl-PL" sz="2600" b="1" dirty="0">
                <a:solidFill>
                  <a:srgbClr val="181717"/>
                </a:solidFill>
                <a:effectLst/>
                <a:latin typeface="Calibri" panose="020F0502020204030204" pitchFamily="34" charset="0"/>
                <a:ea typeface="Calibri" panose="020F0502020204030204" pitchFamily="34" charset="0"/>
              </a:rPr>
            </a:br>
            <a:r>
              <a:rPr lang="pl-PL" sz="2600" b="1" dirty="0">
                <a:solidFill>
                  <a:srgbClr val="181717"/>
                </a:solidFill>
                <a:effectLst/>
                <a:latin typeface="Calibri" panose="020F0502020204030204" pitchFamily="34" charset="0"/>
                <a:ea typeface="Calibri" panose="020F0502020204030204" pitchFamily="34" charset="0"/>
              </a:rPr>
              <a:t>i organizacji oraz potencjalnych partnerów tego procesu). </a:t>
            </a:r>
          </a:p>
          <a:p>
            <a:endParaRPr lang="pl-PL" sz="2600" b="1" dirty="0">
              <a:solidFill>
                <a:srgbClr val="181717"/>
              </a:solidFill>
              <a:latin typeface="Calibri" panose="020F0502020204030204" pitchFamily="34" charset="0"/>
              <a:ea typeface="Calibri" panose="020F0502020204030204" pitchFamily="34" charset="0"/>
            </a:endParaRPr>
          </a:p>
          <a:p>
            <a:r>
              <a:rPr lang="pl-PL" sz="2600" b="1" dirty="0">
                <a:solidFill>
                  <a:srgbClr val="181717"/>
                </a:solidFill>
                <a:effectLst/>
                <a:latin typeface="Calibri" panose="020F0502020204030204" pitchFamily="34" charset="0"/>
                <a:ea typeface="Calibri" panose="020F0502020204030204" pitchFamily="34" charset="0"/>
              </a:rPr>
              <a:t>Plany powinny uwzględniać analizę potrzeb wszystkich stron procesu organizacji usług – zarówno samych odbiorców, jak i potencjalnych dostawców usług społecznych. </a:t>
            </a:r>
          </a:p>
          <a:p>
            <a:endParaRPr lang="pl-PL" sz="2600" b="1" dirty="0">
              <a:solidFill>
                <a:srgbClr val="181717"/>
              </a:solidFill>
              <a:latin typeface="Calibri" panose="020F0502020204030204" pitchFamily="34" charset="0"/>
              <a:ea typeface="Calibri" panose="020F0502020204030204" pitchFamily="34" charset="0"/>
            </a:endParaRPr>
          </a:p>
          <a:p>
            <a:r>
              <a:rPr lang="pl-PL" sz="2600" b="1" dirty="0">
                <a:solidFill>
                  <a:srgbClr val="181717"/>
                </a:solidFill>
                <a:effectLst/>
                <a:latin typeface="Calibri" panose="020F0502020204030204" pitchFamily="34" charset="0"/>
                <a:ea typeface="Calibri" panose="020F0502020204030204" pitchFamily="34" charset="0"/>
              </a:rPr>
              <a:t>Niezwykle ważnym zadaniem jest określenie stanu przygotowania kadr służb społecznych, w tym istniejących deficytów kadrowych </a:t>
            </a:r>
            <a:br>
              <a:rPr lang="pl-PL" sz="2600" b="1" dirty="0">
                <a:solidFill>
                  <a:srgbClr val="181717"/>
                </a:solidFill>
                <a:effectLst/>
                <a:latin typeface="Calibri" panose="020F0502020204030204" pitchFamily="34" charset="0"/>
                <a:ea typeface="Calibri" panose="020F0502020204030204" pitchFamily="34" charset="0"/>
              </a:rPr>
            </a:br>
            <a:r>
              <a:rPr lang="pl-PL" sz="2600" b="1" dirty="0">
                <a:solidFill>
                  <a:srgbClr val="181717"/>
                </a:solidFill>
                <a:effectLst/>
                <a:latin typeface="Calibri" panose="020F0502020204030204" pitchFamily="34" charset="0"/>
                <a:ea typeface="Calibri" panose="020F0502020204030204" pitchFamily="34" charset="0"/>
              </a:rPr>
              <a:t>i kompetencyjnych. </a:t>
            </a:r>
          </a:p>
          <a:p>
            <a:endParaRPr lang="pl-PL" sz="4400" dirty="0"/>
          </a:p>
        </p:txBody>
      </p:sp>
      <p:pic>
        <p:nvPicPr>
          <p:cNvPr id="2" name="Obraz 1" descr="Obraz zawierający zrzut ekranu, Wielobarwność, Prostokąt&#10;&#10;Opis wygenerowany automatycznie">
            <a:extLst>
              <a:ext uri="{FF2B5EF4-FFF2-40B4-BE49-F238E27FC236}">
                <a16:creationId xmlns:a16="http://schemas.microsoft.com/office/drawing/2014/main" id="{384FC21C-8CDA-AEFC-C589-979A12937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867" y="5801711"/>
            <a:ext cx="6673616" cy="920365"/>
          </a:xfrm>
          <a:prstGeom prst="rect">
            <a:avLst/>
          </a:prstGeom>
        </p:spPr>
      </p:pic>
    </p:spTree>
    <p:extLst>
      <p:ext uri="{BB962C8B-B14F-4D97-AF65-F5344CB8AC3E}">
        <p14:creationId xmlns:p14="http://schemas.microsoft.com/office/powerpoint/2010/main" val="231987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422694"/>
            <a:ext cx="10515600" cy="5969480"/>
          </a:xfrm>
        </p:spPr>
        <p:txBody>
          <a:bodyPr>
            <a:normAutofit fontScale="85000" lnSpcReduction="20000"/>
          </a:bodyPr>
          <a:lstStyle/>
          <a:p>
            <a:r>
              <a:rPr lang="pl-PL" b="1" dirty="0">
                <a:solidFill>
                  <a:srgbClr val="181717"/>
                </a:solidFill>
                <a:effectLst/>
                <a:latin typeface="Calibri" panose="020F0502020204030204" pitchFamily="34" charset="0"/>
                <a:ea typeface="Calibri" panose="020F0502020204030204" pitchFamily="34" charset="0"/>
              </a:rPr>
              <a:t>Ważnym elementem Planów Deinstytucjonalizacji jest określenie konkretnych celów i działań w poszczególnych obszarach lokalnej polityki społecznej. </a:t>
            </a:r>
          </a:p>
          <a:p>
            <a:r>
              <a:rPr lang="pl-PL" b="1" dirty="0">
                <a:solidFill>
                  <a:srgbClr val="181717"/>
                </a:solidFill>
                <a:effectLst/>
                <a:latin typeface="Calibri" panose="020F0502020204030204" pitchFamily="34" charset="0"/>
                <a:ea typeface="Calibri" panose="020F0502020204030204" pitchFamily="34" charset="0"/>
              </a:rPr>
              <a:t>Operacjonalizacja Planów Deinstytucjonalizacji powinna skupiać się na zagadnieniach związanych z kreacją i realizacją usług dostarczanych w środowisku zamieszkania odbiorców. </a:t>
            </a:r>
            <a:br>
              <a:rPr lang="pl-PL" b="1" dirty="0">
                <a:solidFill>
                  <a:srgbClr val="181717"/>
                </a:solidFill>
                <a:effectLst/>
                <a:latin typeface="Calibri" panose="020F0502020204030204" pitchFamily="34" charset="0"/>
                <a:ea typeface="Calibri" panose="020F0502020204030204" pitchFamily="34" charset="0"/>
              </a:rPr>
            </a:br>
            <a:r>
              <a:rPr lang="pl-PL" dirty="0">
                <a:solidFill>
                  <a:srgbClr val="181717"/>
                </a:solidFill>
                <a:effectLst/>
                <a:latin typeface="Calibri" panose="020F0502020204030204" pitchFamily="34" charset="0"/>
                <a:ea typeface="Calibri" panose="020F0502020204030204" pitchFamily="34" charset="0"/>
              </a:rPr>
              <a:t>Dot. to zarówno usług organizowanych w społecznościach lokalnych w formie dziennej, w tym mieszkalnictwa wspomaganego, jak również usług dostarczanych bezpośrednio w domu. </a:t>
            </a:r>
          </a:p>
          <a:p>
            <a:endParaRPr lang="pl-PL" dirty="0">
              <a:solidFill>
                <a:srgbClr val="181717"/>
              </a:solidFill>
              <a:effectLst/>
              <a:latin typeface="Calibri" panose="020F0502020204030204" pitchFamily="34" charset="0"/>
              <a:ea typeface="Calibri" panose="020F0502020204030204" pitchFamily="34" charset="0"/>
            </a:endParaRPr>
          </a:p>
          <a:p>
            <a:r>
              <a:rPr lang="pl-PL" b="1" dirty="0">
                <a:solidFill>
                  <a:srgbClr val="181717"/>
                </a:solidFill>
                <a:effectLst/>
                <a:latin typeface="Calibri" panose="020F0502020204030204" pitchFamily="34" charset="0"/>
                <a:ea typeface="Calibri" panose="020F0502020204030204" pitchFamily="34" charset="0"/>
              </a:rPr>
              <a:t>Plany powinny określać również cele związane z otwieraniem się instytucji świadczących całodobowe usługi społeczne w formie stacjonarnej na działania środowiskowe o wielofunkcyjnym charakterze. </a:t>
            </a:r>
            <a:br>
              <a:rPr lang="pl-PL" dirty="0">
                <a:solidFill>
                  <a:srgbClr val="181717"/>
                </a:solidFill>
                <a:effectLst/>
                <a:latin typeface="Calibri" panose="020F0502020204030204" pitchFamily="34" charset="0"/>
                <a:ea typeface="Calibri" panose="020F0502020204030204" pitchFamily="34" charset="0"/>
              </a:rPr>
            </a:br>
            <a:r>
              <a:rPr lang="pl-PL" dirty="0">
                <a:solidFill>
                  <a:srgbClr val="181717"/>
                </a:solidFill>
                <a:effectLst/>
                <a:latin typeface="Calibri" panose="020F0502020204030204" pitchFamily="34" charset="0"/>
                <a:ea typeface="Calibri" panose="020F0502020204030204" pitchFamily="34" charset="0"/>
              </a:rPr>
              <a:t>Dot. to takich podmiotów jak domy pomocy społecznej czy placówki całodobowej opieki. </a:t>
            </a:r>
          </a:p>
          <a:p>
            <a:endParaRPr lang="pl-PL" dirty="0">
              <a:solidFill>
                <a:srgbClr val="181717"/>
              </a:solidFill>
              <a:latin typeface="Calibri" panose="020F0502020204030204" pitchFamily="34" charset="0"/>
              <a:ea typeface="Calibri" panose="020F0502020204030204" pitchFamily="34" charset="0"/>
            </a:endParaRPr>
          </a:p>
          <a:p>
            <a:r>
              <a:rPr lang="pl-PL" b="1" dirty="0" err="1">
                <a:solidFill>
                  <a:srgbClr val="181717"/>
                </a:solidFill>
                <a:effectLst/>
                <a:latin typeface="Calibri" panose="020F0502020204030204" pitchFamily="34" charset="0"/>
                <a:ea typeface="Calibri" panose="020F0502020204030204" pitchFamily="34" charset="0"/>
              </a:rPr>
              <a:t>Deinstytucjonalizacja</a:t>
            </a:r>
            <a:r>
              <a:rPr lang="pl-PL" b="1" dirty="0">
                <a:solidFill>
                  <a:srgbClr val="181717"/>
                </a:solidFill>
                <a:effectLst/>
                <a:latin typeface="Calibri" panose="020F0502020204030204" pitchFamily="34" charset="0"/>
                <a:ea typeface="Calibri" panose="020F0502020204030204" pitchFamily="34" charset="0"/>
              </a:rPr>
              <a:t> usług społecznych oznacza również zmianę charakteru i formy działalności tych podmiotów oraz przygotowanie kompetencyjne kadry do działań środowiskowych.</a:t>
            </a:r>
          </a:p>
          <a:p>
            <a:endParaRPr lang="pl-PL" sz="4000" dirty="0"/>
          </a:p>
        </p:txBody>
      </p:sp>
      <p:pic>
        <p:nvPicPr>
          <p:cNvPr id="2" name="Obraz 1" descr="Obraz zawierający zrzut ekranu, Wielobarwność, Prostokąt&#10;&#10;Opis wygenerowany automatycznie">
            <a:extLst>
              <a:ext uri="{FF2B5EF4-FFF2-40B4-BE49-F238E27FC236}">
                <a16:creationId xmlns:a16="http://schemas.microsoft.com/office/drawing/2014/main" id="{1DD8C976-68D1-DEE4-A432-512E33DB1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578" y="5780690"/>
            <a:ext cx="6673616" cy="920365"/>
          </a:xfrm>
          <a:prstGeom prst="rect">
            <a:avLst/>
          </a:prstGeom>
        </p:spPr>
      </p:pic>
    </p:spTree>
    <p:extLst>
      <p:ext uri="{BB962C8B-B14F-4D97-AF65-F5344CB8AC3E}">
        <p14:creationId xmlns:p14="http://schemas.microsoft.com/office/powerpoint/2010/main" val="397149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405442"/>
            <a:ext cx="10515600" cy="5343717"/>
          </a:xfrm>
        </p:spPr>
        <p:txBody>
          <a:bodyPr>
            <a:normAutofit fontScale="40000" lnSpcReduction="20000"/>
          </a:bodyPr>
          <a:lstStyle/>
          <a:p>
            <a:pPr marL="186055" marR="274320" indent="179705">
              <a:lnSpc>
                <a:spcPct val="100000"/>
              </a:lnSpc>
              <a:spcAft>
                <a:spcPts val="310"/>
              </a:spcAft>
            </a:pPr>
            <a:endParaRPr lang="pl-PL" sz="2400" b="1" dirty="0">
              <a:solidFill>
                <a:srgbClr val="181717"/>
              </a:solidFill>
              <a:effectLst/>
              <a:latin typeface="Calibri" panose="020F0502020204030204" pitchFamily="34" charset="0"/>
              <a:ea typeface="Calibri" panose="020F0502020204030204" pitchFamily="34" charset="0"/>
            </a:endParaRPr>
          </a:p>
          <a:p>
            <a:pPr marL="186055" marR="274320" indent="0">
              <a:lnSpc>
                <a:spcPct val="100000"/>
              </a:lnSpc>
              <a:spcAft>
                <a:spcPts val="310"/>
              </a:spcAft>
              <a:buNone/>
            </a:pPr>
            <a:r>
              <a:rPr lang="pl-PL" sz="4900" b="1" dirty="0">
                <a:solidFill>
                  <a:srgbClr val="181717"/>
                </a:solidFill>
                <a:effectLst/>
                <a:latin typeface="Calibri" panose="020F0502020204030204" pitchFamily="34" charset="0"/>
                <a:ea typeface="Calibri" panose="020F0502020204030204" pitchFamily="34" charset="0"/>
              </a:rPr>
              <a:t>Ważnym celem Planów Deinstytucjonalizacji jest analiza kosztowa inwestycji w usługi społeczne w kontekście możliwości budżetowych samorządów </a:t>
            </a:r>
            <a:br>
              <a:rPr lang="pl-PL" sz="4900" b="1" dirty="0">
                <a:solidFill>
                  <a:srgbClr val="181717"/>
                </a:solidFill>
                <a:effectLst/>
                <a:latin typeface="Calibri" panose="020F0502020204030204" pitchFamily="34" charset="0"/>
                <a:ea typeface="Calibri" panose="020F0502020204030204" pitchFamily="34" charset="0"/>
              </a:rPr>
            </a:br>
            <a:r>
              <a:rPr lang="pl-PL" sz="4900" b="1" dirty="0">
                <a:solidFill>
                  <a:srgbClr val="181717"/>
                </a:solidFill>
                <a:effectLst/>
                <a:latin typeface="Calibri" panose="020F0502020204030204" pitchFamily="34" charset="0"/>
                <a:ea typeface="Calibri" panose="020F0502020204030204" pitchFamily="34" charset="0"/>
              </a:rPr>
              <a:t>i innych podmiotów. </a:t>
            </a:r>
            <a:r>
              <a:rPr lang="pl-PL" sz="4900" dirty="0">
                <a:solidFill>
                  <a:srgbClr val="181717"/>
                </a:solidFill>
                <a:effectLst/>
                <a:latin typeface="Calibri" panose="020F0502020204030204" pitchFamily="34" charset="0"/>
                <a:ea typeface="Calibri" panose="020F0502020204030204" pitchFamily="34" charset="0"/>
              </a:rPr>
              <a:t>Kalkulacja kosztów powinna uwzględniać mieszane formy finansowania usług wskazując na źródła krajowe, samorządowe i europejskie. </a:t>
            </a:r>
          </a:p>
          <a:p>
            <a:pPr marL="186055" marR="176530" indent="0">
              <a:lnSpc>
                <a:spcPct val="100000"/>
              </a:lnSpc>
              <a:spcAft>
                <a:spcPts val="3620"/>
              </a:spcAft>
              <a:buNone/>
            </a:pPr>
            <a:r>
              <a:rPr lang="pl-PL" sz="4900" b="1" dirty="0">
                <a:solidFill>
                  <a:srgbClr val="181717"/>
                </a:solidFill>
                <a:effectLst/>
                <a:latin typeface="Calibri" panose="020F0502020204030204" pitchFamily="34" charset="0"/>
                <a:ea typeface="Calibri" panose="020F0502020204030204" pitchFamily="34" charset="0"/>
              </a:rPr>
              <a:t>Lokalne Plany Deinstytucjonalizacji Usług Społecznych</a:t>
            </a:r>
            <a:r>
              <a:rPr lang="pl-PL" sz="4900" dirty="0">
                <a:solidFill>
                  <a:srgbClr val="181717"/>
                </a:solidFill>
                <a:effectLst/>
                <a:latin typeface="Calibri" panose="020F0502020204030204" pitchFamily="34" charset="0"/>
                <a:ea typeface="Calibri" panose="020F0502020204030204" pitchFamily="34" charset="0"/>
              </a:rPr>
              <a:t>, w zależności od potrzeb i możliwości jednostki samorządu terytorialnego oraz w zależności od potrzeb lokalnej społeczności, mogą odnosić się do takich zagadnień jak: </a:t>
            </a:r>
            <a:br>
              <a:rPr lang="pl-PL" sz="4900" dirty="0">
                <a:solidFill>
                  <a:srgbClr val="181717"/>
                </a:solidFill>
                <a:effectLst/>
                <a:latin typeface="Calibri" panose="020F0502020204030204" pitchFamily="34" charset="0"/>
                <a:ea typeface="Calibri" panose="020F0502020204030204" pitchFamily="34" charset="0"/>
              </a:rPr>
            </a:b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koordynacja i zarządzanie usługami społecznymi, </a:t>
            </a:r>
          </a:p>
          <a:p>
            <a:pPr>
              <a:lnSpc>
                <a:spcPct val="107000"/>
              </a:lnSpc>
              <a:spcAft>
                <a:spcPts val="800"/>
              </a:spcAft>
            </a:pP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rozwój mieszkalnictwa wspomaganego, </a:t>
            </a:r>
          </a:p>
          <a:p>
            <a:pPr>
              <a:lnSpc>
                <a:spcPct val="107000"/>
              </a:lnSpc>
              <a:spcAft>
                <a:spcPts val="800"/>
              </a:spcAft>
            </a:pP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rozwój centrów opiekuńczo-mieszkalnych i rodzinnych domów pomocy, </a:t>
            </a:r>
          </a:p>
          <a:p>
            <a:pPr>
              <a:lnSpc>
                <a:spcPct val="107000"/>
              </a:lnSpc>
              <a:spcAft>
                <a:spcPts val="800"/>
              </a:spcAft>
            </a:pP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rozwój ośrodków wsparcia z miejscami całodobowymi, </a:t>
            </a:r>
          </a:p>
          <a:p>
            <a:pPr>
              <a:lnSpc>
                <a:spcPct val="107000"/>
              </a:lnSpc>
              <a:spcAft>
                <a:spcPts val="800"/>
              </a:spcAft>
            </a:pP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rozwój usług środowiskowych, opiekuńczych i </a:t>
            </a:r>
            <a:r>
              <a:rPr lang="pl-PL" sz="6000" kern="100" dirty="0" err="1">
                <a:effectLst/>
                <a:latin typeface="Calibri" panose="020F0502020204030204" pitchFamily="34" charset="0"/>
                <a:ea typeface="Calibri" panose="020F0502020204030204" pitchFamily="34" charset="0"/>
                <a:cs typeface="Times New Roman" panose="02020603050405020304" pitchFamily="18" charset="0"/>
              </a:rPr>
              <a:t>wytchnieniowych</a:t>
            </a:r>
            <a:r>
              <a:rPr lang="pl-PL" sz="60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2" name="Obraz 1" descr="Obraz zawierający zrzut ekranu, Wielobarwność, Prostokąt&#10;&#10;Opis wygenerowany automatycznie">
            <a:extLst>
              <a:ext uri="{FF2B5EF4-FFF2-40B4-BE49-F238E27FC236}">
                <a16:creationId xmlns:a16="http://schemas.microsoft.com/office/drawing/2014/main" id="{C3588C3F-0E13-F802-ECBF-82FCA5352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749159"/>
            <a:ext cx="6673616" cy="920365"/>
          </a:xfrm>
          <a:prstGeom prst="rect">
            <a:avLst/>
          </a:prstGeom>
        </p:spPr>
      </p:pic>
    </p:spTree>
    <p:extLst>
      <p:ext uri="{BB962C8B-B14F-4D97-AF65-F5344CB8AC3E}">
        <p14:creationId xmlns:p14="http://schemas.microsoft.com/office/powerpoint/2010/main" val="2014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693019"/>
            <a:ext cx="10515600" cy="5483944"/>
          </a:xfrm>
        </p:spPr>
        <p:txBody>
          <a:bodyPr>
            <a:normAutofit fontScale="70000" lnSpcReduction="20000"/>
          </a:bodyPr>
          <a:lstStyle/>
          <a:p>
            <a:pPr marL="0" indent="0" algn="l">
              <a:buNone/>
            </a:pPr>
            <a:r>
              <a:rPr lang="pl-PL" sz="2400" b="1" i="0" u="none" strike="noStrike" baseline="0" dirty="0">
                <a:solidFill>
                  <a:srgbClr val="004DE6"/>
                </a:solidFill>
                <a:latin typeface="Calibri-Bold"/>
              </a:rPr>
              <a:t>OGÓLNOPOLSKIE RAMOWE WYTYCZNE TWORZENIA LOKALNYCH PLANÓW DEINSTYTUCJONALIZACJI USŁUG SPOŁECZNYCH</a:t>
            </a:r>
          </a:p>
          <a:p>
            <a:pPr marL="0" indent="0" algn="ctr">
              <a:buNone/>
            </a:pPr>
            <a:r>
              <a:rPr lang="pl-PL" sz="2400" b="1" i="0" u="none" strike="noStrike" baseline="0" dirty="0">
                <a:solidFill>
                  <a:srgbClr val="4D4D4D"/>
                </a:solidFill>
                <a:latin typeface="Calibri" panose="020F0502020204030204" pitchFamily="34" charset="0"/>
              </a:rPr>
              <a:t> w ramach projektu </a:t>
            </a:r>
            <a:br>
              <a:rPr lang="pl-PL" sz="2400" b="0" i="0" u="none" strike="noStrike" baseline="0" dirty="0">
                <a:solidFill>
                  <a:srgbClr val="4D4D4D"/>
                </a:solidFill>
                <a:latin typeface="Calibri" panose="020F0502020204030204" pitchFamily="34" charset="0"/>
              </a:rPr>
            </a:br>
            <a:r>
              <a:rPr lang="pl-PL" sz="2400" b="1" i="0" u="none" strike="noStrike" baseline="0" dirty="0">
                <a:solidFill>
                  <a:srgbClr val="4D4D4D"/>
                </a:solidFill>
                <a:latin typeface="Calibri-Bold"/>
              </a:rPr>
              <a:t>Opracowanie i pilotażowe wdrożenie mechanizmów i planów deinstytucjonalizacji usług społecznych </a:t>
            </a:r>
            <a:br>
              <a:rPr lang="pl-PL" sz="2400" b="1" i="0" u="none" strike="noStrike" baseline="0" dirty="0">
                <a:solidFill>
                  <a:srgbClr val="4D4D4D"/>
                </a:solidFill>
                <a:latin typeface="Calibri-Bold"/>
              </a:rPr>
            </a:br>
            <a:r>
              <a:rPr lang="pl-PL" sz="2400" b="0" i="0" u="none" strike="noStrike" baseline="0" dirty="0">
                <a:solidFill>
                  <a:srgbClr val="4D4D4D"/>
                </a:solidFill>
                <a:latin typeface="Calibri" panose="020F0502020204030204" pitchFamily="34" charset="0"/>
              </a:rPr>
              <a:t>realizowanego w ramach Programu Operacyjnego </a:t>
            </a:r>
            <a:r>
              <a:rPr lang="pl-PL" sz="2400" b="0" i="1" u="none" strike="noStrike" baseline="0" dirty="0">
                <a:solidFill>
                  <a:srgbClr val="4D4D4D"/>
                </a:solidFill>
                <a:latin typeface="Calibri-Italic"/>
              </a:rPr>
              <a:t>Wiedza Edukacja Rozwój 2014–2020</a:t>
            </a:r>
            <a:r>
              <a:rPr lang="pl-PL" sz="2400" b="0" i="0" u="none" strike="noStrike" baseline="0" dirty="0">
                <a:solidFill>
                  <a:srgbClr val="4D4D4D"/>
                </a:solidFill>
                <a:latin typeface="Calibri" panose="020F0502020204030204" pitchFamily="34" charset="0"/>
              </a:rPr>
              <a:t>, Osi Priorytetowej II </a:t>
            </a:r>
            <a:r>
              <a:rPr lang="pl-PL" sz="2400" b="0" i="1" u="none" strike="noStrike" baseline="0" dirty="0">
                <a:solidFill>
                  <a:srgbClr val="4D4D4D"/>
                </a:solidFill>
                <a:latin typeface="Calibri-Italic"/>
              </a:rPr>
              <a:t>Efektywne polityki publiczne dla rynku pracy, gospodarki i edukacji, </a:t>
            </a:r>
            <a:r>
              <a:rPr lang="pl-PL" sz="2400" b="0" i="0" u="none" strike="noStrike" baseline="0" dirty="0">
                <a:solidFill>
                  <a:srgbClr val="4D4D4D"/>
                </a:solidFill>
                <a:latin typeface="Calibri" panose="020F0502020204030204" pitchFamily="34" charset="0"/>
              </a:rPr>
              <a:t>Działanie 2.8 </a:t>
            </a:r>
            <a:r>
              <a:rPr lang="pl-PL" sz="2400" b="0" i="1" u="none" strike="noStrike" baseline="0" dirty="0">
                <a:solidFill>
                  <a:srgbClr val="4D4D4D"/>
                </a:solidFill>
                <a:latin typeface="Calibri-Italic"/>
              </a:rPr>
              <a:t>Rozwój usług społecznych świadczonych w lokalnej społeczności, </a:t>
            </a:r>
            <a:r>
              <a:rPr lang="pl-PL" sz="2400" b="0" i="0" u="none" strike="noStrike" baseline="0" dirty="0">
                <a:solidFill>
                  <a:srgbClr val="4D4D4D"/>
                </a:solidFill>
                <a:latin typeface="Calibri" panose="020F0502020204030204" pitchFamily="34" charset="0"/>
              </a:rPr>
              <a:t>współfinansowanego z Europejskiego Funduszu Społecznego</a:t>
            </a:r>
            <a:endParaRPr lang="pl-PL" sz="2400" dirty="0"/>
          </a:p>
          <a:p>
            <a:pPr marL="186055" marR="176530" indent="0">
              <a:lnSpc>
                <a:spcPct val="118000"/>
              </a:lnSpc>
              <a:spcAft>
                <a:spcPts val="310"/>
              </a:spcAft>
              <a:buNone/>
            </a:pPr>
            <a:endParaRPr lang="pl-PL" sz="2400" dirty="0">
              <a:solidFill>
                <a:srgbClr val="181717"/>
              </a:solidFill>
              <a:effectLst/>
              <a:latin typeface="Calibri" panose="020F0502020204030204" pitchFamily="34" charset="0"/>
              <a:ea typeface="Calibri" panose="020F0502020204030204" pitchFamily="34" charset="0"/>
            </a:endParaRPr>
          </a:p>
          <a:p>
            <a:pPr marL="186055" marR="176530" indent="0">
              <a:lnSpc>
                <a:spcPct val="118000"/>
              </a:lnSpc>
              <a:spcAft>
                <a:spcPts val="310"/>
              </a:spcAft>
              <a:buNone/>
            </a:pPr>
            <a:r>
              <a:rPr lang="pl-PL" sz="3100" b="1" dirty="0">
                <a:solidFill>
                  <a:srgbClr val="181717"/>
                </a:solidFill>
                <a:effectLst/>
                <a:latin typeface="Calibri" panose="020F0502020204030204" pitchFamily="34" charset="0"/>
                <a:ea typeface="Calibri" panose="020F0502020204030204" pitchFamily="34" charset="0"/>
              </a:rPr>
              <a:t>Stanowią wsparcie dla samorządów lokalnych w przeprowadzeniu procesu deinstytucjonalizacji usług społecznych, wskazując modelowy lokalny plan rozwoju różnorodnych form wsparcia świadczonych </a:t>
            </a:r>
            <a:br>
              <a:rPr lang="pl-PL" sz="3100" b="1" dirty="0">
                <a:solidFill>
                  <a:srgbClr val="181717"/>
                </a:solidFill>
                <a:effectLst/>
                <a:latin typeface="Calibri" panose="020F0502020204030204" pitchFamily="34" charset="0"/>
                <a:ea typeface="Calibri" panose="020F0502020204030204" pitchFamily="34" charset="0"/>
              </a:rPr>
            </a:br>
            <a:r>
              <a:rPr lang="pl-PL" sz="3100" b="1" dirty="0">
                <a:solidFill>
                  <a:srgbClr val="181717"/>
                </a:solidFill>
                <a:effectLst/>
                <a:latin typeface="Calibri" panose="020F0502020204030204" pitchFamily="34" charset="0"/>
                <a:ea typeface="Calibri" panose="020F0502020204030204" pitchFamily="34" charset="0"/>
              </a:rPr>
              <a:t>w środowisku.</a:t>
            </a:r>
          </a:p>
          <a:p>
            <a:pPr marL="186055" marR="540385" indent="0">
              <a:lnSpc>
                <a:spcPct val="118000"/>
              </a:lnSpc>
              <a:spcAft>
                <a:spcPts val="310"/>
              </a:spcAft>
              <a:buNone/>
            </a:pPr>
            <a:endParaRPr lang="pl-PL" sz="3100" b="1" dirty="0">
              <a:solidFill>
                <a:srgbClr val="181717"/>
              </a:solidFill>
              <a:effectLst/>
              <a:latin typeface="Calibri" panose="020F0502020204030204" pitchFamily="34" charset="0"/>
              <a:ea typeface="Calibri" panose="020F0502020204030204" pitchFamily="34" charset="0"/>
            </a:endParaRPr>
          </a:p>
          <a:p>
            <a:pPr marL="186055" marR="540385" indent="0">
              <a:lnSpc>
                <a:spcPct val="118000"/>
              </a:lnSpc>
              <a:spcAft>
                <a:spcPts val="310"/>
              </a:spcAft>
              <a:buNone/>
            </a:pPr>
            <a:r>
              <a:rPr lang="pl-PL" sz="3100" b="1" dirty="0">
                <a:solidFill>
                  <a:srgbClr val="181717"/>
                </a:solidFill>
                <a:effectLst/>
                <a:latin typeface="Calibri" panose="020F0502020204030204" pitchFamily="34" charset="0"/>
                <a:ea typeface="Calibri" panose="020F0502020204030204" pitchFamily="34" charset="0"/>
              </a:rPr>
              <a:t>Wytyczne wskazują zarówno ramy prawne, jak i praktyczne wskazania w zakresie tworzenia planów deinstytucjonalizacji w odniesieniu do grup docelowych odbiorców </a:t>
            </a:r>
            <a:r>
              <a:rPr lang="pl-PL" sz="3100" b="1" dirty="0" err="1">
                <a:solidFill>
                  <a:srgbClr val="181717"/>
                </a:solidFill>
                <a:effectLst/>
                <a:latin typeface="Calibri" panose="020F0502020204030204" pitchFamily="34" charset="0"/>
                <a:ea typeface="Calibri" panose="020F0502020204030204" pitchFamily="34" charset="0"/>
              </a:rPr>
              <a:t>zdeistytucjonalizowanych</a:t>
            </a:r>
            <a:r>
              <a:rPr lang="pl-PL" sz="3100" b="1" dirty="0">
                <a:solidFill>
                  <a:srgbClr val="181717"/>
                </a:solidFill>
                <a:effectLst/>
                <a:latin typeface="Calibri" panose="020F0502020204030204" pitchFamily="34" charset="0"/>
                <a:ea typeface="Calibri" panose="020F0502020204030204" pitchFamily="34" charset="0"/>
              </a:rPr>
              <a:t> usług społecznych.</a:t>
            </a:r>
          </a:p>
          <a:p>
            <a:endParaRPr lang="pl-PL" sz="3600" dirty="0"/>
          </a:p>
        </p:txBody>
      </p:sp>
      <p:pic>
        <p:nvPicPr>
          <p:cNvPr id="2" name="Obraz 1" descr="Obraz zawierający zrzut ekranu, Wielobarwność, Prostokąt&#10;&#10;Opis wygenerowany automatycznie">
            <a:extLst>
              <a:ext uri="{FF2B5EF4-FFF2-40B4-BE49-F238E27FC236}">
                <a16:creationId xmlns:a16="http://schemas.microsoft.com/office/drawing/2014/main" id="{1FA67865-66C6-FF38-C8B1-08141C87B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854262"/>
            <a:ext cx="6673616" cy="920365"/>
          </a:xfrm>
          <a:prstGeom prst="rect">
            <a:avLst/>
          </a:prstGeom>
        </p:spPr>
      </p:pic>
    </p:spTree>
    <p:extLst>
      <p:ext uri="{BB962C8B-B14F-4D97-AF65-F5344CB8AC3E}">
        <p14:creationId xmlns:p14="http://schemas.microsoft.com/office/powerpoint/2010/main" val="202179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072055"/>
            <a:ext cx="10515600" cy="411899"/>
          </a:xfrm>
        </p:spPr>
        <p:txBody>
          <a:bodyPr>
            <a:normAutofit fontScale="90000"/>
          </a:bodyPr>
          <a:lstStyle/>
          <a:p>
            <a:r>
              <a:rPr lang="pl-PL" sz="4400" dirty="0">
                <a:solidFill>
                  <a:srgbClr val="181717"/>
                </a:solidFill>
                <a:effectLst/>
                <a:latin typeface="Calibri" panose="020F0502020204030204" pitchFamily="34" charset="0"/>
                <a:ea typeface="Calibri" panose="020F0502020204030204" pitchFamily="34" charset="0"/>
              </a:rPr>
              <a:t>Deinstytucjonalizacja usług</a:t>
            </a:r>
            <a:endParaRPr lang="pl-PL"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2017985"/>
            <a:ext cx="10515600" cy="4603531"/>
          </a:xfrm>
        </p:spPr>
        <p:txBody>
          <a:bodyPr>
            <a:normAutofit fontScale="92500"/>
          </a:bodyPr>
          <a:lstStyle/>
          <a:p>
            <a:pPr marL="186055" marR="262255" indent="0">
              <a:lnSpc>
                <a:spcPct val="118000"/>
              </a:lnSpc>
              <a:spcAft>
                <a:spcPts val="310"/>
              </a:spcAft>
              <a:buNone/>
            </a:pPr>
            <a:r>
              <a:rPr lang="pl-PL" dirty="0">
                <a:solidFill>
                  <a:srgbClr val="181717"/>
                </a:solidFill>
                <a:effectLst/>
                <a:latin typeface="Calibri" panose="020F0502020204030204" pitchFamily="34" charset="0"/>
                <a:ea typeface="Calibri" panose="020F0502020204030204" pitchFamily="34" charset="0"/>
              </a:rPr>
              <a:t>Deinstytucjonalizacja usług społecznych stanowi ważny kierunek rozwoju i zmian polityki społecznej państwa, szczególnie w kontekście aktualnych wyzwań i potrzeb społecznych ujawniających się na szczeblach lokalnych (zmiany w strukturze społecznej, starzejąca się populacja, przeobrażenia rynku pracy, wyzwania pieczy zastępczej, nowe wyzwania zdrowotne i ekologiczne, bezdomność itd.).</a:t>
            </a:r>
          </a:p>
          <a:p>
            <a:pPr marL="186055" marR="176530" indent="0">
              <a:lnSpc>
                <a:spcPct val="118000"/>
              </a:lnSpc>
              <a:spcAft>
                <a:spcPts val="310"/>
              </a:spcAft>
              <a:buNone/>
            </a:pPr>
            <a:r>
              <a:rPr lang="pl-PL" dirty="0">
                <a:solidFill>
                  <a:srgbClr val="181717"/>
                </a:solidFill>
                <a:effectLst/>
                <a:latin typeface="Calibri" panose="020F0502020204030204" pitchFamily="34" charset="0"/>
                <a:ea typeface="Calibri" panose="020F0502020204030204" pitchFamily="34" charset="0"/>
              </a:rPr>
              <a:t>Aktualnym wyzwaniem staje się proces skutecznej deinstytucjonalizacji usług społecznych w kierunku rozwoju usług społecznych świadczonych </a:t>
            </a:r>
            <a:br>
              <a:rPr lang="pl-PL" dirty="0">
                <a:solidFill>
                  <a:srgbClr val="181717"/>
                </a:solidFill>
                <a:effectLst/>
                <a:latin typeface="Calibri" panose="020F0502020204030204" pitchFamily="34" charset="0"/>
                <a:ea typeface="Calibri" panose="020F0502020204030204" pitchFamily="34" charset="0"/>
              </a:rPr>
            </a:br>
            <a:r>
              <a:rPr lang="pl-PL" dirty="0">
                <a:solidFill>
                  <a:srgbClr val="181717"/>
                </a:solidFill>
                <a:effectLst/>
                <a:latin typeface="Calibri" panose="020F0502020204030204" pitchFamily="34" charset="0"/>
                <a:ea typeface="Calibri" panose="020F0502020204030204" pitchFamily="34" charset="0"/>
              </a:rPr>
              <a:t>w społeczności lokalnej, w miejscu zamieszkania obywateli. </a:t>
            </a:r>
          </a:p>
          <a:p>
            <a:endParaRPr lang="pl-PL" sz="4000" dirty="0"/>
          </a:p>
        </p:txBody>
      </p:sp>
      <p:pic>
        <p:nvPicPr>
          <p:cNvPr id="4" name="Obraz 3" descr="Obraz zawierający zrzut ekranu, Wielobarwność, Prostokąt&#10;&#10;Opis wygenerowany automatycznie">
            <a:extLst>
              <a:ext uri="{FF2B5EF4-FFF2-40B4-BE49-F238E27FC236}">
                <a16:creationId xmlns:a16="http://schemas.microsoft.com/office/drawing/2014/main" id="{7CE3FDBB-4244-0074-044E-9D53E768D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06481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42488"/>
            <a:ext cx="10515600" cy="1325563"/>
          </a:xfrm>
        </p:spPr>
        <p:txBody>
          <a:bodyPr>
            <a:normAutofit/>
          </a:bodyPr>
          <a:lstStyle/>
          <a:p>
            <a:r>
              <a:rPr lang="pl-PL" sz="3600" b="1" dirty="0">
                <a:solidFill>
                  <a:srgbClr val="181717"/>
                </a:solidFill>
                <a:effectLst/>
                <a:latin typeface="Calibri" panose="020F0502020204030204" pitchFamily="34" charset="0"/>
                <a:ea typeface="Calibri" panose="020F0502020204030204" pitchFamily="34" charset="0"/>
              </a:rPr>
              <a:t>Wytyczne odnoszą się do trzech aspektów deinstytucjonalizacji:</a:t>
            </a:r>
            <a:endParaRPr lang="pl-PL" sz="36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282262"/>
            <a:ext cx="10515600" cy="4894701"/>
          </a:xfrm>
        </p:spPr>
        <p:txBody>
          <a:bodyPr>
            <a:normAutofit/>
          </a:bodyPr>
          <a:lstStyle/>
          <a:p>
            <a:pPr marL="342900" marR="176530" lvl="0" indent="-342900" fontAlgn="base">
              <a:lnSpc>
                <a:spcPct val="118000"/>
              </a:lnSpc>
              <a:spcAft>
                <a:spcPts val="310"/>
              </a:spcAft>
              <a:buClr>
                <a:srgbClr val="181717"/>
              </a:buClr>
              <a:buSzPts val="1200"/>
              <a:buFont typeface="+mj-lt"/>
              <a:buAutoNum type="arabicParenR"/>
            </a:pPr>
            <a:r>
              <a:rPr lang="pl-PL" sz="24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deinstytucjonalizacja</a:t>
            </a: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 rozumiana jako proces rozwoju usług świadczonych na poziomie lokalnych społeczności (również profilaktycznych), które mają ograniczyć konieczność skierowania osoby do instytucji zapewniających opiekę w formie pobytu całodobowego;</a:t>
            </a:r>
          </a:p>
          <a:p>
            <a:pPr marL="342900" marR="176530" lvl="0" indent="-342900" fontAlgn="base">
              <a:lnSpc>
                <a:spcPct val="118000"/>
              </a:lnSpc>
              <a:spcAft>
                <a:spcPts val="90"/>
              </a:spcAft>
              <a:buClr>
                <a:srgbClr val="181717"/>
              </a:buClr>
              <a:buSzPts val="1200"/>
              <a:buFont typeface="+mj-lt"/>
              <a:buAutoNum type="arabicParenR"/>
            </a:pPr>
            <a:r>
              <a:rPr lang="pl-PL" sz="24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deinstytucjonalizacja</a:t>
            </a: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 rozumiana jako ewentualne ograniczanie miejsc </a:t>
            </a:r>
            <a:b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 dużych instytucjach zapewniających wparcie;</a:t>
            </a:r>
          </a:p>
          <a:p>
            <a:pPr marL="342900" marR="176530" lvl="0" indent="-342900" fontAlgn="base">
              <a:lnSpc>
                <a:spcPct val="118000"/>
              </a:lnSpc>
              <a:spcAft>
                <a:spcPts val="290"/>
              </a:spcAft>
              <a:buClr>
                <a:srgbClr val="181717"/>
              </a:buClr>
              <a:buSzPts val="1200"/>
              <a:buFont typeface="+mj-lt"/>
              <a:buAutoNum type="arabicParenR"/>
            </a:pPr>
            <a:r>
              <a:rPr lang="pl-PL" sz="24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deinstytucjonalizacja</a:t>
            </a: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 rozumiana jako zmiana sposobu realizacji usług </a:t>
            </a:r>
            <a:b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na rzecz osoby w formie stacjonarnej w świadczenie usług w sposób </a:t>
            </a:r>
            <a:r>
              <a:rPr lang="pl-PL" sz="2400" u="none" strike="noStrike" dirty="0" err="1">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zdeinstytucjonalizowany</a:t>
            </a:r>
            <a:r>
              <a:rPr lang="pl-PL" sz="24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lub mniej instytucjonalny.</a:t>
            </a:r>
          </a:p>
          <a:p>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221DC92A-6CD1-6B5E-3D97-16BCE0D2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575738"/>
            <a:ext cx="6673616" cy="920365"/>
          </a:xfrm>
          <a:prstGeom prst="rect">
            <a:avLst/>
          </a:prstGeom>
        </p:spPr>
      </p:pic>
    </p:spTree>
    <p:extLst>
      <p:ext uri="{BB962C8B-B14F-4D97-AF65-F5344CB8AC3E}">
        <p14:creationId xmlns:p14="http://schemas.microsoft.com/office/powerpoint/2010/main" val="197147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0"/>
            <a:ext cx="10515600" cy="1325563"/>
          </a:xfrm>
        </p:spPr>
        <p:txBody>
          <a:bodyPr>
            <a:normAutofit/>
          </a:bodyPr>
          <a:lstStyle/>
          <a:p>
            <a:r>
              <a:rPr lang="pl-PL" sz="3200" b="1" dirty="0">
                <a:solidFill>
                  <a:srgbClr val="181717"/>
                </a:solidFill>
                <a:effectLst/>
                <a:latin typeface="Calibri" panose="020F0502020204030204" pitchFamily="34" charset="0"/>
                <a:ea typeface="Calibri" panose="020F0502020204030204" pitchFamily="34" charset="0"/>
              </a:rPr>
              <a:t>Proces </a:t>
            </a:r>
            <a:r>
              <a:rPr lang="pl-PL" sz="3200" b="1" dirty="0" err="1">
                <a:solidFill>
                  <a:srgbClr val="181717"/>
                </a:solidFill>
                <a:effectLst/>
                <a:latin typeface="Calibri" panose="020F0502020204030204" pitchFamily="34" charset="0"/>
                <a:ea typeface="Calibri" panose="020F0502020204030204" pitchFamily="34" charset="0"/>
              </a:rPr>
              <a:t>deinstytucjonalizacji</a:t>
            </a:r>
            <a:endParaRPr lang="pl-PL" sz="32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135781"/>
            <a:ext cx="10515600" cy="4287557"/>
          </a:xfrm>
        </p:spPr>
        <p:txBody>
          <a:bodyPr>
            <a:normAutofit fontScale="92500" lnSpcReduction="20000"/>
          </a:bodyPr>
          <a:lstStyle/>
          <a:p>
            <a:pPr marL="0" marR="176530" indent="0">
              <a:lnSpc>
                <a:spcPct val="118000"/>
              </a:lnSpc>
              <a:spcAft>
                <a:spcPts val="90"/>
              </a:spcAft>
              <a:buNone/>
            </a:pPr>
            <a:r>
              <a:rPr lang="pl-PL" sz="2400" dirty="0">
                <a:solidFill>
                  <a:srgbClr val="181717"/>
                </a:solidFill>
                <a:effectLst/>
                <a:latin typeface="Calibri" panose="020F0502020204030204" pitchFamily="34" charset="0"/>
                <a:ea typeface="Calibri" panose="020F0502020204030204" pitchFamily="34" charset="0"/>
              </a:rPr>
              <a:t>Proces </a:t>
            </a:r>
            <a:r>
              <a:rPr lang="pl-PL" sz="2400" dirty="0" err="1">
                <a:solidFill>
                  <a:srgbClr val="181717"/>
                </a:solidFill>
                <a:effectLst/>
                <a:latin typeface="Calibri" panose="020F0502020204030204" pitchFamily="34" charset="0"/>
                <a:ea typeface="Calibri" panose="020F0502020204030204" pitchFamily="34" charset="0"/>
              </a:rPr>
              <a:t>deinstytucjonalizacji</a:t>
            </a:r>
            <a:r>
              <a:rPr lang="pl-PL" sz="2400" dirty="0">
                <a:solidFill>
                  <a:srgbClr val="181717"/>
                </a:solidFill>
                <a:effectLst/>
                <a:latin typeface="Calibri" panose="020F0502020204030204" pitchFamily="34" charset="0"/>
                <a:ea typeface="Calibri" panose="020F0502020204030204" pitchFamily="34" charset="0"/>
              </a:rPr>
              <a:t> obejmuje w szczególności:</a:t>
            </a:r>
          </a:p>
          <a:p>
            <a:pPr marL="742950" marR="176530" lvl="1" indent="-285750" fontAlgn="base">
              <a:lnSpc>
                <a:spcPct val="118000"/>
              </a:lnSpc>
              <a:spcAft>
                <a:spcPts val="90"/>
              </a:spcAft>
              <a:buClr>
                <a:srgbClr val="181717"/>
              </a:buClr>
              <a:buSzPts val="1200"/>
              <a:buFont typeface="+mj-lt"/>
              <a:buAutoNum type="arabicParenR"/>
            </a:pPr>
            <a:r>
              <a:rPr lang="pl-PL"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rozwój usług w środowisku;</a:t>
            </a:r>
          </a:p>
          <a:p>
            <a:pPr marL="742950" marR="176530" lvl="1" indent="-285750" fontAlgn="base">
              <a:lnSpc>
                <a:spcPct val="118000"/>
              </a:lnSpc>
              <a:spcAft>
                <a:spcPts val="90"/>
              </a:spcAft>
              <a:buClr>
                <a:srgbClr val="181717"/>
              </a:buClr>
              <a:buSzPts val="1200"/>
              <a:buFont typeface="+mj-lt"/>
              <a:buAutoNum type="arabicParenR"/>
            </a:pPr>
            <a:r>
              <a:rPr lang="pl-PL"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rozwój mieszkań wspomaganych;</a:t>
            </a:r>
          </a:p>
          <a:p>
            <a:pPr marL="742950" marR="176530" lvl="1" indent="-285750" fontAlgn="base">
              <a:lnSpc>
                <a:spcPct val="118000"/>
              </a:lnSpc>
              <a:spcAft>
                <a:spcPts val="290"/>
              </a:spcAft>
              <a:buClr>
                <a:srgbClr val="181717"/>
              </a:buClr>
              <a:buSzPts val="1200"/>
              <a:buFont typeface="+mj-lt"/>
              <a:buAutoNum type="arabicParenR"/>
            </a:pPr>
            <a:r>
              <a:rPr lang="pl-PL"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otwarcie instytucji świadczących usługi społeczne w formie stacjonarnej na świadczenie usług w środowisku</a:t>
            </a:r>
            <a:r>
              <a:rPr lang="pl-PL" u="none" strike="noStrike" dirty="0">
                <a:solidFill>
                  <a:srgbClr val="46A94E"/>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endParaRPr lang="pl-PL" dirty="0">
              <a:solidFill>
                <a:srgbClr val="18171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457200" marR="176530" lvl="1" indent="0" fontAlgn="base">
              <a:lnSpc>
                <a:spcPct val="118000"/>
              </a:lnSpc>
              <a:spcAft>
                <a:spcPts val="290"/>
              </a:spcAft>
              <a:buClr>
                <a:srgbClr val="181717"/>
              </a:buClr>
              <a:buSzPts val="1200"/>
              <a:buNone/>
            </a:pPr>
            <a:r>
              <a:rPr lang="pl-PL" b="1" dirty="0">
                <a:solidFill>
                  <a:srgbClr val="181717"/>
                </a:solidFill>
                <a:effectLst/>
                <a:latin typeface="Calibri" panose="020F0502020204030204" pitchFamily="34" charset="0"/>
                <a:ea typeface="Calibri" panose="020F0502020204030204" pitchFamily="34" charset="0"/>
              </a:rPr>
              <a:t>Ważne jest aby jednostki samorządu terytorialnego podjęły działania zmierzające do rozwoju usług społecznych w społeczności lokalnej </a:t>
            </a:r>
            <a:br>
              <a:rPr lang="pl-PL" b="1" dirty="0">
                <a:solidFill>
                  <a:srgbClr val="181717"/>
                </a:solidFill>
                <a:effectLst/>
                <a:latin typeface="Calibri" panose="020F0502020204030204" pitchFamily="34" charset="0"/>
                <a:ea typeface="Calibri" panose="020F0502020204030204" pitchFamily="34" charset="0"/>
              </a:rPr>
            </a:br>
            <a:r>
              <a:rPr lang="pl-PL" b="1" dirty="0">
                <a:solidFill>
                  <a:srgbClr val="181717"/>
                </a:solidFill>
                <a:effectLst/>
                <a:latin typeface="Calibri" panose="020F0502020204030204" pitchFamily="34" charset="0"/>
                <a:ea typeface="Calibri" panose="020F0502020204030204" pitchFamily="34" charset="0"/>
              </a:rPr>
              <a:t>w celu zaspokojenia potrzeb osób wymagających wsparcia w codziennym funkcjonowaniu, w wyniku czego zagwarantowana będzie możliwość dokonania przez osobę potrzebującą wsparcia osobistego, niczym nie zdeterminowanego, wyboru najbardziej optymalnej formy realizacji usługi.</a:t>
            </a:r>
          </a:p>
          <a:p>
            <a:endParaRPr lang="pl-PL" sz="4400" dirty="0"/>
          </a:p>
        </p:txBody>
      </p:sp>
      <p:pic>
        <p:nvPicPr>
          <p:cNvPr id="4" name="Obraz 3" descr="Obraz zawierający zrzut ekranu, Wielobarwność, Prostokąt&#10;&#10;Opis wygenerowany automatycznie">
            <a:extLst>
              <a:ext uri="{FF2B5EF4-FFF2-40B4-BE49-F238E27FC236}">
                <a16:creationId xmlns:a16="http://schemas.microsoft.com/office/drawing/2014/main" id="{07ECCC47-4B55-EB33-1564-E8E14078E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433" y="5638754"/>
            <a:ext cx="6673616" cy="920365"/>
          </a:xfrm>
          <a:prstGeom prst="rect">
            <a:avLst/>
          </a:prstGeom>
        </p:spPr>
      </p:pic>
    </p:spTree>
    <p:extLst>
      <p:ext uri="{BB962C8B-B14F-4D97-AF65-F5344CB8AC3E}">
        <p14:creationId xmlns:p14="http://schemas.microsoft.com/office/powerpoint/2010/main" val="234088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308008"/>
            <a:ext cx="10515600" cy="5115330"/>
          </a:xfrm>
        </p:spPr>
        <p:txBody>
          <a:bodyPr>
            <a:normAutofit fontScale="55000" lnSpcReduction="20000"/>
          </a:bodyPr>
          <a:lstStyle/>
          <a:p>
            <a:pPr marL="180340" marR="262255" indent="0">
              <a:lnSpc>
                <a:spcPct val="118000"/>
              </a:lnSpc>
              <a:spcAft>
                <a:spcPts val="90"/>
              </a:spcAft>
              <a:buNone/>
            </a:pPr>
            <a:r>
              <a:rPr lang="pl-PL" sz="3600" b="1" dirty="0"/>
              <a:t>Biorąc również pod uwagę zapisy Strategii rozwoju usług społecznych, polityka publiczna na lata 2021–2030 (z perspektywą do 2035 r.) przy tworzeniu lokalnych planów deinstytucjonalizacji należy mieć na względzie, że istota tego procesu obejmować powinna następujące kierunki działań:</a:t>
            </a:r>
          </a:p>
          <a:p>
            <a:pPr marR="262255">
              <a:lnSpc>
                <a:spcPct val="118000"/>
              </a:lnSpc>
              <a:spcAft>
                <a:spcPts val="90"/>
              </a:spcAft>
              <a:tabLst>
                <a:tab pos="401955" algn="ctr"/>
                <a:tab pos="6118860" algn="r"/>
              </a:tabLst>
            </a:pPr>
            <a:r>
              <a:rPr lang="pl-PL" sz="3600" dirty="0"/>
              <a:t>priorytet usług społecznych realizowanych w społeczności lokalnej przed usługami stacjonarnymi;</a:t>
            </a:r>
          </a:p>
          <a:p>
            <a:pPr marR="262255">
              <a:lnSpc>
                <a:spcPct val="118000"/>
              </a:lnSpc>
              <a:spcAft>
                <a:spcPts val="90"/>
              </a:spcAft>
              <a:tabLst>
                <a:tab pos="401955" algn="ctr"/>
                <a:tab pos="6118860" algn="r"/>
              </a:tabLst>
            </a:pPr>
            <a:r>
              <a:rPr lang="pl-PL" sz="3600" dirty="0"/>
              <a:t>rozwój zindywidualizowanych usług społecznych świadczonych w społeczności lokalnej, w tym usług o charakterze profilaktycznym, które wpłyną na ograniczenie opieki instytucjonalnej;</a:t>
            </a:r>
          </a:p>
          <a:p>
            <a:pPr marR="262255">
              <a:lnSpc>
                <a:spcPct val="118000"/>
              </a:lnSpc>
              <a:spcAft>
                <a:spcPts val="90"/>
              </a:spcAft>
              <a:tabLst>
                <a:tab pos="401955" algn="ctr"/>
                <a:tab pos="6118860" algn="r"/>
              </a:tabLst>
            </a:pPr>
            <a:r>
              <a:rPr lang="pl-PL" sz="3600" dirty="0"/>
              <a:t>rozwój mieszkań wspomaganych z koszykiem usług (planuje się zmiany legislacyjne, w wyniku  których mieszkania wspomagane z koszykiem usług powstaną poprzez przekształcenie obecnie funkcjonujących mieszkań chronionych wspieranych i treningowych);</a:t>
            </a:r>
          </a:p>
          <a:p>
            <a:pPr marR="262255">
              <a:lnSpc>
                <a:spcPct val="118000"/>
              </a:lnSpc>
              <a:spcAft>
                <a:spcPts val="90"/>
              </a:spcAft>
              <a:tabLst>
                <a:tab pos="401955" algn="ctr"/>
                <a:tab pos="6118860" algn="r"/>
              </a:tabLst>
            </a:pPr>
            <a:r>
              <a:rPr lang="pl-PL" sz="3600" dirty="0"/>
              <a:t>wykorzystanie zasobów i potencjału instytucjonalnej opieki długoterminowej na poczet rozwoju nowych usług środowiskowych w społeczności lokalnej.</a:t>
            </a:r>
          </a:p>
          <a:p>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8E88B41F-8929-6EDB-AF51-14D6FF113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413" y="5801710"/>
            <a:ext cx="6673616" cy="920365"/>
          </a:xfrm>
          <a:prstGeom prst="rect">
            <a:avLst/>
          </a:prstGeom>
        </p:spPr>
      </p:pic>
    </p:spTree>
    <p:extLst>
      <p:ext uri="{BB962C8B-B14F-4D97-AF65-F5344CB8AC3E}">
        <p14:creationId xmlns:p14="http://schemas.microsoft.com/office/powerpoint/2010/main" val="182340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5"/>
            <a:ext cx="10515600" cy="732155"/>
          </a:xfrm>
        </p:spPr>
        <p:txBody>
          <a:bodyPr>
            <a:normAutofit/>
          </a:bodyPr>
          <a:lstStyle/>
          <a:p>
            <a:r>
              <a:rPr lang="pl-PL" sz="3200" b="1" dirty="0">
                <a:solidFill>
                  <a:srgbClr val="181717"/>
                </a:solidFill>
                <a:latin typeface="Calibri" panose="020F0502020204030204" pitchFamily="34" charset="0"/>
                <a:ea typeface="Calibri" panose="020F0502020204030204" pitchFamily="34" charset="0"/>
              </a:rPr>
              <a:t>P</a:t>
            </a:r>
            <a:r>
              <a:rPr lang="pl-PL" sz="3200" b="1" dirty="0">
                <a:solidFill>
                  <a:srgbClr val="181717"/>
                </a:solidFill>
                <a:effectLst/>
                <a:latin typeface="Calibri" panose="020F0502020204030204" pitchFamily="34" charset="0"/>
                <a:ea typeface="Calibri" panose="020F0502020204030204" pitchFamily="34" charset="0"/>
              </a:rPr>
              <a:t>lany </a:t>
            </a:r>
            <a:r>
              <a:rPr lang="pl-PL" sz="3200" b="1" dirty="0" err="1">
                <a:solidFill>
                  <a:srgbClr val="181717"/>
                </a:solidFill>
                <a:effectLst/>
                <a:latin typeface="Calibri" panose="020F0502020204030204" pitchFamily="34" charset="0"/>
                <a:ea typeface="Calibri" panose="020F0502020204030204" pitchFamily="34" charset="0"/>
              </a:rPr>
              <a:t>deinstytucjonalizacji</a:t>
            </a:r>
            <a:endParaRPr lang="pl-PL" sz="32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365761" y="1224501"/>
            <a:ext cx="11271182" cy="4734865"/>
          </a:xfrm>
        </p:spPr>
        <p:txBody>
          <a:bodyPr>
            <a:normAutofit fontScale="92500" lnSpcReduction="10000"/>
          </a:bodyPr>
          <a:lstStyle/>
          <a:p>
            <a:pPr marL="0" marR="176530" indent="0">
              <a:lnSpc>
                <a:spcPct val="118000"/>
              </a:lnSpc>
              <a:spcAft>
                <a:spcPts val="90"/>
              </a:spcAft>
              <a:buNone/>
            </a:pPr>
            <a:r>
              <a:rPr lang="pl-PL" sz="1800" b="1" dirty="0">
                <a:solidFill>
                  <a:srgbClr val="181717"/>
                </a:solidFill>
                <a:latin typeface="Calibri" panose="020F0502020204030204" pitchFamily="34" charset="0"/>
                <a:ea typeface="Calibri" panose="020F0502020204030204" pitchFamily="34" charset="0"/>
              </a:rPr>
              <a:t>Lokalne </a:t>
            </a:r>
            <a:r>
              <a:rPr lang="pl-PL" sz="1800" b="1" dirty="0">
                <a:solidFill>
                  <a:srgbClr val="181717"/>
                </a:solidFill>
                <a:effectLst/>
                <a:latin typeface="Calibri" panose="020F0502020204030204" pitchFamily="34" charset="0"/>
                <a:ea typeface="Calibri" panose="020F0502020204030204" pitchFamily="34" charset="0"/>
              </a:rPr>
              <a:t>plany deinstytucjonalizacji powinny definiować:</a:t>
            </a:r>
          </a:p>
          <a:p>
            <a:pPr marL="342900" marR="6985" lvl="0" indent="-342900" fontAlgn="base">
              <a:lnSpc>
                <a:spcPct val="118000"/>
              </a:lnSpc>
              <a:spcAft>
                <a:spcPts val="90"/>
              </a:spcAft>
              <a:buClr>
                <a:srgbClr val="181717"/>
              </a:buClr>
              <a:buSzPts val="1200"/>
              <a:buFont typeface="+mj-lt"/>
              <a:buAutoNum type="arabicParenR"/>
            </a:pP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grupy docelowych odbiorców usług społecznych, z uwzględnieniem powodów udzielania pomocy </a:t>
            </a:r>
            <a:b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(np. osoby z niepełnosprawnościami i osoby potrzebujące wsparcia w codziennym funkcjonowaniu, osoby starsze, osoby w kryzysie psychicznym, dzieci i rodziny z dziećmi wymagające wsparcia, w tym dzieci </a:t>
            </a:r>
            <a:b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 niepełnosprawnością, osoby w kryzysie bezdomności); </a:t>
            </a:r>
          </a:p>
          <a:p>
            <a:pPr marL="342900" marR="6985" lvl="0" indent="-342900" fontAlgn="base">
              <a:lnSpc>
                <a:spcPct val="120000"/>
              </a:lnSpc>
              <a:spcAft>
                <a:spcPts val="90"/>
              </a:spcAft>
              <a:buClr>
                <a:srgbClr val="181717"/>
              </a:buClr>
              <a:buSzPts val="1200"/>
              <a:buFont typeface="+mj-lt"/>
              <a:buAutoNum type="arabicParenR"/>
            </a:pP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rozbudowany opis form pomocy możliwych do świadczenia w środowisku, dzięki którym możliwe będzie funkcjonowanie osoby w miejscu zamieszkania bez konieczności umieszczania w  instytucji;</a:t>
            </a:r>
          </a:p>
          <a:p>
            <a:pPr marL="342900" marR="6985" lvl="0" indent="-342900" fontAlgn="base">
              <a:lnSpc>
                <a:spcPct val="118000"/>
              </a:lnSpc>
              <a:spcAft>
                <a:spcPts val="290"/>
              </a:spcAft>
              <a:buClr>
                <a:srgbClr val="181717"/>
              </a:buClr>
              <a:buSzPts val="1200"/>
              <a:buFont typeface="+mj-lt"/>
              <a:buAutoNum type="arabicParenR"/>
            </a:pP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podmioty i organizacje zaangażowane w realizację planów deinstytucjonalizacji; </a:t>
            </a:r>
          </a:p>
          <a:p>
            <a:pPr marL="342900" marR="6985" lvl="0" indent="-342900" fontAlgn="base">
              <a:lnSpc>
                <a:spcPct val="118000"/>
              </a:lnSpc>
              <a:spcAft>
                <a:spcPts val="290"/>
              </a:spcAft>
              <a:buClr>
                <a:srgbClr val="181717"/>
              </a:buClr>
              <a:buSzPts val="1200"/>
              <a:buFont typeface="+mj-lt"/>
              <a:buAutoNum type="arabicParenR"/>
            </a:pPr>
            <a:r>
              <a:rPr lang="pl-PL" sz="1800"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opisy scenariuszy deinstytucjonalizacji, jako przykłady dobrych praktyk. </a:t>
            </a:r>
          </a:p>
          <a:p>
            <a:pPr marL="0" marR="6985" lvl="0" indent="0" fontAlgn="base">
              <a:lnSpc>
                <a:spcPct val="118000"/>
              </a:lnSpc>
              <a:spcAft>
                <a:spcPts val="290"/>
              </a:spcAft>
              <a:buClr>
                <a:srgbClr val="181717"/>
              </a:buClr>
              <a:buSzPts val="1200"/>
              <a:buNone/>
            </a:pPr>
            <a:r>
              <a:rPr lang="pl-PL" sz="1800" b="1" dirty="0">
                <a:solidFill>
                  <a:srgbClr val="181717"/>
                </a:solidFill>
                <a:effectLst/>
                <a:latin typeface="Calibri" panose="020F0502020204030204" pitchFamily="34" charset="0"/>
                <a:ea typeface="Calibri" panose="020F0502020204030204" pitchFamily="34" charset="0"/>
              </a:rPr>
              <a:t>Na poziomie samorządu gminy/powiatu powinien zostać powołany Zespół składający się  z przedstawicieli różnych podmiotów zaangażowanych w proces deinstytucjonalizacji. </a:t>
            </a:r>
            <a:br>
              <a:rPr lang="pl-PL" sz="1800" b="1" dirty="0">
                <a:solidFill>
                  <a:srgbClr val="181717"/>
                </a:solidFill>
                <a:effectLst/>
                <a:latin typeface="Calibri" panose="020F0502020204030204" pitchFamily="34" charset="0"/>
                <a:ea typeface="Calibri" panose="020F0502020204030204" pitchFamily="34" charset="0"/>
              </a:rPr>
            </a:br>
            <a:r>
              <a:rPr lang="pl-PL" sz="1800" b="1" dirty="0">
                <a:solidFill>
                  <a:srgbClr val="181717"/>
                </a:solidFill>
                <a:effectLst/>
                <a:latin typeface="Calibri" panose="020F0502020204030204" pitchFamily="34" charset="0"/>
                <a:ea typeface="Calibri" panose="020F0502020204030204" pitchFamily="34" charset="0"/>
              </a:rPr>
              <a:t>Zespołem powinien kierować Koordynator odpowiedzialny za opracowanie i prowadzenie procesów, </a:t>
            </a:r>
            <a:br>
              <a:rPr lang="pl-PL" sz="1800" b="1" dirty="0">
                <a:solidFill>
                  <a:srgbClr val="181717"/>
                </a:solidFill>
                <a:effectLst/>
                <a:latin typeface="Calibri" panose="020F0502020204030204" pitchFamily="34" charset="0"/>
                <a:ea typeface="Calibri" panose="020F0502020204030204" pitchFamily="34" charset="0"/>
              </a:rPr>
            </a:br>
            <a:r>
              <a:rPr lang="pl-PL" sz="1800" b="1" dirty="0">
                <a:solidFill>
                  <a:srgbClr val="181717"/>
                </a:solidFill>
                <a:effectLst/>
                <a:latin typeface="Calibri" panose="020F0502020204030204" pitchFamily="34" charset="0"/>
                <a:ea typeface="Calibri" panose="020F0502020204030204" pitchFamily="34" charset="0"/>
              </a:rPr>
              <a:t>a w późniejszym czasie monitorowanie realizacji planu.</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37321847-AC1E-A44E-10BB-6141E0BDE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337" y="5937635"/>
            <a:ext cx="6673616" cy="920365"/>
          </a:xfrm>
          <a:prstGeom prst="rect">
            <a:avLst/>
          </a:prstGeom>
        </p:spPr>
      </p:pic>
    </p:spTree>
    <p:extLst>
      <p:ext uri="{BB962C8B-B14F-4D97-AF65-F5344CB8AC3E}">
        <p14:creationId xmlns:p14="http://schemas.microsoft.com/office/powerpoint/2010/main" val="303854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0"/>
            <a:ext cx="10515600" cy="1325563"/>
          </a:xfrm>
        </p:spPr>
        <p:txBody>
          <a:bodyPr>
            <a:normAutofit/>
          </a:bodyPr>
          <a:lstStyle/>
          <a:p>
            <a:r>
              <a:rPr lang="pl-PL" sz="2800" b="1" dirty="0">
                <a:effectLst/>
                <a:latin typeface="+mn-lt"/>
              </a:rPr>
              <a:t>CZĘŚĆ DIAGNOSTYCZNA Lokalnego Planu </a:t>
            </a:r>
            <a:r>
              <a:rPr lang="pl-PL" sz="2800" b="1" dirty="0" err="1">
                <a:effectLst/>
                <a:latin typeface="+mn-lt"/>
              </a:rPr>
              <a:t>Deinstytucjoinalizacji</a:t>
            </a:r>
            <a:r>
              <a:rPr lang="pl-PL" sz="2800" b="1" dirty="0">
                <a:effectLst/>
                <a:latin typeface="+mn-lt"/>
              </a:rPr>
              <a:t> </a:t>
            </a:r>
            <a:endParaRPr lang="pl-PL" sz="2800" b="1" dirty="0">
              <a:latin typeface="+mn-lt"/>
            </a:endParaRPr>
          </a:p>
        </p:txBody>
      </p:sp>
      <p:graphicFrame>
        <p:nvGraphicFramePr>
          <p:cNvPr id="4" name="Symbol zastępczy zawartości 3">
            <a:extLst>
              <a:ext uri="{FF2B5EF4-FFF2-40B4-BE49-F238E27FC236}">
                <a16:creationId xmlns:a16="http://schemas.microsoft.com/office/drawing/2014/main" id="{99218F9E-8C81-0E0E-18F0-BFF99FB1A212}"/>
              </a:ext>
            </a:extLst>
          </p:cNvPr>
          <p:cNvGraphicFramePr>
            <a:graphicFrameLocks noGrp="1"/>
          </p:cNvGraphicFramePr>
          <p:nvPr>
            <p:ph idx="1"/>
            <p:extLst>
              <p:ext uri="{D42A27DB-BD31-4B8C-83A1-F6EECF244321}">
                <p14:modId xmlns:p14="http://schemas.microsoft.com/office/powerpoint/2010/main" val="1828311561"/>
              </p:ext>
            </p:extLst>
          </p:nvPr>
        </p:nvGraphicFramePr>
        <p:xfrm>
          <a:off x="519764" y="958341"/>
          <a:ext cx="11017059" cy="5809433"/>
        </p:xfrm>
        <a:graphic>
          <a:graphicData uri="http://schemas.openxmlformats.org/drawingml/2006/table">
            <a:tbl>
              <a:tblPr firstRow="1" firstCol="1" bandRow="1">
                <a:tableStyleId>{5C22544A-7EE6-4342-B048-85BDC9FD1C3A}</a:tableStyleId>
              </a:tblPr>
              <a:tblGrid>
                <a:gridCol w="11017059">
                  <a:extLst>
                    <a:ext uri="{9D8B030D-6E8A-4147-A177-3AD203B41FA5}">
                      <a16:colId xmlns:a16="http://schemas.microsoft.com/office/drawing/2014/main" val="2006498780"/>
                    </a:ext>
                  </a:extLst>
                </a:gridCol>
              </a:tblGrid>
              <a:tr h="521032">
                <a:tc>
                  <a:txBody>
                    <a:bodyPr/>
                    <a:lstStyle/>
                    <a:p>
                      <a:pPr marL="17780" marR="262255" indent="-186055">
                        <a:lnSpc>
                          <a:spcPct val="107000"/>
                        </a:lnSpc>
                        <a:spcAft>
                          <a:spcPts val="90"/>
                        </a:spcAft>
                      </a:pPr>
                      <a:r>
                        <a:rPr lang="pl-PL" sz="2000" b="0" dirty="0">
                          <a:effectLst/>
                          <a:latin typeface="Calibri" panose="020F0502020204030204" pitchFamily="34" charset="0"/>
                          <a:ea typeface="Calibri" panose="020F0502020204030204" pitchFamily="34" charset="0"/>
                          <a:cs typeface="Calibri" panose="020F0502020204030204" pitchFamily="34" charset="0"/>
                        </a:rPr>
                        <a:t>I. CZĘŚĆ DIAGNOSTYCZNA</a:t>
                      </a:r>
                      <a:endParaRPr lang="pl-PL" sz="2000" b="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53975" marR="34925" marT="60325" marB="0"/>
                </a:tc>
                <a:extLst>
                  <a:ext uri="{0D108BD9-81ED-4DB2-BD59-A6C34878D82A}">
                    <a16:rowId xmlns:a16="http://schemas.microsoft.com/office/drawing/2014/main" val="2817447831"/>
                  </a:ext>
                </a:extLst>
              </a:tr>
              <a:tr h="2857884">
                <a:tc>
                  <a:txBody>
                    <a:bodyPr/>
                    <a:lstStyle/>
                    <a:p>
                      <a:pPr marL="17780" marR="262255" indent="-186055">
                        <a:lnSpc>
                          <a:spcPct val="107000"/>
                        </a:lnSpc>
                        <a:spcAft>
                          <a:spcPts val="90"/>
                        </a:spcAft>
                      </a:pP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CHARAKTERYSTYKA GMINY / POWIATU </a:t>
                      </a:r>
                    </a:p>
                    <a:p>
                      <a:pPr marL="117475" marR="262255" indent="-285750">
                        <a:lnSpc>
                          <a:spcPct val="107000"/>
                        </a:lnSpc>
                        <a:spcAft>
                          <a:spcPts val="90"/>
                        </a:spcAft>
                        <a:buFont typeface="Arial" panose="020B0604020202020204" pitchFamily="34" charset="0"/>
                        <a:buChar char="•"/>
                      </a:pP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Liczba mieszkańców gminy / powiatu </a:t>
                      </a:r>
                    </a:p>
                    <a:p>
                      <a:pPr marL="117475" marR="262255" indent="-285750">
                        <a:lnSpc>
                          <a:spcPct val="107000"/>
                        </a:lnSpc>
                        <a:spcAft>
                          <a:spcPts val="90"/>
                        </a:spcAft>
                        <a:buFont typeface="Arial" panose="020B0604020202020204" pitchFamily="34" charset="0"/>
                        <a:buChar char="•"/>
                      </a:pPr>
                      <a: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t>Liczba osób starszych, z niepełnosprawnościami, osób z zaburzeniami psychicznymi,  rodzin z </a:t>
                      </a:r>
                      <a:b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t>   dziećmi,  w tym z dzieckiem niepełnosprawnym, osób opuszczających piecze zastępczą, Liczba osób    </a:t>
                      </a:r>
                      <a:b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t>   bezdomnych wymagających wsparcia w postaci różnego typu usług </a:t>
                      </a:r>
                    </a:p>
                    <a:p>
                      <a:pPr marL="117475" marR="262255" indent="-285750">
                        <a:lnSpc>
                          <a:spcPct val="107000"/>
                        </a:lnSpc>
                        <a:spcAft>
                          <a:spcPts val="90"/>
                        </a:spcAft>
                        <a:buFont typeface="Arial" panose="020B0604020202020204" pitchFamily="34" charset="0"/>
                        <a:buChar char="•"/>
                      </a:pPr>
                      <a: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t>Liczba osób obecnie, liczba osób w ciągu kolejnych 3 lat  </a:t>
                      </a:r>
                    </a:p>
                    <a:p>
                      <a:pPr marL="117475" marR="262255" indent="-285750">
                        <a:lnSpc>
                          <a:spcPct val="107000"/>
                        </a:lnSpc>
                        <a:spcAft>
                          <a:spcPts val="90"/>
                        </a:spcAft>
                        <a:buFont typeface="Arial" panose="020B0604020202020204" pitchFamily="34" charset="0"/>
                        <a:buChar char="•"/>
                      </a:pPr>
                      <a: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t>Liczba osób umieszczonych w instytucjach</a:t>
                      </a:r>
                      <a:br>
                        <a:rPr lang="pl-PL" sz="20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53975" marR="34925" marT="60325" marB="0">
                    <a:solidFill>
                      <a:schemeClr val="accent6">
                        <a:lumMod val="60000"/>
                        <a:lumOff val="40000"/>
                      </a:schemeClr>
                    </a:solidFill>
                  </a:tcPr>
                </a:tc>
                <a:extLst>
                  <a:ext uri="{0D108BD9-81ED-4DB2-BD59-A6C34878D82A}">
                    <a16:rowId xmlns:a16="http://schemas.microsoft.com/office/drawing/2014/main" val="169670609"/>
                  </a:ext>
                </a:extLst>
              </a:tr>
              <a:tr h="398150">
                <a:tc>
                  <a:txBody>
                    <a:bodyPr/>
                    <a:lstStyle/>
                    <a:p>
                      <a:pPr marL="6985" marR="262255" indent="-186055">
                        <a:lnSpc>
                          <a:spcPct val="107000"/>
                        </a:lnSpc>
                        <a:spcAft>
                          <a:spcPts val="90"/>
                        </a:spcAft>
                      </a:pP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Struktura społeczna gminy / powiatu</a:t>
                      </a:r>
                    </a:p>
                  </a:txBody>
                  <a:tcPr marL="53975" marR="34925" marT="60325" marB="0">
                    <a:solidFill>
                      <a:schemeClr val="accent2">
                        <a:lumMod val="75000"/>
                      </a:schemeClr>
                    </a:solidFill>
                  </a:tcPr>
                </a:tc>
                <a:extLst>
                  <a:ext uri="{0D108BD9-81ED-4DB2-BD59-A6C34878D82A}">
                    <a16:rowId xmlns:a16="http://schemas.microsoft.com/office/drawing/2014/main" val="1676398913"/>
                  </a:ext>
                </a:extLst>
              </a:tr>
              <a:tr h="693731">
                <a:tc>
                  <a:txBody>
                    <a:bodyPr/>
                    <a:lstStyle/>
                    <a:p>
                      <a:pPr marL="6985" marR="262255" indent="-186055">
                        <a:lnSpc>
                          <a:spcPct val="107000"/>
                        </a:lnSpc>
                        <a:spcAft>
                          <a:spcPts val="90"/>
                        </a:spcAft>
                      </a:pP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Problemy i wyzwania społeczne występujące na terenie działania samorządu</a:t>
                      </a:r>
                    </a:p>
                    <a:p>
                      <a:pPr marL="186055" marR="262255" indent="-186055">
                        <a:lnSpc>
                          <a:spcPct val="118000"/>
                        </a:lnSpc>
                        <a:spcAft>
                          <a:spcPts val="90"/>
                        </a:spcAft>
                      </a:pPr>
                      <a:r>
                        <a:rPr lang="pl-PL" sz="2000" b="0" dirty="0">
                          <a:effectLst/>
                          <a:latin typeface="Calibri" panose="020F0502020204030204" pitchFamily="34" charset="0"/>
                          <a:ea typeface="Calibri" panose="020F0502020204030204" pitchFamily="34" charset="0"/>
                          <a:cs typeface="Calibri" panose="020F0502020204030204" pitchFamily="34" charset="0"/>
                        </a:rPr>
                        <a:t> </a:t>
                      </a:r>
                      <a:endParaRPr lang="pl-PL" sz="2000" b="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53975" marR="34925" marT="60325" marB="0">
                    <a:solidFill>
                      <a:srgbClr val="FFFF00"/>
                    </a:solidFill>
                  </a:tcPr>
                </a:tc>
                <a:extLst>
                  <a:ext uri="{0D108BD9-81ED-4DB2-BD59-A6C34878D82A}">
                    <a16:rowId xmlns:a16="http://schemas.microsoft.com/office/drawing/2014/main" val="141047346"/>
                  </a:ext>
                </a:extLst>
              </a:tr>
              <a:tr h="1296402">
                <a:tc>
                  <a:txBody>
                    <a:bodyPr/>
                    <a:lstStyle/>
                    <a:p>
                      <a:pPr marL="6985" marR="262255" indent="-186055">
                        <a:lnSpc>
                          <a:spcPct val="107000"/>
                        </a:lnSpc>
                        <a:spcAft>
                          <a:spcPts val="90"/>
                        </a:spcAft>
                      </a:pPr>
                      <a:r>
                        <a:rPr lang="pl-PL"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Analiza dokumentów strategicznych samorządu i aktów prawa miejscowego w zakresie realizowania usług społecznych  </a:t>
                      </a:r>
                    </a:p>
                  </a:txBody>
                  <a:tcPr marL="53975" marR="34925" marT="60325" marB="0">
                    <a:solidFill>
                      <a:schemeClr val="accent4">
                        <a:lumMod val="60000"/>
                        <a:lumOff val="40000"/>
                      </a:schemeClr>
                    </a:solidFill>
                  </a:tcPr>
                </a:tc>
                <a:extLst>
                  <a:ext uri="{0D108BD9-81ED-4DB2-BD59-A6C34878D82A}">
                    <a16:rowId xmlns:a16="http://schemas.microsoft.com/office/drawing/2014/main" val="3043815477"/>
                  </a:ext>
                </a:extLst>
              </a:tr>
            </a:tbl>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8ED28CAA-7BAA-FD41-D87A-67FBF186B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485" y="5937635"/>
            <a:ext cx="6673616" cy="920365"/>
          </a:xfrm>
          <a:prstGeom prst="rect">
            <a:avLst/>
          </a:prstGeom>
        </p:spPr>
      </p:pic>
    </p:spTree>
    <p:extLst>
      <p:ext uri="{BB962C8B-B14F-4D97-AF65-F5344CB8AC3E}">
        <p14:creationId xmlns:p14="http://schemas.microsoft.com/office/powerpoint/2010/main" val="303482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lstStyle/>
          <a:p>
            <a:r>
              <a:rPr lang="pl-PL" sz="2400" b="1" dirty="0">
                <a:latin typeface="+mn-lt"/>
              </a:rPr>
              <a:t>II</a:t>
            </a:r>
            <a:r>
              <a:rPr lang="pl-PL" sz="2400" b="1" dirty="0">
                <a:effectLst/>
                <a:latin typeface="+mn-lt"/>
              </a:rPr>
              <a:t>. ANALIZA ZASOBÓW ŚRODOWISKOWYCH</a:t>
            </a:r>
            <a:br>
              <a:rPr lang="pl-PL" sz="4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graphicFrame>
        <p:nvGraphicFramePr>
          <p:cNvPr id="4" name="Symbol zastępczy zawartości 3">
            <a:extLst>
              <a:ext uri="{FF2B5EF4-FFF2-40B4-BE49-F238E27FC236}">
                <a16:creationId xmlns:a16="http://schemas.microsoft.com/office/drawing/2014/main" id="{BD60C300-9B73-2CCE-4697-76F4891C0645}"/>
              </a:ext>
            </a:extLst>
          </p:cNvPr>
          <p:cNvGraphicFramePr>
            <a:graphicFrameLocks noGrp="1"/>
          </p:cNvGraphicFramePr>
          <p:nvPr>
            <p:ph idx="1"/>
            <p:extLst>
              <p:ext uri="{D42A27DB-BD31-4B8C-83A1-F6EECF244321}">
                <p14:modId xmlns:p14="http://schemas.microsoft.com/office/powerpoint/2010/main" val="3535896149"/>
              </p:ext>
            </p:extLst>
          </p:nvPr>
        </p:nvGraphicFramePr>
        <p:xfrm>
          <a:off x="766274" y="1573476"/>
          <a:ext cx="10587526" cy="4052178"/>
        </p:xfrm>
        <a:graphic>
          <a:graphicData uri="http://schemas.openxmlformats.org/drawingml/2006/table">
            <a:tbl>
              <a:tblPr firstRow="1" firstCol="1" bandRow="1">
                <a:tableStyleId>{5C22544A-7EE6-4342-B048-85BDC9FD1C3A}</a:tableStyleId>
              </a:tblPr>
              <a:tblGrid>
                <a:gridCol w="601398">
                  <a:extLst>
                    <a:ext uri="{9D8B030D-6E8A-4147-A177-3AD203B41FA5}">
                      <a16:colId xmlns:a16="http://schemas.microsoft.com/office/drawing/2014/main" val="1842030096"/>
                    </a:ext>
                  </a:extLst>
                </a:gridCol>
                <a:gridCol w="9986128">
                  <a:extLst>
                    <a:ext uri="{9D8B030D-6E8A-4147-A177-3AD203B41FA5}">
                      <a16:colId xmlns:a16="http://schemas.microsoft.com/office/drawing/2014/main" val="3322402481"/>
                    </a:ext>
                  </a:extLst>
                </a:gridCol>
              </a:tblGrid>
              <a:tr h="1350726">
                <a:tc>
                  <a:txBody>
                    <a:bodyPr/>
                    <a:lstStyle/>
                    <a:p>
                      <a:pPr marL="186055" marR="262255" indent="-186055">
                        <a:lnSpc>
                          <a:spcPct val="107000"/>
                        </a:lnSpc>
                        <a:spcAft>
                          <a:spcPts val="90"/>
                        </a:spcAft>
                      </a:pPr>
                      <a:r>
                        <a:rPr lang="pl-PL" sz="1400">
                          <a:effectLst/>
                        </a:rPr>
                        <a:t>2.1</a:t>
                      </a:r>
                      <a:endParaRPr lang="pl-PL" sz="14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tc>
                <a:tc>
                  <a:txBody>
                    <a:bodyPr/>
                    <a:lstStyle/>
                    <a:p>
                      <a:pPr marL="186055" marR="262255" indent="-186055">
                        <a:lnSpc>
                          <a:spcPct val="107000"/>
                        </a:lnSpc>
                        <a:spcAft>
                          <a:spcPts val="90"/>
                        </a:spcAft>
                      </a:pPr>
                      <a:r>
                        <a:rPr lang="pl-PL" sz="2000" b="1" dirty="0">
                          <a:solidFill>
                            <a:schemeClr val="tx1"/>
                          </a:solidFill>
                          <a:effectLst/>
                        </a:rPr>
                        <a:t>Analiza zasobów systemu wsparcia i realizowanych dotychczas usług (pomoc społeczna, piecza zastępcza, edukacja, ochrona zdrowia, rehabilitacja społeczna, rynek pracy, ekonomia społeczna itp.)</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1">
                        <a:lumMod val="40000"/>
                        <a:lumOff val="60000"/>
                      </a:schemeClr>
                    </a:solidFill>
                  </a:tcPr>
                </a:tc>
                <a:extLst>
                  <a:ext uri="{0D108BD9-81ED-4DB2-BD59-A6C34878D82A}">
                    <a16:rowId xmlns:a16="http://schemas.microsoft.com/office/drawing/2014/main" val="3773446437"/>
                  </a:ext>
                </a:extLst>
              </a:tr>
              <a:tr h="1350726">
                <a:tc>
                  <a:txBody>
                    <a:bodyPr/>
                    <a:lstStyle/>
                    <a:p>
                      <a:pPr marL="186055" marR="262255" indent="-186055">
                        <a:lnSpc>
                          <a:spcPct val="107000"/>
                        </a:lnSpc>
                        <a:spcAft>
                          <a:spcPts val="90"/>
                        </a:spcAft>
                      </a:pPr>
                      <a:r>
                        <a:rPr lang="pl-PL" sz="1400">
                          <a:effectLst/>
                        </a:rPr>
                        <a:t>2.2</a:t>
                      </a:r>
                      <a:endParaRPr lang="pl-PL" sz="14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tc>
                <a:tc>
                  <a:txBody>
                    <a:bodyPr/>
                    <a:lstStyle/>
                    <a:p>
                      <a:pPr marL="186055" marR="262255" indent="-186055">
                        <a:lnSpc>
                          <a:spcPct val="107000"/>
                        </a:lnSpc>
                        <a:spcAft>
                          <a:spcPts val="90"/>
                        </a:spcAft>
                      </a:pPr>
                      <a:r>
                        <a:rPr lang="pl-PL" sz="2000" b="1" dirty="0">
                          <a:effectLst/>
                        </a:rPr>
                        <a:t>Analiza zasobów organizacji społecznych i nieformalnych sieci wsparcia oraz realizowanych dotychczas usług</a:t>
                      </a:r>
                      <a:endParaRPr lang="pl-PL" sz="20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tc>
                <a:extLst>
                  <a:ext uri="{0D108BD9-81ED-4DB2-BD59-A6C34878D82A}">
                    <a16:rowId xmlns:a16="http://schemas.microsoft.com/office/drawing/2014/main" val="567102587"/>
                  </a:ext>
                </a:extLst>
              </a:tr>
              <a:tr h="1350726">
                <a:tc>
                  <a:txBody>
                    <a:bodyPr/>
                    <a:lstStyle/>
                    <a:p>
                      <a:pPr marL="186055" marR="262255" indent="-186055">
                        <a:lnSpc>
                          <a:spcPct val="107000"/>
                        </a:lnSpc>
                        <a:spcAft>
                          <a:spcPts val="90"/>
                        </a:spcAft>
                      </a:pPr>
                      <a:r>
                        <a:rPr lang="pl-PL" sz="1400" dirty="0">
                          <a:effectLst/>
                        </a:rPr>
                        <a:t>2.3</a:t>
                      </a:r>
                      <a:endParaRPr lang="pl-PL"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tc>
                <a:tc>
                  <a:txBody>
                    <a:bodyPr/>
                    <a:lstStyle/>
                    <a:p>
                      <a:pPr marL="186055" marR="262255" indent="-186055">
                        <a:lnSpc>
                          <a:spcPct val="107000"/>
                        </a:lnSpc>
                        <a:spcAft>
                          <a:spcPts val="90"/>
                        </a:spcAft>
                      </a:pPr>
                      <a:r>
                        <a:rPr lang="pl-PL" sz="2000" b="1" dirty="0">
                          <a:effectLst/>
                        </a:rPr>
                        <a:t>Analiza zasobów podmiotów komercyjnych realizujących usługi społeczne</a:t>
                      </a:r>
                      <a:endParaRPr lang="pl-PL" sz="20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tc>
                <a:extLst>
                  <a:ext uri="{0D108BD9-81ED-4DB2-BD59-A6C34878D82A}">
                    <a16:rowId xmlns:a16="http://schemas.microsoft.com/office/drawing/2014/main" val="1843065615"/>
                  </a:ext>
                </a:extLst>
              </a:tr>
            </a:tbl>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69DE391E-A192-B1EB-FB06-C5B9BFA0B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749159"/>
            <a:ext cx="6673616" cy="920365"/>
          </a:xfrm>
          <a:prstGeom prst="rect">
            <a:avLst/>
          </a:prstGeom>
        </p:spPr>
      </p:pic>
    </p:spTree>
    <p:extLst>
      <p:ext uri="{BB962C8B-B14F-4D97-AF65-F5344CB8AC3E}">
        <p14:creationId xmlns:p14="http://schemas.microsoft.com/office/powerpoint/2010/main" val="226771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271" y="164206"/>
            <a:ext cx="11336521" cy="856924"/>
          </a:xfrm>
        </p:spPr>
        <p:txBody>
          <a:bodyPr>
            <a:normAutofit/>
          </a:bodyPr>
          <a:lstStyle/>
          <a:p>
            <a:r>
              <a:rPr lang="pl-PL" sz="3200" b="1" dirty="0">
                <a:latin typeface="Calibri" panose="020F0502020204030204" pitchFamily="34" charset="0"/>
                <a:ea typeface="Calibri" panose="020F0502020204030204" pitchFamily="34" charset="0"/>
                <a:cs typeface="Calibri" panose="020F0502020204030204" pitchFamily="34" charset="0"/>
              </a:rPr>
              <a:t>Istniejące na terenie gminy zasoby instytucje</a:t>
            </a:r>
          </a:p>
        </p:txBody>
      </p:sp>
      <p:graphicFrame>
        <p:nvGraphicFramePr>
          <p:cNvPr id="6" name="Diagram 5">
            <a:extLst>
              <a:ext uri="{FF2B5EF4-FFF2-40B4-BE49-F238E27FC236}">
                <a16:creationId xmlns:a16="http://schemas.microsoft.com/office/drawing/2014/main" id="{3F73BF5A-B618-4213-BA69-BF773EC23248}"/>
              </a:ext>
            </a:extLst>
          </p:cNvPr>
          <p:cNvGraphicFramePr/>
          <p:nvPr>
            <p:extLst>
              <p:ext uri="{D42A27DB-BD31-4B8C-83A1-F6EECF244321}">
                <p14:modId xmlns:p14="http://schemas.microsoft.com/office/powerpoint/2010/main" val="1764601741"/>
              </p:ext>
            </p:extLst>
          </p:nvPr>
        </p:nvGraphicFramePr>
        <p:xfrm>
          <a:off x="1205687" y="1275127"/>
          <a:ext cx="90599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50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6838" y="459719"/>
            <a:ext cx="10798323" cy="660370"/>
          </a:xfrm>
        </p:spPr>
        <p:txBody>
          <a:bodyPr>
            <a:normAutofit/>
          </a:bodyPr>
          <a:lstStyle/>
          <a:p>
            <a:r>
              <a:rPr lang="pl-PL" sz="3600" b="1" dirty="0">
                <a:latin typeface="Calibri" panose="020F0502020204030204" pitchFamily="34" charset="0"/>
                <a:ea typeface="Calibri" panose="020F0502020204030204" pitchFamily="34" charset="0"/>
                <a:cs typeface="Calibri" panose="020F0502020204030204" pitchFamily="34" charset="0"/>
              </a:rPr>
              <a:t>Informacje o usługach świadczonych w środowisku</a:t>
            </a:r>
          </a:p>
        </p:txBody>
      </p:sp>
      <p:sp>
        <p:nvSpPr>
          <p:cNvPr id="3" name="Symbol zastępczy zawartości 2"/>
          <p:cNvSpPr>
            <a:spLocks noGrp="1"/>
          </p:cNvSpPr>
          <p:nvPr>
            <p:ph idx="1"/>
          </p:nvPr>
        </p:nvSpPr>
        <p:spPr>
          <a:xfrm>
            <a:off x="696838" y="1407777"/>
            <a:ext cx="10656962" cy="3899947"/>
          </a:xfrm>
        </p:spPr>
        <p:txBody>
          <a:bodyPr>
            <a:normAutofit fontScale="92500" lnSpcReduction="10000"/>
          </a:bodyPr>
          <a:lstStyle/>
          <a:p>
            <a:pPr marL="0" indent="0" algn="just">
              <a:buNone/>
            </a:pPr>
            <a:r>
              <a:rPr lang="pl-PL" dirty="0">
                <a:latin typeface="Calibri" panose="020F0502020204030204" pitchFamily="34" charset="0"/>
                <a:ea typeface="Calibri" panose="020F0502020204030204" pitchFamily="34" charset="0"/>
                <a:cs typeface="Calibri" panose="020F0502020204030204" pitchFamily="34" charset="0"/>
              </a:rPr>
              <a:t>1. Formy wsparcia świadczonego w środowisku: </a:t>
            </a:r>
          </a:p>
          <a:p>
            <a:pPr lvl="1" algn="just"/>
            <a:r>
              <a:rPr lang="pl-PL" dirty="0">
                <a:latin typeface="Calibri" panose="020F0502020204030204" pitchFamily="34" charset="0"/>
                <a:ea typeface="Calibri" panose="020F0502020204030204" pitchFamily="34" charset="0"/>
                <a:cs typeface="Calibri" panose="020F0502020204030204" pitchFamily="34" charset="0"/>
              </a:rPr>
              <a:t>dla osób starszych i z niepełnosprawnościami, </a:t>
            </a:r>
          </a:p>
          <a:p>
            <a:pPr lvl="1" algn="just"/>
            <a:r>
              <a:rPr lang="pl-PL" dirty="0">
                <a:latin typeface="Calibri" panose="020F0502020204030204" pitchFamily="34" charset="0"/>
                <a:ea typeface="Calibri" panose="020F0502020204030204" pitchFamily="34" charset="0"/>
                <a:cs typeface="Calibri" panose="020F0502020204030204" pitchFamily="34" charset="0"/>
              </a:rPr>
              <a:t>dla dzieci, w tym dzieci z niepełnosprawnościami, </a:t>
            </a:r>
          </a:p>
          <a:p>
            <a:pPr lvl="1" algn="just"/>
            <a:r>
              <a:rPr lang="pl-PL" dirty="0">
                <a:latin typeface="Calibri" panose="020F0502020204030204" pitchFamily="34" charset="0"/>
                <a:ea typeface="Calibri" panose="020F0502020204030204" pitchFamily="34" charset="0"/>
                <a:cs typeface="Calibri" panose="020F0502020204030204" pitchFamily="34" charset="0"/>
              </a:rPr>
              <a:t>dla osób z zaburzeniami psychicznymi, </a:t>
            </a:r>
          </a:p>
          <a:p>
            <a:pPr lvl="1" algn="just"/>
            <a:r>
              <a:rPr lang="pl-PL" dirty="0">
                <a:latin typeface="Calibri" panose="020F0502020204030204" pitchFamily="34" charset="0"/>
                <a:ea typeface="Calibri" panose="020F0502020204030204" pitchFamily="34" charset="0"/>
                <a:cs typeface="Calibri" panose="020F0502020204030204" pitchFamily="34" charset="0"/>
              </a:rPr>
              <a:t>dla osób bezdomnych; </a:t>
            </a:r>
          </a:p>
          <a:p>
            <a:pPr marL="0" indent="0" algn="just">
              <a:buNone/>
            </a:pPr>
            <a:r>
              <a:rPr lang="pl-PL" dirty="0">
                <a:latin typeface="Calibri" panose="020F0502020204030204" pitchFamily="34" charset="0"/>
                <a:ea typeface="Calibri" panose="020F0502020204030204" pitchFamily="34" charset="0"/>
                <a:cs typeface="Calibri" panose="020F0502020204030204" pitchFamily="34" charset="0"/>
              </a:rPr>
              <a:t>2. Wymiar świadczonych usług; </a:t>
            </a:r>
          </a:p>
          <a:p>
            <a:pPr marL="0" indent="0" algn="just">
              <a:buNone/>
            </a:pPr>
            <a:r>
              <a:rPr lang="pl-PL" dirty="0">
                <a:latin typeface="Calibri" panose="020F0502020204030204" pitchFamily="34" charset="0"/>
                <a:ea typeface="Calibri" panose="020F0502020204030204" pitchFamily="34" charset="0"/>
                <a:cs typeface="Calibri" panose="020F0502020204030204" pitchFamily="34" charset="0"/>
              </a:rPr>
              <a:t>3. Podmioty i organizacje oraz osoby zaangażowane w świadczenie usług, ze szczególnym uwzględnieniem podmiotów ekonomii społecznej;</a:t>
            </a:r>
          </a:p>
          <a:p>
            <a:pPr marL="0" indent="0" algn="just">
              <a:buNone/>
            </a:pPr>
            <a:r>
              <a:rPr lang="pl-PL" dirty="0">
                <a:latin typeface="Calibri" panose="020F0502020204030204" pitchFamily="34" charset="0"/>
                <a:ea typeface="Calibri" panose="020F0502020204030204" pitchFamily="34" charset="0"/>
                <a:cs typeface="Calibri" panose="020F0502020204030204" pitchFamily="34" charset="0"/>
              </a:rPr>
              <a:t>4. Zasoby kadrowe; </a:t>
            </a:r>
          </a:p>
          <a:p>
            <a:pPr marL="0" indent="0" algn="just">
              <a:buNone/>
            </a:pPr>
            <a:r>
              <a:rPr lang="pl-PL" dirty="0">
                <a:latin typeface="Calibri" panose="020F0502020204030204" pitchFamily="34" charset="0"/>
                <a:ea typeface="Calibri" panose="020F0502020204030204" pitchFamily="34" charset="0"/>
                <a:cs typeface="Calibri" panose="020F0502020204030204" pitchFamily="34" charset="0"/>
              </a:rPr>
              <a:t>5. Źródła finansowania oraz koszty.</a:t>
            </a:r>
          </a:p>
        </p:txBody>
      </p:sp>
      <p:pic>
        <p:nvPicPr>
          <p:cNvPr id="4" name="Obraz 3" descr="Obraz zawierający zrzut ekranu, Wielobarwność, Prostokąt&#10;&#10;Opis wygenerowany automatycznie">
            <a:extLst>
              <a:ext uri="{FF2B5EF4-FFF2-40B4-BE49-F238E27FC236}">
                <a16:creationId xmlns:a16="http://schemas.microsoft.com/office/drawing/2014/main" id="{EDD1DF73-3D6B-8870-2F16-9D2BCE578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950" y="5937635"/>
            <a:ext cx="6673616" cy="920365"/>
          </a:xfrm>
          <a:prstGeom prst="rect">
            <a:avLst/>
          </a:prstGeom>
        </p:spPr>
      </p:pic>
    </p:spTree>
    <p:extLst>
      <p:ext uri="{BB962C8B-B14F-4D97-AF65-F5344CB8AC3E}">
        <p14:creationId xmlns:p14="http://schemas.microsoft.com/office/powerpoint/2010/main" val="2040593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rmAutofit/>
          </a:bodyPr>
          <a:lstStyle/>
          <a:p>
            <a:r>
              <a:rPr lang="pl-PL" sz="3600" b="1" dirty="0">
                <a:effectLst/>
                <a:latin typeface="+mn-lt"/>
              </a:rPr>
              <a:t>III. NIEZBĘDNE DIAGNOZY W ZAKRESIE POTRZEB  </a:t>
            </a:r>
            <a:br>
              <a:rPr lang="pl-PL" sz="4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graphicFrame>
        <p:nvGraphicFramePr>
          <p:cNvPr id="4" name="Symbol zastępczy zawartości 3">
            <a:extLst>
              <a:ext uri="{FF2B5EF4-FFF2-40B4-BE49-F238E27FC236}">
                <a16:creationId xmlns:a16="http://schemas.microsoft.com/office/drawing/2014/main" id="{78783337-FCF5-1529-3FF0-C637ED6337A4}"/>
              </a:ext>
            </a:extLst>
          </p:cNvPr>
          <p:cNvGraphicFramePr>
            <a:graphicFrameLocks noGrp="1"/>
          </p:cNvGraphicFramePr>
          <p:nvPr>
            <p:ph idx="1"/>
            <p:extLst>
              <p:ext uri="{D42A27DB-BD31-4B8C-83A1-F6EECF244321}">
                <p14:modId xmlns:p14="http://schemas.microsoft.com/office/powerpoint/2010/main" val="2388014937"/>
              </p:ext>
            </p:extLst>
          </p:nvPr>
        </p:nvGraphicFramePr>
        <p:xfrm>
          <a:off x="336482" y="1131415"/>
          <a:ext cx="11234524" cy="4754379"/>
        </p:xfrm>
        <a:graphic>
          <a:graphicData uri="http://schemas.openxmlformats.org/drawingml/2006/table">
            <a:tbl>
              <a:tblPr firstRow="1" firstCol="1" bandRow="1">
                <a:tableStyleId>{5C22544A-7EE6-4342-B048-85BDC9FD1C3A}</a:tableStyleId>
              </a:tblPr>
              <a:tblGrid>
                <a:gridCol w="638149">
                  <a:extLst>
                    <a:ext uri="{9D8B030D-6E8A-4147-A177-3AD203B41FA5}">
                      <a16:colId xmlns:a16="http://schemas.microsoft.com/office/drawing/2014/main" val="3341478433"/>
                    </a:ext>
                  </a:extLst>
                </a:gridCol>
                <a:gridCol w="10596375">
                  <a:extLst>
                    <a:ext uri="{9D8B030D-6E8A-4147-A177-3AD203B41FA5}">
                      <a16:colId xmlns:a16="http://schemas.microsoft.com/office/drawing/2014/main" val="3126735937"/>
                    </a:ext>
                  </a:extLst>
                </a:gridCol>
              </a:tblGrid>
              <a:tr h="1442271">
                <a:tc>
                  <a:txBody>
                    <a:bodyPr/>
                    <a:lstStyle/>
                    <a:p>
                      <a:pPr marL="186055" marR="262255" indent="-186055">
                        <a:lnSpc>
                          <a:spcPct val="107000"/>
                        </a:lnSpc>
                        <a:spcAft>
                          <a:spcPts val="90"/>
                        </a:spcAft>
                      </a:pPr>
                      <a:r>
                        <a:rPr lang="pl-PL" sz="1400" dirty="0">
                          <a:solidFill>
                            <a:schemeClr val="tx1"/>
                          </a:solidFill>
                          <a:effectLst/>
                        </a:rPr>
                        <a:t>3.1</a:t>
                      </a:r>
                      <a:endParaRPr lang="pl-P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75000"/>
                      </a:schemeClr>
                    </a:solidFill>
                  </a:tcPr>
                </a:tc>
                <a:tc>
                  <a:txBody>
                    <a:bodyPr/>
                    <a:lstStyle/>
                    <a:p>
                      <a:pPr marL="186055" marR="260985" indent="-186055">
                        <a:lnSpc>
                          <a:spcPct val="107000"/>
                        </a:lnSpc>
                        <a:spcAft>
                          <a:spcPts val="90"/>
                        </a:spcAft>
                      </a:pPr>
                      <a:r>
                        <a:rPr lang="pl-PL" sz="2000" dirty="0">
                          <a:solidFill>
                            <a:schemeClr val="tx1"/>
                          </a:solidFill>
                          <a:effectLst/>
                        </a:rPr>
                        <a:t>Diagnoza potrzeb mieszkańców gminy/powiatu, z uwzględnieniem potrzeb mieszkańców, którzy dzięki wzmocnieniu (poszerzeniu katalogu) usług społecznych świadczonych w społeczności lokalnej nie będą wymagali wsparcia w postaci całodobowej opieki instytucjonalnej</a:t>
                      </a:r>
                      <a:endPar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40000"/>
                        <a:lumOff val="60000"/>
                      </a:schemeClr>
                    </a:solidFill>
                  </a:tcPr>
                </a:tc>
                <a:extLst>
                  <a:ext uri="{0D108BD9-81ED-4DB2-BD59-A6C34878D82A}">
                    <a16:rowId xmlns:a16="http://schemas.microsoft.com/office/drawing/2014/main" val="2532280010"/>
                  </a:ext>
                </a:extLst>
              </a:tr>
              <a:tr h="1104036">
                <a:tc>
                  <a:txBody>
                    <a:bodyPr/>
                    <a:lstStyle/>
                    <a:p>
                      <a:pPr marL="186055" marR="262255" indent="-186055">
                        <a:lnSpc>
                          <a:spcPct val="107000"/>
                        </a:lnSpc>
                        <a:spcAft>
                          <a:spcPts val="90"/>
                        </a:spcAft>
                      </a:pPr>
                      <a:r>
                        <a:rPr lang="pl-PL" sz="1400" dirty="0">
                          <a:solidFill>
                            <a:schemeClr val="tx1"/>
                          </a:solidFill>
                          <a:effectLst/>
                        </a:rPr>
                        <a:t>3.2</a:t>
                      </a:r>
                      <a:endParaRPr lang="pl-P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75000"/>
                      </a:schemeClr>
                    </a:solidFill>
                  </a:tcPr>
                </a:tc>
                <a:tc>
                  <a:txBody>
                    <a:bodyPr/>
                    <a:lstStyle/>
                    <a:p>
                      <a:pPr marL="186055" marR="262255" indent="-186055">
                        <a:lnSpc>
                          <a:spcPct val="107000"/>
                        </a:lnSpc>
                        <a:spcAft>
                          <a:spcPts val="90"/>
                        </a:spcAft>
                      </a:pPr>
                      <a:r>
                        <a:rPr lang="pl-PL" sz="2000" b="1" dirty="0">
                          <a:solidFill>
                            <a:schemeClr val="tx1"/>
                          </a:solidFill>
                          <a:effectLst/>
                        </a:rPr>
                        <a:t>Diagnoza potrzeb z uwzględnieniem diagnozy funkcjonalnej mieszkańców domów pomocy społecznej w celu określenia niezbędnego wsparcia w codziennym funkcjonowaniu, w tym oceny poziomu zdolności do samodzielnej egzystencji</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40000"/>
                        <a:lumOff val="60000"/>
                      </a:schemeClr>
                    </a:solidFill>
                  </a:tcPr>
                </a:tc>
                <a:extLst>
                  <a:ext uri="{0D108BD9-81ED-4DB2-BD59-A6C34878D82A}">
                    <a16:rowId xmlns:a16="http://schemas.microsoft.com/office/drawing/2014/main" val="3340150916"/>
                  </a:ext>
                </a:extLst>
              </a:tr>
              <a:tr h="1104036">
                <a:tc>
                  <a:txBody>
                    <a:bodyPr/>
                    <a:lstStyle/>
                    <a:p>
                      <a:pPr marL="186055" marR="262255" indent="-186055">
                        <a:lnSpc>
                          <a:spcPct val="107000"/>
                        </a:lnSpc>
                        <a:spcAft>
                          <a:spcPts val="90"/>
                        </a:spcAft>
                      </a:pPr>
                      <a:r>
                        <a:rPr lang="pl-PL" sz="1400" dirty="0">
                          <a:solidFill>
                            <a:schemeClr val="tx1"/>
                          </a:solidFill>
                          <a:effectLst/>
                        </a:rPr>
                        <a:t>3.3</a:t>
                      </a:r>
                      <a:endParaRPr lang="pl-P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75000"/>
                      </a:schemeClr>
                    </a:solidFill>
                  </a:tcPr>
                </a:tc>
                <a:tc>
                  <a:txBody>
                    <a:bodyPr/>
                    <a:lstStyle/>
                    <a:p>
                      <a:pPr marL="186055" marR="262255" indent="-186055">
                        <a:lnSpc>
                          <a:spcPct val="107000"/>
                        </a:lnSpc>
                        <a:spcAft>
                          <a:spcPts val="90"/>
                        </a:spcAft>
                      </a:pPr>
                      <a:r>
                        <a:rPr lang="pl-PL" sz="2000" b="1" dirty="0">
                          <a:solidFill>
                            <a:schemeClr val="tx1"/>
                          </a:solidFill>
                          <a:effectLst/>
                        </a:rPr>
                        <a:t>Diagnoza potrzeb instytucji i organizacji społecznych (lokalowych, finansowych i kadrowych), </a:t>
                      </a:r>
                      <a:br>
                        <a:rPr lang="pl-PL" sz="2000" b="1" dirty="0">
                          <a:solidFill>
                            <a:schemeClr val="tx1"/>
                          </a:solidFill>
                          <a:effectLst/>
                        </a:rPr>
                      </a:br>
                      <a:r>
                        <a:rPr lang="pl-PL" sz="2000" b="1" dirty="0">
                          <a:solidFill>
                            <a:schemeClr val="tx1"/>
                          </a:solidFill>
                          <a:effectLst/>
                        </a:rPr>
                        <a:t>w celu przeprowadzenia procesu deinstytucjonalizacji – przejścia z instytucji do opieki środowiskowej</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40000"/>
                        <a:lumOff val="60000"/>
                      </a:schemeClr>
                    </a:solidFill>
                  </a:tcPr>
                </a:tc>
                <a:extLst>
                  <a:ext uri="{0D108BD9-81ED-4DB2-BD59-A6C34878D82A}">
                    <a16:rowId xmlns:a16="http://schemas.microsoft.com/office/drawing/2014/main" val="1847939532"/>
                  </a:ext>
                </a:extLst>
              </a:tr>
              <a:tr h="1104036">
                <a:tc>
                  <a:txBody>
                    <a:bodyPr/>
                    <a:lstStyle/>
                    <a:p>
                      <a:pPr marL="186055" marR="262255" indent="-186055">
                        <a:lnSpc>
                          <a:spcPct val="107000"/>
                        </a:lnSpc>
                        <a:spcAft>
                          <a:spcPts val="90"/>
                        </a:spcAft>
                      </a:pPr>
                      <a:r>
                        <a:rPr lang="pl-PL" sz="1400" dirty="0">
                          <a:solidFill>
                            <a:schemeClr val="tx1"/>
                          </a:solidFill>
                          <a:effectLst/>
                        </a:rPr>
                        <a:t>3.4</a:t>
                      </a:r>
                      <a:endParaRPr lang="pl-P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75000"/>
                      </a:schemeClr>
                    </a:solidFill>
                  </a:tcPr>
                </a:tc>
                <a:tc>
                  <a:txBody>
                    <a:bodyPr/>
                    <a:lstStyle/>
                    <a:p>
                      <a:pPr marL="186055" marR="262255" indent="-186055">
                        <a:lnSpc>
                          <a:spcPct val="107000"/>
                        </a:lnSpc>
                        <a:spcAft>
                          <a:spcPts val="90"/>
                        </a:spcAft>
                      </a:pPr>
                      <a:r>
                        <a:rPr lang="pl-PL" sz="2000" b="1" dirty="0">
                          <a:solidFill>
                            <a:schemeClr val="tx1"/>
                          </a:solidFill>
                          <a:effectLst/>
                        </a:rPr>
                        <a:t>Diagnoza w zakresie najbliższych kręgów wsparcia osób go potrzebujących oraz zasobów społeczności lokalnej ukierunkowana na poznanie potencjału rozwoju mechanizmów wsparcia  w społecznościach lokalnych</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40000"/>
                        <a:lumOff val="60000"/>
                      </a:schemeClr>
                    </a:solidFill>
                  </a:tcPr>
                </a:tc>
                <a:extLst>
                  <a:ext uri="{0D108BD9-81ED-4DB2-BD59-A6C34878D82A}">
                    <a16:rowId xmlns:a16="http://schemas.microsoft.com/office/drawing/2014/main" val="3161538733"/>
                  </a:ext>
                </a:extLst>
              </a:tr>
            </a:tbl>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D2623E71-0ED6-4E9F-7223-EFB789029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96" y="5937635"/>
            <a:ext cx="6673616" cy="920365"/>
          </a:xfrm>
          <a:prstGeom prst="rect">
            <a:avLst/>
          </a:prstGeom>
        </p:spPr>
      </p:pic>
    </p:spTree>
    <p:extLst>
      <p:ext uri="{BB962C8B-B14F-4D97-AF65-F5344CB8AC3E}">
        <p14:creationId xmlns:p14="http://schemas.microsoft.com/office/powerpoint/2010/main" val="328810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Autofit/>
          </a:bodyPr>
          <a:lstStyle/>
          <a:p>
            <a:r>
              <a:rPr lang="pl-PL" sz="2800" b="1" dirty="0">
                <a:latin typeface="Calibri" panose="020F0502020204030204" pitchFamily="34" charset="0"/>
                <a:ea typeface="Calibri" panose="020F0502020204030204" pitchFamily="34" charset="0"/>
                <a:cs typeface="Calibri" panose="020F0502020204030204" pitchFamily="34" charset="0"/>
              </a:rPr>
              <a:t>IV</a:t>
            </a:r>
            <a:r>
              <a:rPr lang="pl-PL" sz="2800" b="1" dirty="0">
                <a:effectLst/>
                <a:latin typeface="Calibri" panose="020F0502020204030204" pitchFamily="34" charset="0"/>
                <a:ea typeface="Calibri" panose="020F0502020204030204" pitchFamily="34" charset="0"/>
                <a:cs typeface="Calibri" panose="020F0502020204030204" pitchFamily="34" charset="0"/>
              </a:rPr>
              <a:t>. ANALIZA POTRZEB W ZAKRESIE REALIZACJI USŁUG SPOŁECZNYCH</a:t>
            </a:r>
            <a:br>
              <a:rPr lang="pl-PL" sz="28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pl-PL"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Symbol zastępczy zawartości 3">
            <a:extLst>
              <a:ext uri="{FF2B5EF4-FFF2-40B4-BE49-F238E27FC236}">
                <a16:creationId xmlns:a16="http://schemas.microsoft.com/office/drawing/2014/main" id="{6A3CBB22-A8F4-4E16-2A6B-5DAA942CBCEB}"/>
              </a:ext>
            </a:extLst>
          </p:cNvPr>
          <p:cNvGraphicFramePr>
            <a:graphicFrameLocks noGrp="1"/>
          </p:cNvGraphicFramePr>
          <p:nvPr>
            <p:ph idx="1"/>
            <p:extLst>
              <p:ext uri="{D42A27DB-BD31-4B8C-83A1-F6EECF244321}">
                <p14:modId xmlns:p14="http://schemas.microsoft.com/office/powerpoint/2010/main" val="3708061561"/>
              </p:ext>
            </p:extLst>
          </p:nvPr>
        </p:nvGraphicFramePr>
        <p:xfrm>
          <a:off x="288759" y="1152641"/>
          <a:ext cx="11065042" cy="4754173"/>
        </p:xfrm>
        <a:graphic>
          <a:graphicData uri="http://schemas.openxmlformats.org/drawingml/2006/table">
            <a:tbl>
              <a:tblPr firstRow="1" firstCol="1" bandRow="1">
                <a:tableStyleId>{5C22544A-7EE6-4342-B048-85BDC9FD1C3A}</a:tableStyleId>
              </a:tblPr>
              <a:tblGrid>
                <a:gridCol w="798896">
                  <a:extLst>
                    <a:ext uri="{9D8B030D-6E8A-4147-A177-3AD203B41FA5}">
                      <a16:colId xmlns:a16="http://schemas.microsoft.com/office/drawing/2014/main" val="429142647"/>
                    </a:ext>
                  </a:extLst>
                </a:gridCol>
                <a:gridCol w="10266146">
                  <a:extLst>
                    <a:ext uri="{9D8B030D-6E8A-4147-A177-3AD203B41FA5}">
                      <a16:colId xmlns:a16="http://schemas.microsoft.com/office/drawing/2014/main" val="72364613"/>
                    </a:ext>
                  </a:extLst>
                </a:gridCol>
              </a:tblGrid>
              <a:tr h="1435581">
                <a:tc>
                  <a:txBody>
                    <a:bodyPr/>
                    <a:lstStyle/>
                    <a:p>
                      <a:pPr marL="17780" marR="262255" indent="-186055">
                        <a:lnSpc>
                          <a:spcPct val="107000"/>
                        </a:lnSpc>
                        <a:spcAft>
                          <a:spcPts val="90"/>
                        </a:spcAft>
                      </a:pPr>
                      <a:r>
                        <a:rPr lang="pl-PL" sz="1200" dirty="0">
                          <a:solidFill>
                            <a:schemeClr val="tx1"/>
                          </a:solidFill>
                          <a:effectLst/>
                        </a:rPr>
                        <a:t>4.1</a:t>
                      </a:r>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60000"/>
                        <a:lumOff val="40000"/>
                      </a:schemeClr>
                    </a:solidFill>
                  </a:tcPr>
                </a:tc>
                <a:tc>
                  <a:txBody>
                    <a:bodyPr/>
                    <a:lstStyle/>
                    <a:p>
                      <a:pPr marL="186055" marR="262255" indent="-186055">
                        <a:lnSpc>
                          <a:spcPct val="107000"/>
                        </a:lnSpc>
                        <a:spcAft>
                          <a:spcPts val="90"/>
                        </a:spcAft>
                      </a:pPr>
                      <a:r>
                        <a:rPr lang="pl-PL" sz="2000" dirty="0">
                          <a:solidFill>
                            <a:schemeClr val="tx1"/>
                          </a:solidFill>
                          <a:effectLst/>
                        </a:rPr>
                        <a:t>Obecnie realizowane usługi – zakres i stopień zabezpieczenia potrzeb osób starszych, osób </a:t>
                      </a:r>
                      <a:br>
                        <a:rPr lang="pl-PL" sz="2000" dirty="0">
                          <a:solidFill>
                            <a:schemeClr val="tx1"/>
                          </a:solidFill>
                          <a:effectLst/>
                        </a:rPr>
                      </a:br>
                      <a:r>
                        <a:rPr lang="pl-PL" sz="2000" dirty="0">
                          <a:solidFill>
                            <a:schemeClr val="tx1"/>
                          </a:solidFill>
                          <a:effectLst/>
                        </a:rPr>
                        <a:t>z niepełnosprawnościami, rodzin oraz dzieci i młodzieży w ramach pieczy zastępczej, osób </a:t>
                      </a:r>
                      <a:br>
                        <a:rPr lang="pl-PL" sz="2000" dirty="0">
                          <a:solidFill>
                            <a:schemeClr val="tx1"/>
                          </a:solidFill>
                          <a:effectLst/>
                        </a:rPr>
                      </a:br>
                      <a:r>
                        <a:rPr lang="pl-PL" sz="2000" dirty="0">
                          <a:solidFill>
                            <a:schemeClr val="tx1"/>
                          </a:solidFill>
                          <a:effectLst/>
                        </a:rPr>
                        <a:t>z problemami zdrowia psychicznego oraz osób w kryzysie bezdomności</a:t>
                      </a:r>
                      <a:endParaRPr lang="pl-P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6">
                        <a:lumMod val="40000"/>
                        <a:lumOff val="60000"/>
                      </a:schemeClr>
                    </a:solidFill>
                  </a:tcPr>
                </a:tc>
                <a:extLst>
                  <a:ext uri="{0D108BD9-81ED-4DB2-BD59-A6C34878D82A}">
                    <a16:rowId xmlns:a16="http://schemas.microsoft.com/office/drawing/2014/main" val="3120409295"/>
                  </a:ext>
                </a:extLst>
              </a:tr>
              <a:tr h="1098915">
                <a:tc>
                  <a:txBody>
                    <a:bodyPr/>
                    <a:lstStyle/>
                    <a:p>
                      <a:pPr marL="17780" marR="262255" indent="-186055">
                        <a:lnSpc>
                          <a:spcPct val="107000"/>
                        </a:lnSpc>
                        <a:spcAft>
                          <a:spcPts val="90"/>
                        </a:spcAft>
                      </a:pPr>
                      <a:r>
                        <a:rPr lang="pl-PL" sz="1200" dirty="0">
                          <a:solidFill>
                            <a:schemeClr val="tx1"/>
                          </a:solidFill>
                          <a:effectLst/>
                        </a:rPr>
                        <a:t>4.2</a:t>
                      </a:r>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60000"/>
                        <a:lumOff val="40000"/>
                      </a:schemeClr>
                    </a:solidFill>
                  </a:tcPr>
                </a:tc>
                <a:tc>
                  <a:txBody>
                    <a:bodyPr/>
                    <a:lstStyle/>
                    <a:p>
                      <a:pPr marL="186055" marR="262255" indent="-186055">
                        <a:lnSpc>
                          <a:spcPct val="107000"/>
                        </a:lnSpc>
                        <a:spcAft>
                          <a:spcPts val="90"/>
                        </a:spcAft>
                      </a:pPr>
                      <a:r>
                        <a:rPr lang="pl-PL" sz="2000" b="1" dirty="0">
                          <a:solidFill>
                            <a:schemeClr val="tx1"/>
                          </a:solidFill>
                          <a:effectLst/>
                        </a:rPr>
                        <a:t>Diagnoza potrzeb w zakresie nierealizowanych usług lub usług realizowanych w niewystarczającym zakresie na poziomie lokalnym</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6">
                        <a:lumMod val="40000"/>
                        <a:lumOff val="60000"/>
                      </a:schemeClr>
                    </a:solidFill>
                  </a:tcPr>
                </a:tc>
                <a:extLst>
                  <a:ext uri="{0D108BD9-81ED-4DB2-BD59-A6C34878D82A}">
                    <a16:rowId xmlns:a16="http://schemas.microsoft.com/office/drawing/2014/main" val="2419039573"/>
                  </a:ext>
                </a:extLst>
              </a:tr>
              <a:tr h="1120762">
                <a:tc>
                  <a:txBody>
                    <a:bodyPr/>
                    <a:lstStyle/>
                    <a:p>
                      <a:pPr marL="17780" marR="262255" indent="-186055">
                        <a:lnSpc>
                          <a:spcPct val="107000"/>
                        </a:lnSpc>
                        <a:spcAft>
                          <a:spcPts val="90"/>
                        </a:spcAft>
                      </a:pPr>
                      <a:r>
                        <a:rPr lang="pl-PL" sz="1200" dirty="0">
                          <a:solidFill>
                            <a:schemeClr val="tx1"/>
                          </a:solidFill>
                          <a:effectLst/>
                        </a:rPr>
                        <a:t>4.3</a:t>
                      </a:r>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4">
                        <a:lumMod val="60000"/>
                        <a:lumOff val="40000"/>
                      </a:schemeClr>
                    </a:solidFill>
                  </a:tcPr>
                </a:tc>
                <a:tc>
                  <a:txBody>
                    <a:bodyPr/>
                    <a:lstStyle/>
                    <a:p>
                      <a:pPr marL="186055" marR="262255" indent="-186055">
                        <a:lnSpc>
                          <a:spcPct val="107000"/>
                        </a:lnSpc>
                        <a:spcAft>
                          <a:spcPts val="90"/>
                        </a:spcAft>
                      </a:pPr>
                      <a:r>
                        <a:rPr lang="pl-PL" sz="2000" b="1" dirty="0">
                          <a:solidFill>
                            <a:schemeClr val="tx1"/>
                          </a:solidFill>
                          <a:effectLst/>
                        </a:rPr>
                        <a:t>Diagnoza potrzeb kadrowych i profesji społecznych, w tym personelu asystencko- opiekuńczego, zarówno w instytucjach, jak i w społeczności lokalnej, pod kątem przejścia z instytucji do opieki środowiskowej</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6">
                        <a:lumMod val="40000"/>
                        <a:lumOff val="60000"/>
                      </a:schemeClr>
                    </a:solidFill>
                  </a:tcPr>
                </a:tc>
                <a:extLst>
                  <a:ext uri="{0D108BD9-81ED-4DB2-BD59-A6C34878D82A}">
                    <a16:rowId xmlns:a16="http://schemas.microsoft.com/office/drawing/2014/main" val="1682823612"/>
                  </a:ext>
                </a:extLst>
              </a:tr>
              <a:tr h="1098915">
                <a:tc>
                  <a:txBody>
                    <a:bodyPr/>
                    <a:lstStyle/>
                    <a:p>
                      <a:pPr marL="17780" marR="262255" indent="-186055">
                        <a:lnSpc>
                          <a:spcPct val="107000"/>
                        </a:lnSpc>
                        <a:spcAft>
                          <a:spcPts val="90"/>
                        </a:spcAft>
                      </a:pPr>
                      <a:r>
                        <a:rPr lang="pl-PL" sz="1200" dirty="0">
                          <a:solidFill>
                            <a:schemeClr val="tx1"/>
                          </a:solidFill>
                          <a:effectLst/>
                        </a:rPr>
                        <a:t>4.4</a:t>
                      </a:r>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rgbClr val="FFC000"/>
                    </a:solidFill>
                  </a:tcPr>
                </a:tc>
                <a:tc>
                  <a:txBody>
                    <a:bodyPr/>
                    <a:lstStyle/>
                    <a:p>
                      <a:pPr marL="186055" marR="262255" indent="-186055">
                        <a:lnSpc>
                          <a:spcPct val="107000"/>
                        </a:lnSpc>
                        <a:spcAft>
                          <a:spcPts val="90"/>
                        </a:spcAft>
                      </a:pPr>
                      <a:r>
                        <a:rPr lang="pl-PL" sz="2000" b="1" dirty="0">
                          <a:solidFill>
                            <a:schemeClr val="tx1"/>
                          </a:solidFill>
                          <a:effectLst/>
                        </a:rPr>
                        <a:t>Przyczyny nierealizowania usług społecznych </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34925" marT="60325" marB="0">
                    <a:solidFill>
                      <a:schemeClr val="accent6">
                        <a:lumMod val="40000"/>
                        <a:lumOff val="60000"/>
                      </a:schemeClr>
                    </a:solidFill>
                  </a:tcPr>
                </a:tc>
                <a:extLst>
                  <a:ext uri="{0D108BD9-81ED-4DB2-BD59-A6C34878D82A}">
                    <a16:rowId xmlns:a16="http://schemas.microsoft.com/office/drawing/2014/main" val="3497347455"/>
                  </a:ext>
                </a:extLst>
              </a:tr>
            </a:tbl>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BBBDCA09-4D4D-C33A-DBEF-B69CD7783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1" y="6032692"/>
            <a:ext cx="6673616" cy="920365"/>
          </a:xfrm>
          <a:prstGeom prst="rect">
            <a:avLst/>
          </a:prstGeom>
        </p:spPr>
      </p:pic>
    </p:spTree>
    <p:extLst>
      <p:ext uri="{BB962C8B-B14F-4D97-AF65-F5344CB8AC3E}">
        <p14:creationId xmlns:p14="http://schemas.microsoft.com/office/powerpoint/2010/main" val="235813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378372" y="18255"/>
            <a:ext cx="10919769" cy="2745966"/>
          </a:xfrm>
        </p:spPr>
        <p:txBody>
          <a:bodyPr/>
          <a:lstStyle/>
          <a:p>
            <a:r>
              <a:rPr lang="pl-PL" sz="4400" dirty="0">
                <a:solidFill>
                  <a:srgbClr val="181717"/>
                </a:solidFill>
                <a:effectLst/>
                <a:latin typeface="Calibri" panose="020F0502020204030204" pitchFamily="34" charset="0"/>
                <a:ea typeface="Calibri" panose="020F0502020204030204" pitchFamily="34" charset="0"/>
              </a:rPr>
              <a:t>Kierunek </a:t>
            </a:r>
            <a:r>
              <a:rPr lang="pl-PL" sz="4400" dirty="0" err="1">
                <a:solidFill>
                  <a:srgbClr val="181717"/>
                </a:solidFill>
                <a:effectLst/>
                <a:latin typeface="Calibri" panose="020F0502020204030204" pitchFamily="34" charset="0"/>
                <a:ea typeface="Calibri" panose="020F0502020204030204" pitchFamily="34" charset="0"/>
              </a:rPr>
              <a:t>deinstytucjonalizacji</a:t>
            </a:r>
            <a:endParaRPr lang="pl-PL"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93859" y="1343818"/>
            <a:ext cx="10515600" cy="4351338"/>
          </a:xfrm>
        </p:spPr>
        <p:txBody>
          <a:bodyPr>
            <a:normAutofit/>
          </a:bodyPr>
          <a:lstStyle/>
          <a:p>
            <a:endParaRPr lang="pl-PL" sz="2200" dirty="0"/>
          </a:p>
          <a:p>
            <a:r>
              <a:rPr lang="pl-PL" sz="2200" dirty="0"/>
              <a:t>Kierunek deinstytucjonalizacji usług społecznych wspiera w ostatnich latach Komisja Europejska i inne podmioty Unii Europejskiej – w nowej Agendzie unijnej silnie akcentuje się inwestycje w usługi społeczne i </a:t>
            </a:r>
            <a:r>
              <a:rPr lang="pl-PL" sz="2200" dirty="0" err="1"/>
              <a:t>deinstytucjonalizację</a:t>
            </a:r>
            <a:r>
              <a:rPr lang="pl-PL" sz="2200" dirty="0"/>
              <a:t> rozwiązań. </a:t>
            </a:r>
          </a:p>
          <a:p>
            <a:r>
              <a:rPr lang="pl-PL" sz="2200" dirty="0"/>
              <a:t>Na ten cel są  przeznaczane środki finansowe z funduszy polityki spójności UE. Doświadczenia związane z realizowanym już procesem </a:t>
            </a:r>
            <a:r>
              <a:rPr lang="pl-PL" sz="2200" dirty="0" err="1"/>
              <a:t>deinstytucjonalizacji</a:t>
            </a:r>
            <a:r>
              <a:rPr lang="pl-PL" sz="2200" dirty="0"/>
              <a:t> np. pieczy zastępczej, powstawania mieszkań chronionych i wspomaganych, zwiększania środowiskowych usług opiekuńczych wskazują, że jest to słuszny kierunek. </a:t>
            </a:r>
          </a:p>
          <a:p>
            <a:r>
              <a:rPr lang="pl-PL" sz="2200" dirty="0"/>
              <a:t>Dokument </a:t>
            </a:r>
            <a:r>
              <a:rPr lang="pl-PL" sz="2200" b="1" dirty="0"/>
              <a:t>pn. Strategia Rozwoju Usług Społecznych, polityka publiczna do roku 2030 (z perspektywą do 2035 r.) </a:t>
            </a:r>
            <a:r>
              <a:rPr lang="pl-PL" sz="2200" dirty="0"/>
              <a:t>wskazuje kierunki rozwoju usług społecznych, określając jednocześnie proces </a:t>
            </a:r>
            <a:r>
              <a:rPr lang="pl-PL" sz="2200" dirty="0" err="1"/>
              <a:t>deinstytucjonalizacji</a:t>
            </a:r>
            <a:r>
              <a:rPr lang="pl-PL" sz="2200" dirty="0"/>
              <a:t> usług społecznych jako długoletni i stawiający wiele wyzwań dla administracji centralnej i samorządowej.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34938B1A-1A6C-F9F2-3676-7297D0CCC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366219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lstStyle/>
          <a:p>
            <a:pPr marL="0" indent="0" algn="ctr">
              <a:buNone/>
            </a:pPr>
            <a:endParaRPr lang="pl-PL" sz="4400" dirty="0">
              <a:solidFill>
                <a:srgbClr val="181717"/>
              </a:solidFill>
              <a:effectLst/>
              <a:latin typeface="Calibri" panose="020F0502020204030204" pitchFamily="34" charset="0"/>
              <a:ea typeface="Calibri" panose="020F0502020204030204" pitchFamily="34" charset="0"/>
            </a:endParaRPr>
          </a:p>
          <a:p>
            <a:pPr marL="0" indent="0" algn="ctr">
              <a:buNone/>
            </a:pPr>
            <a:r>
              <a:rPr lang="pl-PL" sz="3200" b="1" dirty="0">
                <a:solidFill>
                  <a:srgbClr val="181717"/>
                </a:solidFill>
                <a:effectLst/>
                <a:latin typeface="Calibri" panose="020F0502020204030204" pitchFamily="34" charset="0"/>
                <a:ea typeface="Calibri" panose="020F0502020204030204" pitchFamily="34" charset="0"/>
              </a:rPr>
              <a:t>Zasoby systemu wsparcia wobec poszczególnych grup </a:t>
            </a:r>
          </a:p>
          <a:p>
            <a:pPr marL="0" indent="0" algn="ctr">
              <a:buNone/>
            </a:pPr>
            <a:r>
              <a:rPr lang="pl-PL" sz="3200" b="1" dirty="0">
                <a:solidFill>
                  <a:srgbClr val="181717"/>
                </a:solidFill>
                <a:effectLst/>
                <a:latin typeface="Calibri" panose="020F0502020204030204" pitchFamily="34" charset="0"/>
                <a:ea typeface="Calibri" panose="020F0502020204030204" pitchFamily="34" charset="0"/>
              </a:rPr>
              <a:t>mogą być  na przykład następujące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2B505AF3-F498-5D31-C54A-703A8CC48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65113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42934"/>
            <a:ext cx="10515600" cy="703099"/>
          </a:xfrm>
        </p:spPr>
        <p:txBody>
          <a:bodyPr>
            <a:normAutofit/>
          </a:bodyPr>
          <a:lstStyle/>
          <a:p>
            <a:r>
              <a:rPr lang="pl-PL" sz="3600" b="1" dirty="0">
                <a:solidFill>
                  <a:srgbClr val="2F5084"/>
                </a:solidFill>
                <a:effectLst/>
                <a:latin typeface="Calibri" panose="020F0502020204030204" pitchFamily="34" charset="0"/>
                <a:ea typeface="Calibri" panose="020F0502020204030204" pitchFamily="34" charset="0"/>
              </a:rPr>
              <a:t>WSPARCIE OSÓB STARSZYCH – przykłady usług:</a:t>
            </a:r>
            <a:endParaRPr lang="pl-PL" sz="36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199" y="940037"/>
            <a:ext cx="10981623" cy="5236926"/>
          </a:xfrm>
        </p:spPr>
        <p:txBody>
          <a:bodyPr>
            <a:normAutofit fontScale="70000" lnSpcReduction="20000"/>
          </a:bodyPr>
          <a:lstStyle/>
          <a:p>
            <a:pPr marL="628015" marR="145415" indent="-457200" algn="just">
              <a:lnSpc>
                <a:spcPct val="120000"/>
              </a:lnSpc>
              <a:spcBef>
                <a:spcPts val="0"/>
              </a:spcBef>
              <a:spcAft>
                <a:spcPts val="105"/>
              </a:spcAft>
            </a:pPr>
            <a:endParaRPr lang="pl-PL" dirty="0"/>
          </a:p>
          <a:p>
            <a:pPr marL="628015" marR="145415" indent="-457200" algn="just">
              <a:lnSpc>
                <a:spcPct val="120000"/>
              </a:lnSpc>
              <a:spcBef>
                <a:spcPts val="0"/>
              </a:spcBef>
              <a:spcAft>
                <a:spcPts val="105"/>
              </a:spcAft>
            </a:pPr>
            <a:r>
              <a:rPr lang="pl-PL" b="1" dirty="0"/>
              <a:t>usługi opiekuńcze w miejscu zamieszkania; </a:t>
            </a:r>
          </a:p>
          <a:p>
            <a:pPr marL="628015" marR="145415" indent="-457200" algn="just">
              <a:lnSpc>
                <a:spcPct val="120000"/>
              </a:lnSpc>
              <a:spcBef>
                <a:spcPts val="0"/>
              </a:spcBef>
              <a:spcAft>
                <a:spcPts val="105"/>
              </a:spcAft>
            </a:pPr>
            <a:r>
              <a:rPr lang="pl-PL" b="1" dirty="0"/>
              <a:t>usługi sąsiedzkie; </a:t>
            </a:r>
          </a:p>
          <a:p>
            <a:pPr marL="628015" marR="145415" indent="-457200" algn="just">
              <a:lnSpc>
                <a:spcPct val="120000"/>
              </a:lnSpc>
              <a:spcBef>
                <a:spcPts val="0"/>
              </a:spcBef>
              <a:spcAft>
                <a:spcPts val="105"/>
              </a:spcAft>
            </a:pPr>
            <a:r>
              <a:rPr lang="pl-PL" b="1" dirty="0"/>
              <a:t>opieka </a:t>
            </a:r>
            <a:r>
              <a:rPr lang="pl-PL" b="1" dirty="0" err="1"/>
              <a:t>wytchnieniowa</a:t>
            </a:r>
            <a:r>
              <a:rPr lang="pl-PL" b="1" dirty="0"/>
              <a:t>; </a:t>
            </a:r>
          </a:p>
          <a:p>
            <a:pPr marL="628015" marR="145415" indent="-457200" algn="just">
              <a:lnSpc>
                <a:spcPct val="120000"/>
              </a:lnSpc>
              <a:spcBef>
                <a:spcPts val="0"/>
              </a:spcBef>
              <a:spcAft>
                <a:spcPts val="105"/>
              </a:spcAft>
            </a:pPr>
            <a:r>
              <a:rPr lang="pl-PL" b="1" dirty="0"/>
              <a:t>wolontariat; </a:t>
            </a:r>
          </a:p>
          <a:p>
            <a:pPr marL="628015" marR="145415" indent="-457200" algn="just">
              <a:lnSpc>
                <a:spcPct val="120000"/>
              </a:lnSpc>
              <a:spcBef>
                <a:spcPts val="0"/>
              </a:spcBef>
              <a:spcAft>
                <a:spcPts val="105"/>
              </a:spcAft>
            </a:pPr>
            <a:r>
              <a:rPr lang="pl-PL" b="1" dirty="0" err="1"/>
              <a:t>teleopieka</a:t>
            </a:r>
            <a:r>
              <a:rPr lang="pl-PL" b="1" dirty="0"/>
              <a:t>; </a:t>
            </a:r>
          </a:p>
          <a:p>
            <a:pPr marL="628015" marR="145415" indent="-457200" algn="just">
              <a:lnSpc>
                <a:spcPct val="120000"/>
              </a:lnSpc>
              <a:spcBef>
                <a:spcPts val="0"/>
              </a:spcBef>
              <a:spcAft>
                <a:spcPts val="105"/>
              </a:spcAft>
            </a:pPr>
            <a:r>
              <a:rPr lang="pl-PL" b="1" dirty="0"/>
              <a:t>wsparcie w formie dożywiania; </a:t>
            </a:r>
          </a:p>
          <a:p>
            <a:pPr marL="628015" marR="145415" indent="-457200" algn="just">
              <a:lnSpc>
                <a:spcPct val="120000"/>
              </a:lnSpc>
              <a:spcBef>
                <a:spcPts val="0"/>
              </a:spcBef>
              <a:spcAft>
                <a:spcPts val="105"/>
              </a:spcAft>
            </a:pPr>
            <a:r>
              <a:rPr lang="pl-PL" b="1" dirty="0"/>
              <a:t>ośrodki wsparcia, o jakich mowa w ustawie z dnia 12 marca 2004 r. o pomocy społecznej (Dz.U. z 2021 r. </a:t>
            </a:r>
            <a:r>
              <a:rPr lang="pl-PL" b="1" dirty="0" err="1"/>
              <a:t>poz</a:t>
            </a:r>
            <a:r>
              <a:rPr lang="pl-PL" b="1" dirty="0"/>
              <a:t> 2268, z </a:t>
            </a:r>
            <a:r>
              <a:rPr lang="pl-PL" b="1" dirty="0" err="1"/>
              <a:t>późn</a:t>
            </a:r>
            <a:r>
              <a:rPr lang="pl-PL" b="1" dirty="0"/>
              <a:t>. zm.), świadczące wsparcie w systemie dziennym;</a:t>
            </a:r>
          </a:p>
          <a:p>
            <a:pPr marL="170815" marR="145415" indent="0" algn="just">
              <a:lnSpc>
                <a:spcPct val="120000"/>
              </a:lnSpc>
              <a:spcBef>
                <a:spcPts val="0"/>
              </a:spcBef>
              <a:spcAft>
                <a:spcPts val="105"/>
              </a:spcAft>
              <a:buNone/>
            </a:pPr>
            <a:endParaRPr lang="pl-PL" b="1" dirty="0"/>
          </a:p>
          <a:p>
            <a:pPr marL="0" marR="3157220" indent="0">
              <a:lnSpc>
                <a:spcPct val="120000"/>
              </a:lnSpc>
              <a:spcBef>
                <a:spcPts val="0"/>
              </a:spcBef>
              <a:buNone/>
            </a:pPr>
            <a:r>
              <a:rPr lang="pl-PL" b="1" dirty="0"/>
              <a:t>domy senior+ i kluby senior+; </a:t>
            </a:r>
          </a:p>
          <a:p>
            <a:pPr marL="0" marR="3157220" indent="0">
              <a:lnSpc>
                <a:spcPct val="120000"/>
              </a:lnSpc>
              <a:spcBef>
                <a:spcPts val="0"/>
              </a:spcBef>
              <a:buNone/>
            </a:pPr>
            <a:r>
              <a:rPr lang="pl-PL" b="1" dirty="0"/>
              <a:t>dzienne domy opieki medycznej; </a:t>
            </a:r>
          </a:p>
          <a:p>
            <a:pPr marL="0" marR="3157220" indent="0">
              <a:lnSpc>
                <a:spcPct val="120000"/>
              </a:lnSpc>
              <a:spcBef>
                <a:spcPts val="0"/>
              </a:spcBef>
              <a:buNone/>
            </a:pPr>
            <a:r>
              <a:rPr lang="pl-PL" b="1" dirty="0"/>
              <a:t>mieszkania wspomagane z koszykiem usług; </a:t>
            </a:r>
          </a:p>
          <a:p>
            <a:pPr marL="0" marR="3157220" indent="0">
              <a:lnSpc>
                <a:spcPct val="120000"/>
              </a:lnSpc>
              <a:spcBef>
                <a:spcPts val="0"/>
              </a:spcBef>
              <a:buNone/>
            </a:pPr>
            <a:r>
              <a:rPr lang="pl-PL" b="1" dirty="0"/>
              <a:t>rodzinne domy pomocy; </a:t>
            </a:r>
          </a:p>
          <a:p>
            <a:pPr marL="0" marR="3157220" indent="0">
              <a:lnSpc>
                <a:spcPct val="120000"/>
              </a:lnSpc>
              <a:spcBef>
                <a:spcPts val="0"/>
              </a:spcBef>
              <a:buNone/>
            </a:pPr>
            <a:r>
              <a:rPr lang="pl-PL" b="1" dirty="0"/>
              <a:t>domy pomocy społecznej.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6BF27744-FCC7-3941-0464-D88904A6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794701"/>
            <a:ext cx="6673616" cy="920365"/>
          </a:xfrm>
          <a:prstGeom prst="rect">
            <a:avLst/>
          </a:prstGeom>
        </p:spPr>
      </p:pic>
    </p:spTree>
    <p:extLst>
      <p:ext uri="{BB962C8B-B14F-4D97-AF65-F5344CB8AC3E}">
        <p14:creationId xmlns:p14="http://schemas.microsoft.com/office/powerpoint/2010/main" val="187226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831286"/>
          </a:xfrm>
        </p:spPr>
        <p:txBody>
          <a:bodyPr>
            <a:noAutofit/>
          </a:bodyPr>
          <a:lstStyle/>
          <a:p>
            <a:r>
              <a:rPr lang="pl-PL" sz="3600" b="1" dirty="0">
                <a:solidFill>
                  <a:srgbClr val="2F5084"/>
                </a:solidFill>
                <a:effectLst/>
                <a:latin typeface="Calibri" panose="020F0502020204030204" pitchFamily="34" charset="0"/>
                <a:ea typeface="Calibri" panose="020F0502020204030204" pitchFamily="34" charset="0"/>
              </a:rPr>
              <a:t>2. WSPARCIE OSÓB Z NIEPEŁNOSPRAWNOŚCIAMI – przykłady usług :</a:t>
            </a:r>
            <a:endParaRPr lang="pl-PL" sz="36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645920"/>
            <a:ext cx="11174128" cy="4531043"/>
          </a:xfrm>
        </p:spPr>
        <p:txBody>
          <a:bodyPr>
            <a:normAutofit lnSpcReduction="10000"/>
          </a:bodyPr>
          <a:lstStyle/>
          <a:p>
            <a:pPr marL="1844040" marR="262255" indent="-186055" algn="ctr">
              <a:lnSpc>
                <a:spcPct val="107000"/>
              </a:lnSpc>
              <a:spcAft>
                <a:spcPts val="70"/>
              </a:spcAft>
            </a:pPr>
            <a:r>
              <a:rPr lang="pl-PL" sz="1800" b="1" dirty="0">
                <a:solidFill>
                  <a:srgbClr val="ED772D"/>
                </a:solidFill>
                <a:effectLst/>
                <a:latin typeface="Calibri" panose="020F0502020204030204" pitchFamily="34" charset="0"/>
                <a:ea typeface="Calibri" panose="020F0502020204030204" pitchFamily="34" charset="0"/>
              </a:rPr>
              <a:t> </a:t>
            </a:r>
            <a:endParaRPr lang="pl-PL" sz="1800" dirty="0">
              <a:solidFill>
                <a:srgbClr val="181717"/>
              </a:solidFill>
              <a:effectLst/>
              <a:latin typeface="Calibri" panose="020F0502020204030204" pitchFamily="34" charset="0"/>
              <a:ea typeface="Calibri" panose="020F0502020204030204" pitchFamily="34" charset="0"/>
            </a:endParaRPr>
          </a:p>
          <a:p>
            <a:pPr marL="180340" marR="125095" indent="-186055">
              <a:lnSpc>
                <a:spcPct val="118000"/>
              </a:lnSpc>
              <a:spcAft>
                <a:spcPts val="90"/>
              </a:spcAft>
            </a:pPr>
            <a:r>
              <a:rPr lang="pl-PL" sz="2200" b="1" dirty="0">
                <a:solidFill>
                  <a:srgbClr val="181717"/>
                </a:solidFill>
                <a:effectLst/>
                <a:latin typeface="Calibri" panose="020F0502020204030204" pitchFamily="34" charset="0"/>
                <a:ea typeface="Calibri" panose="020F0502020204030204" pitchFamily="34" charset="0"/>
              </a:rPr>
              <a:t>usługi opiekuńcze w miejscu zamieszkania; usługi asystenta osobistego osoby z niepełnosprawnościami; opieka </a:t>
            </a:r>
            <a:r>
              <a:rPr lang="pl-PL" sz="2200" b="1" dirty="0" err="1">
                <a:solidFill>
                  <a:srgbClr val="181717"/>
                </a:solidFill>
                <a:effectLst/>
                <a:latin typeface="Calibri" panose="020F0502020204030204" pitchFamily="34" charset="0"/>
                <a:ea typeface="Calibri" panose="020F0502020204030204" pitchFamily="34" charset="0"/>
              </a:rPr>
              <a:t>wytchnieniowa</a:t>
            </a:r>
            <a:r>
              <a:rPr lang="pl-PL" sz="2200" b="1" dirty="0">
                <a:solidFill>
                  <a:srgbClr val="181717"/>
                </a:solidFill>
                <a:effectLst/>
                <a:latin typeface="Calibri" panose="020F0502020204030204" pitchFamily="34" charset="0"/>
                <a:ea typeface="Calibri" panose="020F0502020204030204" pitchFamily="34" charset="0"/>
              </a:rPr>
              <a:t>;  wolontariat; </a:t>
            </a:r>
            <a:r>
              <a:rPr lang="pl-PL" sz="2200" b="1" dirty="0" err="1">
                <a:solidFill>
                  <a:srgbClr val="181717"/>
                </a:solidFill>
                <a:effectLst/>
                <a:latin typeface="Calibri" panose="020F0502020204030204" pitchFamily="34" charset="0"/>
                <a:ea typeface="Calibri" panose="020F0502020204030204" pitchFamily="34" charset="0"/>
              </a:rPr>
              <a:t>teleopieka</a:t>
            </a:r>
            <a:r>
              <a:rPr lang="pl-PL" sz="2200" b="1" dirty="0">
                <a:solidFill>
                  <a:srgbClr val="181717"/>
                </a:solidFill>
                <a:effectLst/>
                <a:latin typeface="Calibri" panose="020F0502020204030204" pitchFamily="34" charset="0"/>
                <a:ea typeface="Calibri" panose="020F0502020204030204" pitchFamily="34" charset="0"/>
              </a:rPr>
              <a:t>;  wsparcie w formie dożywiania; ośrodki wsparcia, o jakich mowa w ustawie z dnia 12 marca 2004 r. o pomocy społecznej (Dz.U. z 2021 r. </a:t>
            </a:r>
            <a:r>
              <a:rPr lang="pl-PL" sz="2200" b="1" dirty="0" err="1">
                <a:solidFill>
                  <a:srgbClr val="181717"/>
                </a:solidFill>
                <a:effectLst/>
                <a:latin typeface="Calibri" panose="020F0502020204030204" pitchFamily="34" charset="0"/>
                <a:ea typeface="Calibri" panose="020F0502020204030204" pitchFamily="34" charset="0"/>
              </a:rPr>
              <a:t>poz</a:t>
            </a:r>
            <a:r>
              <a:rPr lang="pl-PL" sz="2200" b="1" dirty="0">
                <a:solidFill>
                  <a:srgbClr val="181717"/>
                </a:solidFill>
                <a:effectLst/>
                <a:latin typeface="Calibri" panose="020F0502020204030204" pitchFamily="34" charset="0"/>
                <a:ea typeface="Calibri" panose="020F0502020204030204" pitchFamily="34" charset="0"/>
              </a:rPr>
              <a:t> 2268, z </a:t>
            </a:r>
            <a:r>
              <a:rPr lang="pl-PL" sz="2200" b="1" dirty="0" err="1">
                <a:solidFill>
                  <a:srgbClr val="181717"/>
                </a:solidFill>
                <a:effectLst/>
                <a:latin typeface="Calibri" panose="020F0502020204030204" pitchFamily="34" charset="0"/>
                <a:ea typeface="Calibri" panose="020F0502020204030204" pitchFamily="34" charset="0"/>
              </a:rPr>
              <a:t>późn</a:t>
            </a:r>
            <a:r>
              <a:rPr lang="pl-PL" sz="2200" b="1" dirty="0">
                <a:solidFill>
                  <a:srgbClr val="181717"/>
                </a:solidFill>
                <a:effectLst/>
                <a:latin typeface="Calibri" panose="020F0502020204030204" pitchFamily="34" charset="0"/>
                <a:ea typeface="Calibri" panose="020F0502020204030204" pitchFamily="34" charset="0"/>
              </a:rPr>
              <a:t>. zm.), świadczące wsparcie w systemie dziennym;</a:t>
            </a:r>
            <a:br>
              <a:rPr lang="pl-PL" sz="2200" b="1" dirty="0">
                <a:solidFill>
                  <a:srgbClr val="181717"/>
                </a:solidFill>
                <a:effectLst/>
                <a:latin typeface="Calibri" panose="020F0502020204030204" pitchFamily="34" charset="0"/>
                <a:ea typeface="Calibri" panose="020F0502020204030204" pitchFamily="34" charset="0"/>
              </a:rPr>
            </a:br>
            <a:endParaRPr lang="pl-PL" sz="2200" b="1" dirty="0">
              <a:solidFill>
                <a:srgbClr val="181717"/>
              </a:solidFill>
              <a:effectLst/>
              <a:latin typeface="Calibri" panose="020F0502020204030204" pitchFamily="34" charset="0"/>
              <a:ea typeface="Calibri" panose="020F0502020204030204" pitchFamily="34" charset="0"/>
            </a:endParaRPr>
          </a:p>
          <a:p>
            <a:pPr marR="442595">
              <a:lnSpc>
                <a:spcPct val="118000"/>
              </a:lnSpc>
              <a:spcAft>
                <a:spcPts val="90"/>
              </a:spcAft>
            </a:pPr>
            <a:r>
              <a:rPr lang="pl-PL" sz="2200" b="1" dirty="0">
                <a:solidFill>
                  <a:srgbClr val="181717"/>
                </a:solidFill>
                <a:effectLst/>
                <a:latin typeface="Calibri" panose="020F0502020204030204" pitchFamily="34" charset="0"/>
                <a:ea typeface="Calibri" panose="020F0502020204030204" pitchFamily="34" charset="0"/>
              </a:rPr>
              <a:t> dzienne domy opieki medycznej;  mieszkania wspomagane z koszykiem usług;  rodzinne domy pomocy;  domy pomocy społecznej;  działania zgodne z ustawą z dnia 27 sierpnia 1997 r. o rehabilitacji zawodowej i społecznej oraz zatrudnianiu osób niepełnosprawnych (Dz. U. z 2021 r. poz. 573, z </a:t>
            </a:r>
            <a:r>
              <a:rPr lang="pl-PL" sz="2200" b="1" dirty="0" err="1">
                <a:solidFill>
                  <a:srgbClr val="181717"/>
                </a:solidFill>
                <a:effectLst/>
                <a:latin typeface="Calibri" panose="020F0502020204030204" pitchFamily="34" charset="0"/>
                <a:ea typeface="Calibri" panose="020F0502020204030204" pitchFamily="34" charset="0"/>
              </a:rPr>
              <a:t>późn</a:t>
            </a:r>
            <a:r>
              <a:rPr lang="pl-PL" sz="2200" b="1" dirty="0">
                <a:solidFill>
                  <a:srgbClr val="181717"/>
                </a:solidFill>
                <a:effectLst/>
                <a:latin typeface="Calibri" panose="020F0502020204030204" pitchFamily="34" charset="0"/>
                <a:ea typeface="Calibri" panose="020F0502020204030204" pitchFamily="34" charset="0"/>
              </a:rPr>
              <a:t>. zm.).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A8A3DADB-68F7-5F98-4CC2-DF79DB72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026" y="5937635"/>
            <a:ext cx="6673616" cy="920365"/>
          </a:xfrm>
          <a:prstGeom prst="rect">
            <a:avLst/>
          </a:prstGeom>
        </p:spPr>
      </p:pic>
    </p:spTree>
    <p:extLst>
      <p:ext uri="{BB962C8B-B14F-4D97-AF65-F5344CB8AC3E}">
        <p14:creationId xmlns:p14="http://schemas.microsoft.com/office/powerpoint/2010/main" val="374227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1309670"/>
          </a:xfrm>
        </p:spPr>
        <p:txBody>
          <a:bodyPr>
            <a:noAutofit/>
          </a:bodyPr>
          <a:lstStyle/>
          <a:p>
            <a:r>
              <a:rPr lang="pl-PL" sz="3600" b="1" dirty="0">
                <a:solidFill>
                  <a:srgbClr val="2F5084"/>
                </a:solidFill>
                <a:effectLst/>
                <a:latin typeface="Calibri" panose="020F0502020204030204" pitchFamily="34" charset="0"/>
                <a:ea typeface="Calibri" panose="020F0502020204030204" pitchFamily="34" charset="0"/>
              </a:rPr>
              <a:t>2. WSPARCIE OSÓB Z NIEPEŁNOSPRAWNOŚCIAMI – przykłady usług :</a:t>
            </a:r>
            <a:br>
              <a:rPr lang="pl-PL" sz="3600" b="1" dirty="0">
                <a:solidFill>
                  <a:srgbClr val="2F5084"/>
                </a:solidFill>
                <a:effectLst/>
                <a:latin typeface="Calibri" panose="020F0502020204030204" pitchFamily="34" charset="0"/>
                <a:ea typeface="Calibri" panose="020F0502020204030204" pitchFamily="34" charset="0"/>
              </a:rPr>
            </a:br>
            <a:endParaRPr lang="pl-PL" sz="36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240222"/>
            <a:ext cx="11353800" cy="4340771"/>
          </a:xfrm>
        </p:spPr>
        <p:txBody>
          <a:bodyPr>
            <a:normAutofit fontScale="92500" lnSpcReduction="10000"/>
          </a:bodyPr>
          <a:lstStyle/>
          <a:p>
            <a:pPr marL="1844040" marR="262255" indent="-186055" algn="ctr">
              <a:lnSpc>
                <a:spcPct val="107000"/>
              </a:lnSpc>
              <a:spcAft>
                <a:spcPts val="70"/>
              </a:spcAft>
            </a:pPr>
            <a:r>
              <a:rPr lang="pl-PL" sz="1800" b="1" dirty="0">
                <a:solidFill>
                  <a:srgbClr val="ED772D"/>
                </a:solidFill>
                <a:effectLst/>
                <a:latin typeface="Calibri" panose="020F0502020204030204" pitchFamily="34" charset="0"/>
                <a:ea typeface="Calibri" panose="020F0502020204030204" pitchFamily="34" charset="0"/>
              </a:rPr>
              <a:t> </a:t>
            </a:r>
            <a:endParaRPr lang="pl-PL" sz="1800" dirty="0">
              <a:solidFill>
                <a:srgbClr val="181717"/>
              </a:solidFill>
              <a:effectLst/>
              <a:latin typeface="Calibri" panose="020F0502020204030204" pitchFamily="34" charset="0"/>
              <a:ea typeface="Calibri" panose="020F0502020204030204" pitchFamily="34" charset="0"/>
            </a:endParaRPr>
          </a:p>
          <a:p>
            <a:pPr marL="0" marR="262255" indent="0">
              <a:lnSpc>
                <a:spcPct val="118000"/>
              </a:lnSpc>
              <a:spcAft>
                <a:spcPts val="250"/>
              </a:spcAft>
              <a:buNone/>
            </a:pPr>
            <a:r>
              <a:rPr lang="pl-PL" sz="2200" b="1" dirty="0">
                <a:solidFill>
                  <a:srgbClr val="181717"/>
                </a:solidFill>
                <a:effectLst/>
                <a:latin typeface="Calibri" panose="020F0502020204030204" pitchFamily="34" charset="0"/>
                <a:ea typeface="Calibri" panose="020F0502020204030204" pitchFamily="34" charset="0"/>
              </a:rPr>
              <a:t>Do podstawowych form aktywności wspomagającej proces rehabilitacji zawodowej i społecznej osób </a:t>
            </a:r>
            <a:br>
              <a:rPr lang="pl-PL" sz="2200" b="1" dirty="0">
                <a:solidFill>
                  <a:srgbClr val="181717"/>
                </a:solidFill>
                <a:effectLst/>
                <a:latin typeface="Calibri" panose="020F0502020204030204" pitchFamily="34" charset="0"/>
                <a:ea typeface="Calibri" panose="020F0502020204030204" pitchFamily="34" charset="0"/>
              </a:rPr>
            </a:br>
            <a:r>
              <a:rPr lang="pl-PL" sz="2200" b="1" dirty="0">
                <a:solidFill>
                  <a:srgbClr val="181717"/>
                </a:solidFill>
                <a:effectLst/>
                <a:latin typeface="Calibri" panose="020F0502020204030204" pitchFamily="34" charset="0"/>
                <a:ea typeface="Calibri" panose="020F0502020204030204" pitchFamily="34" charset="0"/>
              </a:rPr>
              <a:t>z niepełnosprawnością zalicza się uczestnictwo tych osób m.in. w:</a:t>
            </a:r>
          </a:p>
          <a:p>
            <a:pPr marR="536575" lvl="0" fontAlgn="base">
              <a:lnSpc>
                <a:spcPct val="118000"/>
              </a:lnSpc>
              <a:spcAft>
                <a:spcPts val="90"/>
              </a:spcAft>
              <a:buClr>
                <a:srgbClr val="181717"/>
              </a:buClr>
              <a:buSzPts val="1200"/>
            </a:pPr>
            <a: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warsztatach terapii zajęciowej (informacja w tym zakresie została przekazana we wcześniejszym wkładzie),</a:t>
            </a:r>
            <a:b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536575" lvl="0" fontAlgn="base">
              <a:lnSpc>
                <a:spcPct val="120000"/>
              </a:lnSpc>
              <a:spcAft>
                <a:spcPts val="795"/>
              </a:spcAft>
              <a:buClr>
                <a:srgbClr val="181717"/>
              </a:buClr>
              <a:buSzPts val="1200"/>
            </a:pPr>
            <a: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zajęciach klubowych,</a:t>
            </a:r>
            <a:r>
              <a:rPr lang="pl-PL" sz="2200" b="1" dirty="0">
                <a:solidFill>
                  <a:srgbClr val="18171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usługi wspierające, w tym usługi asystencji osobistej, określone </a:t>
            </a:r>
            <a:b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 rozporządzeniu Ministra Pracy i Polityki Społecznej z dnia 7 lutego 2008 r. w sprawie rodzajów zadań z zakresu rehabilitacji zawodowej i społecznej osób niepełnosprawnych zlecanych fundacjom oraz organizacjom pozarządowym (Dz. U. </a:t>
            </a:r>
            <a:b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pl-PL" sz="2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 2016 r. poz. 1945), które dofinansowywane są ze środków PFRON</a:t>
            </a:r>
            <a: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32A6D9FA-E21C-4141-3AD6-36B0FBCD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764" y="5625552"/>
            <a:ext cx="6673616" cy="920365"/>
          </a:xfrm>
          <a:prstGeom prst="rect">
            <a:avLst/>
          </a:prstGeom>
        </p:spPr>
      </p:pic>
    </p:spTree>
    <p:extLst>
      <p:ext uri="{BB962C8B-B14F-4D97-AF65-F5344CB8AC3E}">
        <p14:creationId xmlns:p14="http://schemas.microsoft.com/office/powerpoint/2010/main" val="422052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lstStyle/>
          <a:p>
            <a:r>
              <a:rPr lang="pl-PL" sz="4400" b="1" dirty="0">
                <a:solidFill>
                  <a:srgbClr val="2F5084"/>
                </a:solidFill>
                <a:effectLst/>
                <a:latin typeface="Calibri" panose="020F0502020204030204" pitchFamily="34" charset="0"/>
                <a:ea typeface="Calibri" panose="020F0502020204030204" pitchFamily="34" charset="0"/>
              </a:rPr>
              <a:t>3. WSPARCIE OSÓB BEZDOMNYCH – przykłady usług </a:t>
            </a:r>
            <a:endParaRPr lang="pl-PL"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2136807"/>
            <a:ext cx="10515600" cy="4040155"/>
          </a:xfrm>
        </p:spPr>
        <p:txBody>
          <a:bodyPr>
            <a:normAutofit lnSpcReduction="10000"/>
          </a:bodyPr>
          <a:lstStyle/>
          <a:p>
            <a:pPr marL="186055" marR="176530"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praca socjalna, ze szczególną rolą streetworkingu; l punkty pomocy doraźnej (m.in. jadłodajnie, punkty wydawania żywności i odzieży, łaźnie, punkty poradnictwa);</a:t>
            </a:r>
          </a:p>
          <a:p>
            <a:pPr marL="176530" marR="276225"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usługi reintegracji społeczno-zawodowej, w tym świadczone przez Centra Integracji Społecznej i Kluby Integracji Społecznej;</a:t>
            </a:r>
          </a:p>
          <a:p>
            <a:pPr marL="186055" marR="299085" indent="-186055">
              <a:lnSpc>
                <a:spcPct val="118000"/>
              </a:lnSpc>
              <a:spcAft>
                <a:spcPts val="815"/>
              </a:spcAft>
            </a:pPr>
            <a:r>
              <a:rPr lang="pl-PL" sz="2400" dirty="0">
                <a:solidFill>
                  <a:srgbClr val="181717"/>
                </a:solidFill>
                <a:effectLst/>
                <a:latin typeface="Calibri" panose="020F0502020204030204" pitchFamily="34" charset="0"/>
                <a:ea typeface="Calibri" panose="020F0502020204030204" pitchFamily="34" charset="0"/>
              </a:rPr>
              <a:t>schroniska dla osób bezdomnych i schroniska dla osób bezdomnych z usługami opiekuńczymi; l noclegownie; l ogrzewalnie; l mieszkania wspomagane z koszykiem usług, w tym prowadzone w oparciu o metodę „Najpierw mieszkanie”.</a:t>
            </a:r>
          </a:p>
          <a:p>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713F3E6E-A912-5E2C-607D-3D9ECCB29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57" y="5937635"/>
            <a:ext cx="6673616" cy="920365"/>
          </a:xfrm>
          <a:prstGeom prst="rect">
            <a:avLst/>
          </a:prstGeom>
        </p:spPr>
      </p:pic>
    </p:spTree>
    <p:extLst>
      <p:ext uri="{BB962C8B-B14F-4D97-AF65-F5344CB8AC3E}">
        <p14:creationId xmlns:p14="http://schemas.microsoft.com/office/powerpoint/2010/main" val="403760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Autofit/>
          </a:bodyPr>
          <a:lstStyle/>
          <a:p>
            <a:r>
              <a:rPr lang="pl-PL" sz="3600" b="1" dirty="0">
                <a:solidFill>
                  <a:srgbClr val="2F5084"/>
                </a:solidFill>
                <a:effectLst/>
                <a:latin typeface="Calibri" panose="020F0502020204030204" pitchFamily="34" charset="0"/>
                <a:ea typeface="Calibri" panose="020F0502020204030204" pitchFamily="34" charset="0"/>
              </a:rPr>
              <a:t>4. WSPARCIE OSÓB Z ZABURZENIAMI PSYCHICZNYMI – przykłady usług :</a:t>
            </a:r>
            <a:br>
              <a:rPr lang="pl-PL" sz="3600" dirty="0">
                <a:solidFill>
                  <a:srgbClr val="181717"/>
                </a:solidFill>
                <a:effectLst/>
                <a:latin typeface="Calibri" panose="020F0502020204030204" pitchFamily="34" charset="0"/>
                <a:ea typeface="Calibri" panose="020F0502020204030204" pitchFamily="34" charset="0"/>
              </a:rPr>
            </a:br>
            <a:endParaRPr lang="pl-PL" sz="36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199" y="1825625"/>
            <a:ext cx="11241505" cy="4351338"/>
          </a:xfrm>
        </p:spPr>
        <p:txBody>
          <a:bodyPr>
            <a:normAutofit/>
          </a:bodyPr>
          <a:lstStyle/>
          <a:p>
            <a:pPr marL="186055" marR="963295" indent="-186055">
              <a:lnSpc>
                <a:spcPct val="118000"/>
              </a:lnSpc>
              <a:spcAft>
                <a:spcPts val="90"/>
              </a:spcAft>
            </a:pPr>
            <a:r>
              <a:rPr lang="pl-PL" b="1" dirty="0">
                <a:solidFill>
                  <a:srgbClr val="181717"/>
                </a:solidFill>
                <a:effectLst/>
                <a:latin typeface="Calibri" panose="020F0502020204030204" pitchFamily="34" charset="0"/>
                <a:ea typeface="Calibri" panose="020F0502020204030204" pitchFamily="34" charset="0"/>
              </a:rPr>
              <a:t>usługi opiekuńcze w miejscu zamieszkania, w tym specjalistyczne usługi opiekuńcze; </a:t>
            </a:r>
            <a:r>
              <a:rPr lang="pl-PL" b="1" dirty="0">
                <a:solidFill>
                  <a:srgbClr val="181717"/>
                </a:solidFill>
                <a:latin typeface="Calibri" panose="020F0502020204030204" pitchFamily="34" charset="0"/>
                <a:ea typeface="Calibri" panose="020F0502020204030204" pitchFamily="34" charset="0"/>
              </a:rPr>
              <a:t> </a:t>
            </a:r>
            <a:r>
              <a:rPr lang="pl-PL" b="1" dirty="0">
                <a:solidFill>
                  <a:srgbClr val="181717"/>
                </a:solidFill>
                <a:effectLst/>
                <a:latin typeface="Calibri" panose="020F0502020204030204" pitchFamily="34" charset="0"/>
                <a:ea typeface="Calibri" panose="020F0502020204030204" pitchFamily="34" charset="0"/>
              </a:rPr>
              <a:t>opieka </a:t>
            </a:r>
            <a:r>
              <a:rPr lang="pl-PL" b="1" dirty="0" err="1">
                <a:solidFill>
                  <a:srgbClr val="181717"/>
                </a:solidFill>
                <a:effectLst/>
                <a:latin typeface="Calibri" panose="020F0502020204030204" pitchFamily="34" charset="0"/>
                <a:ea typeface="Calibri" panose="020F0502020204030204" pitchFamily="34" charset="0"/>
              </a:rPr>
              <a:t>wytchnieniowa</a:t>
            </a:r>
            <a:r>
              <a:rPr lang="pl-PL" b="1" dirty="0">
                <a:solidFill>
                  <a:srgbClr val="181717"/>
                </a:solidFill>
                <a:effectLst/>
                <a:latin typeface="Calibri" panose="020F0502020204030204" pitchFamily="34" charset="0"/>
                <a:ea typeface="Calibri" panose="020F0502020204030204" pitchFamily="34" charset="0"/>
              </a:rPr>
              <a:t>;   wolontariat;  ośrodki wsparcia dla osób z zaburzeniami psychicznymi, w tym środowiskowe domy samopomocy i kluby </a:t>
            </a:r>
            <a:r>
              <a:rPr lang="pl-PL" b="1" dirty="0"/>
              <a:t>samopomocy; </a:t>
            </a:r>
          </a:p>
          <a:p>
            <a:pPr marL="186055" marR="3336925" indent="-186055">
              <a:lnSpc>
                <a:spcPct val="118000"/>
              </a:lnSpc>
              <a:spcAft>
                <a:spcPts val="825"/>
              </a:spcAft>
            </a:pPr>
            <a:r>
              <a:rPr lang="pl-PL" b="1" dirty="0"/>
              <a:t>dzienne domy pomocy;  mieszkania wspomagane </a:t>
            </a:r>
            <a:br>
              <a:rPr lang="pl-PL" b="1" dirty="0"/>
            </a:br>
            <a:r>
              <a:rPr lang="pl-PL" b="1" dirty="0"/>
              <a:t>z koszykiem usług; </a:t>
            </a:r>
          </a:p>
          <a:p>
            <a:pPr marL="186055" marR="3336925" indent="-186055">
              <a:lnSpc>
                <a:spcPct val="118000"/>
              </a:lnSpc>
              <a:spcAft>
                <a:spcPts val="825"/>
              </a:spcAft>
            </a:pPr>
            <a:r>
              <a:rPr lang="pl-PL" b="1" dirty="0">
                <a:solidFill>
                  <a:srgbClr val="181717"/>
                </a:solidFill>
                <a:effectLst/>
                <a:latin typeface="Calibri" panose="020F0502020204030204" pitchFamily="34" charset="0"/>
                <a:ea typeface="Calibri" panose="020F0502020204030204" pitchFamily="34" charset="0"/>
              </a:rPr>
              <a:t>domy pomocy społecznej.</a:t>
            </a:r>
          </a:p>
          <a:p>
            <a:endParaRPr lang="pl-PL" sz="4000" dirty="0"/>
          </a:p>
        </p:txBody>
      </p:sp>
      <p:pic>
        <p:nvPicPr>
          <p:cNvPr id="4" name="Obraz 3" descr="Obraz zawierający zrzut ekranu, Wielobarwność, Prostokąt&#10;&#10;Opis wygenerowany automatycznie">
            <a:extLst>
              <a:ext uri="{FF2B5EF4-FFF2-40B4-BE49-F238E27FC236}">
                <a16:creationId xmlns:a16="http://schemas.microsoft.com/office/drawing/2014/main" id="{FE6BA2C2-7C9D-6F6D-56CB-2EF4060D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3" y="5937635"/>
            <a:ext cx="6673616" cy="920365"/>
          </a:xfrm>
          <a:prstGeom prst="rect">
            <a:avLst/>
          </a:prstGeom>
        </p:spPr>
      </p:pic>
    </p:spTree>
    <p:extLst>
      <p:ext uri="{BB962C8B-B14F-4D97-AF65-F5344CB8AC3E}">
        <p14:creationId xmlns:p14="http://schemas.microsoft.com/office/powerpoint/2010/main" val="350671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1096206"/>
          </a:xfrm>
        </p:spPr>
        <p:txBody>
          <a:bodyPr>
            <a:noAutofit/>
          </a:bodyPr>
          <a:lstStyle/>
          <a:p>
            <a:r>
              <a:rPr lang="pl-PL" sz="2400" b="1" dirty="0">
                <a:solidFill>
                  <a:srgbClr val="2F5084"/>
                </a:solidFill>
                <a:latin typeface="Calibri" panose="020F0502020204030204" pitchFamily="34" charset="0"/>
                <a:ea typeface="Calibri" panose="020F0502020204030204" pitchFamily="34" charset="0"/>
              </a:rPr>
              <a:t>5</a:t>
            </a:r>
            <a:r>
              <a:rPr lang="pl-PL" sz="3200" b="1" dirty="0">
                <a:solidFill>
                  <a:srgbClr val="2F5084"/>
                </a:solidFill>
                <a:effectLst/>
                <a:latin typeface="Calibri" panose="020F0502020204030204" pitchFamily="34" charset="0"/>
                <a:ea typeface="Calibri" panose="020F0502020204030204" pitchFamily="34" charset="0"/>
              </a:rPr>
              <a:t>. WSPARCIE DZIECKA I RODZINY, W TYM DZIECKA </a:t>
            </a:r>
            <a:br>
              <a:rPr lang="pl-PL" sz="3200" b="1" dirty="0">
                <a:solidFill>
                  <a:srgbClr val="2F5084"/>
                </a:solidFill>
                <a:effectLst/>
                <a:latin typeface="Calibri" panose="020F0502020204030204" pitchFamily="34" charset="0"/>
                <a:ea typeface="Calibri" panose="020F0502020204030204" pitchFamily="34" charset="0"/>
              </a:rPr>
            </a:br>
            <a:r>
              <a:rPr lang="pl-PL" sz="3200" b="1" dirty="0">
                <a:solidFill>
                  <a:srgbClr val="2F5084"/>
                </a:solidFill>
                <a:effectLst/>
                <a:latin typeface="Calibri" panose="020F0502020204030204" pitchFamily="34" charset="0"/>
                <a:ea typeface="Calibri" panose="020F0502020204030204" pitchFamily="34" charset="0"/>
              </a:rPr>
              <a:t>Z NIEPEŁNOSPRAWNOŚCIĄ – przykłady usług:</a:t>
            </a:r>
            <a:endParaRPr lang="pl-PL" sz="32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lstStyle/>
          <a:p>
            <a:pPr marL="176530" marR="176530" indent="-186055">
              <a:lnSpc>
                <a:spcPct val="118000"/>
              </a:lnSpc>
              <a:spcAft>
                <a:spcPts val="90"/>
              </a:spcAft>
            </a:pPr>
            <a:r>
              <a:rPr lang="pl-PL" sz="2400" b="1" dirty="0">
                <a:solidFill>
                  <a:srgbClr val="181717"/>
                </a:solidFill>
                <a:effectLst/>
                <a:latin typeface="Calibri" panose="020F0502020204030204" pitchFamily="34" charset="0"/>
                <a:ea typeface="Calibri" panose="020F0502020204030204" pitchFamily="34" charset="0"/>
              </a:rPr>
              <a:t>zapewnienie rodzinie przeżywającej trudności wsparcia i pomocy asystenta rodziny oraz dostępu do specjalistycznego poradnictwa; </a:t>
            </a:r>
          </a:p>
          <a:p>
            <a:pPr marL="6350" marR="248285" indent="-6350" algn="just">
              <a:lnSpc>
                <a:spcPct val="120000"/>
              </a:lnSpc>
              <a:spcAft>
                <a:spcPts val="895"/>
              </a:spcAft>
            </a:pPr>
            <a:r>
              <a:rPr lang="pl-PL" sz="2400" b="1" dirty="0">
                <a:solidFill>
                  <a:srgbClr val="181717"/>
                </a:solidFill>
                <a:effectLst/>
                <a:latin typeface="Calibri" panose="020F0502020204030204" pitchFamily="34" charset="0"/>
                <a:ea typeface="Calibri" panose="020F0502020204030204" pitchFamily="34" charset="0"/>
              </a:rPr>
              <a:t> organizowanie szkoleń i tworzenie warunków do działania rodzin wspierających (zawieranie umów); </a:t>
            </a:r>
          </a:p>
          <a:p>
            <a:pPr marL="6350" marR="248285" indent="-6350" algn="just">
              <a:lnSpc>
                <a:spcPct val="120000"/>
              </a:lnSpc>
              <a:spcAft>
                <a:spcPts val="895"/>
              </a:spcAft>
            </a:pPr>
            <a:r>
              <a:rPr lang="pl-PL" sz="2400" b="1" dirty="0">
                <a:solidFill>
                  <a:srgbClr val="181717"/>
                </a:solidFill>
                <a:effectLst/>
                <a:latin typeface="Calibri" panose="020F0502020204030204" pitchFamily="34" charset="0"/>
                <a:ea typeface="Calibri" panose="020F0502020204030204" pitchFamily="34" charset="0"/>
              </a:rPr>
              <a:t>prowadzenie placówek wsparcia dziennego oraz zapewnienie w nich miejsc dla dzieci; l rozwój rodzinnej pieczy zastępczej; </a:t>
            </a:r>
          </a:p>
          <a:p>
            <a:pPr marL="6350" marR="248285" indent="-6350" algn="just">
              <a:lnSpc>
                <a:spcPct val="120000"/>
              </a:lnSpc>
              <a:spcAft>
                <a:spcPts val="895"/>
              </a:spcAft>
            </a:pPr>
            <a:r>
              <a:rPr lang="pl-PL" sz="2400" b="1" dirty="0">
                <a:solidFill>
                  <a:srgbClr val="181717"/>
                </a:solidFill>
                <a:effectLst/>
                <a:latin typeface="Calibri" panose="020F0502020204030204" pitchFamily="34" charset="0"/>
                <a:ea typeface="Calibri" panose="020F0502020204030204" pitchFamily="34" charset="0"/>
              </a:rPr>
              <a:t>tworzenie centrów wsparcia pieczy zastępczej na poziomie powiatu i regionu.</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C0502153-8104-A17D-41B3-CE835DD83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937635"/>
            <a:ext cx="6673616" cy="920365"/>
          </a:xfrm>
          <a:prstGeom prst="rect">
            <a:avLst/>
          </a:prstGeom>
        </p:spPr>
      </p:pic>
    </p:spTree>
    <p:extLst>
      <p:ext uri="{BB962C8B-B14F-4D97-AF65-F5344CB8AC3E}">
        <p14:creationId xmlns:p14="http://schemas.microsoft.com/office/powerpoint/2010/main" val="70461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3028" y="0"/>
            <a:ext cx="8911687" cy="1280890"/>
          </a:xfrm>
        </p:spPr>
        <p:txBody>
          <a:bodyPr>
            <a:normAutofit fontScale="90000"/>
          </a:bodyPr>
          <a:lstStyle/>
          <a:p>
            <a:r>
              <a:rPr lang="pl-PL" b="1" dirty="0">
                <a:latin typeface="Calibri" panose="020F0502020204030204" pitchFamily="34" charset="0"/>
                <a:ea typeface="Calibri" panose="020F0502020204030204" pitchFamily="34" charset="0"/>
                <a:cs typeface="Calibri" panose="020F0502020204030204" pitchFamily="34" charset="0"/>
              </a:rPr>
              <a:t>Niezbędne diagnozy w zakresie potrzeb</a:t>
            </a:r>
          </a:p>
        </p:txBody>
      </p:sp>
      <p:graphicFrame>
        <p:nvGraphicFramePr>
          <p:cNvPr id="6" name="Diagram 5">
            <a:extLst>
              <a:ext uri="{FF2B5EF4-FFF2-40B4-BE49-F238E27FC236}">
                <a16:creationId xmlns:a16="http://schemas.microsoft.com/office/drawing/2014/main" id="{25DEA134-65BF-409E-A177-729D8207D013}"/>
              </a:ext>
            </a:extLst>
          </p:cNvPr>
          <p:cNvGraphicFramePr/>
          <p:nvPr>
            <p:extLst>
              <p:ext uri="{D42A27DB-BD31-4B8C-83A1-F6EECF244321}">
                <p14:modId xmlns:p14="http://schemas.microsoft.com/office/powerpoint/2010/main" val="2501533200"/>
              </p:ext>
            </p:extLst>
          </p:nvPr>
        </p:nvGraphicFramePr>
        <p:xfrm>
          <a:off x="1073028" y="1048932"/>
          <a:ext cx="9739823" cy="508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8C0FD7CF-3C31-BF2B-14F4-A2B623BED1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4805" y="5809068"/>
            <a:ext cx="6673616" cy="920365"/>
          </a:xfrm>
          <a:prstGeom prst="rect">
            <a:avLst/>
          </a:prstGeom>
        </p:spPr>
      </p:pic>
    </p:spTree>
    <p:extLst>
      <p:ext uri="{BB962C8B-B14F-4D97-AF65-F5344CB8AC3E}">
        <p14:creationId xmlns:p14="http://schemas.microsoft.com/office/powerpoint/2010/main" val="34222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6592" y="306333"/>
            <a:ext cx="10364308" cy="1280890"/>
          </a:xfrm>
        </p:spPr>
        <p:txBody>
          <a:bodyPr>
            <a:normAutofit fontScale="90000"/>
          </a:bodyPr>
          <a:lstStyle/>
          <a:p>
            <a:r>
              <a:rPr lang="pl-PL" b="1" dirty="0">
                <a:latin typeface="Calibri" panose="020F0502020204030204" pitchFamily="34" charset="0"/>
                <a:ea typeface="Calibri" panose="020F0502020204030204" pitchFamily="34" charset="0"/>
                <a:cs typeface="Calibri" panose="020F0502020204030204" pitchFamily="34" charset="0"/>
              </a:rPr>
              <a:t>Analiza potrzeb w zakresie realizacji usług społecznych</a:t>
            </a:r>
          </a:p>
        </p:txBody>
      </p:sp>
      <p:graphicFrame>
        <p:nvGraphicFramePr>
          <p:cNvPr id="6" name="Diagram 5">
            <a:extLst>
              <a:ext uri="{FF2B5EF4-FFF2-40B4-BE49-F238E27FC236}">
                <a16:creationId xmlns:a16="http://schemas.microsoft.com/office/drawing/2014/main" id="{4030F4A0-9EF9-4369-B305-E9368D1DF922}"/>
              </a:ext>
            </a:extLst>
          </p:cNvPr>
          <p:cNvGraphicFramePr/>
          <p:nvPr>
            <p:extLst>
              <p:ext uri="{D42A27DB-BD31-4B8C-83A1-F6EECF244321}">
                <p14:modId xmlns:p14="http://schemas.microsoft.com/office/powerpoint/2010/main" val="3292503871"/>
              </p:ext>
            </p:extLst>
          </p:nvPr>
        </p:nvGraphicFramePr>
        <p:xfrm>
          <a:off x="1136591" y="946778"/>
          <a:ext cx="10586979" cy="5276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274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949295" y="1106905"/>
            <a:ext cx="10515600" cy="4658627"/>
          </a:xfrm>
        </p:spPr>
        <p:txBody>
          <a:bodyPr>
            <a:normAutofit fontScale="90000"/>
          </a:bodyPr>
          <a:lstStyle/>
          <a:p>
            <a:pPr algn="ctr"/>
            <a:r>
              <a:rPr lang="pl-PL" b="1" dirty="0">
                <a:solidFill>
                  <a:srgbClr val="181717"/>
                </a:solidFill>
                <a:latin typeface="Calibri" panose="020F0502020204030204" pitchFamily="34" charset="0"/>
                <a:ea typeface="Calibri" panose="020F0502020204030204" pitchFamily="34" charset="0"/>
                <a:cs typeface="Calibri" panose="020F0502020204030204" pitchFamily="34" charset="0"/>
              </a:rPr>
              <a:t>2. </a:t>
            </a:r>
            <a: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CZĘŚĆ PROGRAMOWA LOKALNEGO PLANU DEINSTYTUCJONALIZACJI USŁUG, </a:t>
            </a:r>
            <a:b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b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czyli </a:t>
            </a:r>
            <a:b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przykładowe cele i działania zostaną rozpisane </a:t>
            </a:r>
            <a:b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pl-PL" sz="4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w załączniku dalszej części dokumentu</a:t>
            </a:r>
            <a:br>
              <a:rPr lang="pl-PL" dirty="0">
                <a:latin typeface="Calibri" panose="020F0502020204030204" pitchFamily="34" charset="0"/>
                <a:ea typeface="Calibri" panose="020F0502020204030204" pitchFamily="34" charset="0"/>
                <a:cs typeface="Calibri" panose="020F0502020204030204" pitchFamily="34" charset="0"/>
              </a:rPr>
            </a:br>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3" name="Obraz 2" descr="Obraz zawierający zrzut ekranu, Wielobarwność, Prostokąt&#10;&#10;Opis wygenerowany automatycznie">
            <a:extLst>
              <a:ext uri="{FF2B5EF4-FFF2-40B4-BE49-F238E27FC236}">
                <a16:creationId xmlns:a16="http://schemas.microsoft.com/office/drawing/2014/main" id="{94B40910-50F9-05AB-72F6-CAACB5BFE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81017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90196"/>
            <a:ext cx="10515600" cy="1325563"/>
          </a:xfrm>
        </p:spPr>
        <p:txBody>
          <a:bodyPr>
            <a:normAutofit fontScale="90000"/>
          </a:bodyPr>
          <a:lstStyle/>
          <a:p>
            <a:br>
              <a:rPr lang="pl-PL" sz="2800" b="1" dirty="0">
                <a:solidFill>
                  <a:srgbClr val="181717"/>
                </a:solidFill>
                <a:effectLst/>
                <a:latin typeface="Calibri" panose="020F0502020204030204" pitchFamily="34" charset="0"/>
                <a:ea typeface="Calibri" panose="020F0502020204030204" pitchFamily="34" charset="0"/>
              </a:rPr>
            </a:br>
            <a:br>
              <a:rPr lang="pl-PL" sz="2800" b="1" dirty="0">
                <a:solidFill>
                  <a:srgbClr val="181717"/>
                </a:solidFill>
                <a:effectLst/>
                <a:latin typeface="Calibri" panose="020F0502020204030204" pitchFamily="34" charset="0"/>
                <a:ea typeface="Calibri" panose="020F0502020204030204" pitchFamily="34" charset="0"/>
              </a:rPr>
            </a:br>
            <a:br>
              <a:rPr lang="pl-PL" sz="2800" b="1" dirty="0">
                <a:solidFill>
                  <a:srgbClr val="181717"/>
                </a:solidFill>
                <a:effectLst/>
                <a:latin typeface="Calibri" panose="020F0502020204030204" pitchFamily="34" charset="0"/>
                <a:ea typeface="Calibri" panose="020F0502020204030204" pitchFamily="34" charset="0"/>
              </a:rPr>
            </a:br>
            <a:br>
              <a:rPr lang="pl-PL" sz="2800" b="1" dirty="0">
                <a:solidFill>
                  <a:srgbClr val="181717"/>
                </a:solidFill>
                <a:effectLst/>
                <a:latin typeface="Calibri" panose="020F0502020204030204" pitchFamily="34" charset="0"/>
                <a:ea typeface="Calibri" panose="020F0502020204030204" pitchFamily="34" charset="0"/>
              </a:rPr>
            </a:br>
            <a:r>
              <a:rPr lang="pl-PL" sz="2800" b="1" dirty="0">
                <a:solidFill>
                  <a:srgbClr val="181717"/>
                </a:solidFill>
                <a:effectLst/>
                <a:latin typeface="Calibri" panose="020F0502020204030204" pitchFamily="34" charset="0"/>
                <a:ea typeface="Calibri" panose="020F0502020204030204" pitchFamily="34" charset="0"/>
              </a:rPr>
              <a:t>Rozwój usług społecznych</a:t>
            </a:r>
            <a:endParaRPr lang="pl-PL" sz="28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404205"/>
            <a:ext cx="10515600" cy="4806813"/>
          </a:xfrm>
        </p:spPr>
        <p:txBody>
          <a:bodyPr>
            <a:normAutofit fontScale="70000" lnSpcReduction="20000"/>
          </a:bodyPr>
          <a:lstStyle/>
          <a:p>
            <a:pPr marL="186055" marR="269875" indent="0">
              <a:lnSpc>
                <a:spcPct val="118000"/>
              </a:lnSpc>
              <a:spcAft>
                <a:spcPts val="310"/>
              </a:spcAft>
              <a:buNone/>
            </a:pPr>
            <a:endParaRPr lang="pl-PL" dirty="0">
              <a:solidFill>
                <a:srgbClr val="181717"/>
              </a:solidFill>
              <a:effectLst/>
              <a:latin typeface="Calibri" panose="020F0502020204030204" pitchFamily="34" charset="0"/>
              <a:ea typeface="Calibri" panose="020F0502020204030204" pitchFamily="34" charset="0"/>
            </a:endParaRPr>
          </a:p>
          <a:p>
            <a:pPr marL="186055" marR="269875" indent="0">
              <a:lnSpc>
                <a:spcPct val="118000"/>
              </a:lnSpc>
              <a:spcAft>
                <a:spcPts val="310"/>
              </a:spcAft>
              <a:buNone/>
            </a:pPr>
            <a:r>
              <a:rPr lang="pl-PL" dirty="0">
                <a:solidFill>
                  <a:srgbClr val="181717"/>
                </a:solidFill>
                <a:effectLst/>
                <a:latin typeface="Calibri" panose="020F0502020204030204" pitchFamily="34" charset="0"/>
                <a:ea typeface="Calibri" panose="020F0502020204030204" pitchFamily="34" charset="0"/>
              </a:rPr>
              <a:t>Rozwój usług społecznych i ich proces deinstytucjonalizacji będzie się odbywał tam, gdzie są potrzeby społeczne, czyli na poziomie lokalnym. </a:t>
            </a:r>
          </a:p>
          <a:p>
            <a:pPr marL="186055" marR="269875" indent="0">
              <a:lnSpc>
                <a:spcPct val="118000"/>
              </a:lnSpc>
              <a:spcAft>
                <a:spcPts val="310"/>
              </a:spcAft>
              <a:buNone/>
            </a:pPr>
            <a:endParaRPr lang="pl-PL" dirty="0">
              <a:solidFill>
                <a:srgbClr val="181717"/>
              </a:solidFill>
              <a:latin typeface="Calibri" panose="020F0502020204030204" pitchFamily="34" charset="0"/>
              <a:ea typeface="Calibri" panose="020F0502020204030204" pitchFamily="34" charset="0"/>
            </a:endParaRPr>
          </a:p>
          <a:p>
            <a:pPr marL="186055" marR="269875" indent="0">
              <a:lnSpc>
                <a:spcPct val="118000"/>
              </a:lnSpc>
              <a:spcAft>
                <a:spcPts val="310"/>
              </a:spcAft>
              <a:buNone/>
            </a:pPr>
            <a:r>
              <a:rPr lang="pl-PL" b="1" dirty="0">
                <a:solidFill>
                  <a:srgbClr val="181717"/>
                </a:solidFill>
                <a:latin typeface="Calibri" panose="020F0502020204030204" pitchFamily="34" charset="0"/>
                <a:ea typeface="Calibri" panose="020F0502020204030204" pitchFamily="34" charset="0"/>
              </a:rPr>
              <a:t>K</a:t>
            </a:r>
            <a:r>
              <a:rPr lang="pl-PL" b="1" dirty="0">
                <a:solidFill>
                  <a:srgbClr val="181717"/>
                </a:solidFill>
                <a:effectLst/>
                <a:latin typeface="Calibri" panose="020F0502020204030204" pitchFamily="34" charset="0"/>
                <a:ea typeface="Calibri" panose="020F0502020204030204" pitchFamily="34" charset="0"/>
              </a:rPr>
              <a:t>luczowe będzie zaangażowanie samorządów lokalnych w planowanie i organizację całego procesu. </a:t>
            </a:r>
          </a:p>
          <a:p>
            <a:pPr marL="186055" marR="269875" indent="0">
              <a:lnSpc>
                <a:spcPct val="118000"/>
              </a:lnSpc>
              <a:spcAft>
                <a:spcPts val="310"/>
              </a:spcAft>
              <a:buNone/>
            </a:pPr>
            <a:endParaRPr lang="pl-PL" dirty="0">
              <a:solidFill>
                <a:srgbClr val="181717"/>
              </a:solidFill>
              <a:effectLst/>
              <a:latin typeface="Calibri" panose="020F0502020204030204" pitchFamily="34" charset="0"/>
              <a:ea typeface="Calibri" panose="020F0502020204030204" pitchFamily="34" charset="0"/>
            </a:endParaRPr>
          </a:p>
          <a:p>
            <a:pPr marL="186055" marR="269875" indent="0">
              <a:lnSpc>
                <a:spcPct val="118000"/>
              </a:lnSpc>
              <a:spcAft>
                <a:spcPts val="310"/>
              </a:spcAft>
              <a:buNone/>
            </a:pPr>
            <a:r>
              <a:rPr lang="pl-PL" dirty="0">
                <a:solidFill>
                  <a:srgbClr val="181717"/>
                </a:solidFill>
                <a:effectLst/>
                <a:latin typeface="Calibri" panose="020F0502020204030204" pitchFamily="34" charset="0"/>
                <a:ea typeface="Calibri" panose="020F0502020204030204" pitchFamily="34" charset="0"/>
              </a:rPr>
              <a:t>Na poziomie regionalnym samorządy województw zobowiązane są, by w perspektywie finansowej 2021–2027 przygotowywać </a:t>
            </a:r>
            <a:r>
              <a:rPr lang="pl-PL" b="1" dirty="0">
                <a:solidFill>
                  <a:srgbClr val="181717"/>
                </a:solidFill>
                <a:effectLst/>
                <a:latin typeface="Calibri" panose="020F0502020204030204" pitchFamily="34" charset="0"/>
                <a:ea typeface="Calibri" panose="020F0502020204030204" pitchFamily="34" charset="0"/>
              </a:rPr>
              <a:t>Regionalne Plany Deinstytucjonalizacji Usług Społecznych,</a:t>
            </a:r>
            <a:r>
              <a:rPr lang="pl-PL" dirty="0">
                <a:solidFill>
                  <a:srgbClr val="181717"/>
                </a:solidFill>
                <a:effectLst/>
                <a:latin typeface="Calibri" panose="020F0502020204030204" pitchFamily="34" charset="0"/>
                <a:ea typeface="Calibri" panose="020F0502020204030204" pitchFamily="34" charset="0"/>
              </a:rPr>
              <a:t> które będą określały ramy prowadzonych działań, natomiast </a:t>
            </a:r>
            <a:r>
              <a:rPr lang="pl-PL" b="1" dirty="0">
                <a:solidFill>
                  <a:srgbClr val="181717"/>
                </a:solidFill>
                <a:effectLst/>
                <a:latin typeface="Calibri" panose="020F0502020204030204" pitchFamily="34" charset="0"/>
                <a:ea typeface="Calibri" panose="020F0502020204030204" pitchFamily="34" charset="0"/>
              </a:rPr>
              <a:t>samorząd powiatowy i gminny będzie odpowiadał za opracowanie planów organizacji i realizacji usług społecznych w formie </a:t>
            </a:r>
            <a:r>
              <a:rPr lang="pl-PL" b="1" dirty="0" err="1">
                <a:solidFill>
                  <a:srgbClr val="181717"/>
                </a:solidFill>
                <a:effectLst/>
                <a:latin typeface="Calibri" panose="020F0502020204030204" pitchFamily="34" charset="0"/>
                <a:ea typeface="Calibri" panose="020F0502020204030204" pitchFamily="34" charset="0"/>
              </a:rPr>
              <a:t>zdeinstytucjonalizowanejna</a:t>
            </a:r>
            <a:r>
              <a:rPr lang="pl-PL" b="1" dirty="0">
                <a:solidFill>
                  <a:srgbClr val="181717"/>
                </a:solidFill>
                <a:effectLst/>
                <a:latin typeface="Calibri" panose="020F0502020204030204" pitchFamily="34" charset="0"/>
                <a:ea typeface="Calibri" panose="020F0502020204030204" pitchFamily="34" charset="0"/>
              </a:rPr>
              <a:t> poziomie gminy/ powiatu. </a:t>
            </a:r>
          </a:p>
          <a:p>
            <a:endParaRPr lang="pl-PL" sz="4000" dirty="0"/>
          </a:p>
        </p:txBody>
      </p:sp>
      <p:pic>
        <p:nvPicPr>
          <p:cNvPr id="4" name="Obraz 3" descr="Obraz zawierający zrzut ekranu, Wielobarwność, Prostokąt&#10;&#10;Opis wygenerowany automatycznie">
            <a:extLst>
              <a:ext uri="{FF2B5EF4-FFF2-40B4-BE49-F238E27FC236}">
                <a16:creationId xmlns:a16="http://schemas.microsoft.com/office/drawing/2014/main" id="{16D4CA14-7585-AA72-B8E4-AE476174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84019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6411" y="246606"/>
            <a:ext cx="10241089" cy="1280890"/>
          </a:xfrm>
        </p:spPr>
        <p:txBody>
          <a:bodyPr>
            <a:normAutofit fontScale="90000"/>
          </a:bodyPr>
          <a:lstStyle/>
          <a:p>
            <a:r>
              <a:rPr lang="pl-PL" b="1" dirty="0">
                <a:latin typeface="Calibri" panose="020F0502020204030204" pitchFamily="34" charset="0"/>
                <a:ea typeface="Calibri" panose="020F0502020204030204" pitchFamily="34" charset="0"/>
                <a:cs typeface="Calibri" panose="020F0502020204030204" pitchFamily="34" charset="0"/>
              </a:rPr>
              <a:t>Część programowa</a:t>
            </a:r>
            <a:br>
              <a:rPr lang="pl-PL" b="1" dirty="0">
                <a:latin typeface="Calibri" panose="020F0502020204030204" pitchFamily="34" charset="0"/>
                <a:ea typeface="Calibri" panose="020F0502020204030204" pitchFamily="34" charset="0"/>
                <a:cs typeface="Calibri" panose="020F0502020204030204" pitchFamily="34" charset="0"/>
              </a:rPr>
            </a:br>
            <a:r>
              <a:rPr lang="pl-PL" b="1" dirty="0">
                <a:latin typeface="Calibri" panose="020F0502020204030204" pitchFamily="34" charset="0"/>
                <a:ea typeface="Calibri" panose="020F0502020204030204" pitchFamily="34" charset="0"/>
                <a:cs typeface="Calibri" panose="020F0502020204030204" pitchFamily="34" charset="0"/>
              </a:rPr>
              <a:t>Plan rozwoju usług społecznych</a:t>
            </a:r>
          </a:p>
        </p:txBody>
      </p:sp>
      <p:graphicFrame>
        <p:nvGraphicFramePr>
          <p:cNvPr id="6" name="Diagram 5">
            <a:extLst>
              <a:ext uri="{FF2B5EF4-FFF2-40B4-BE49-F238E27FC236}">
                <a16:creationId xmlns:a16="http://schemas.microsoft.com/office/drawing/2014/main" id="{C2888890-EA37-4087-927A-22ECCD3F2A03}"/>
              </a:ext>
            </a:extLst>
          </p:cNvPr>
          <p:cNvGraphicFramePr/>
          <p:nvPr>
            <p:extLst>
              <p:ext uri="{D42A27DB-BD31-4B8C-83A1-F6EECF244321}">
                <p14:modId xmlns:p14="http://schemas.microsoft.com/office/powerpoint/2010/main" val="261442876"/>
              </p:ext>
            </p:extLst>
          </p:nvPr>
        </p:nvGraphicFramePr>
        <p:xfrm>
          <a:off x="961187" y="635149"/>
          <a:ext cx="10549997" cy="4966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D4D00C73-051D-8EF6-9941-0855EA2DC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496" y="5691029"/>
            <a:ext cx="6673616" cy="920365"/>
          </a:xfrm>
          <a:prstGeom prst="rect">
            <a:avLst/>
          </a:prstGeom>
        </p:spPr>
      </p:pic>
    </p:spTree>
    <p:extLst>
      <p:ext uri="{BB962C8B-B14F-4D97-AF65-F5344CB8AC3E}">
        <p14:creationId xmlns:p14="http://schemas.microsoft.com/office/powerpoint/2010/main" val="1060196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0"/>
            <a:ext cx="10515600" cy="1325563"/>
          </a:xfrm>
        </p:spPr>
        <p:txBody>
          <a:bodyPr/>
          <a:lstStyle/>
          <a:p>
            <a:r>
              <a:rPr lang="pl-PL" b="1" dirty="0">
                <a:latin typeface="Calibri" panose="020F0502020204030204" pitchFamily="34" charset="0"/>
                <a:ea typeface="Calibri" panose="020F0502020204030204" pitchFamily="34" charset="0"/>
                <a:cs typeface="Calibri" panose="020F0502020204030204" pitchFamily="34" charset="0"/>
              </a:rPr>
              <a:t>Analiza kosztów realizacji planu</a:t>
            </a:r>
          </a:p>
        </p:txBody>
      </p:sp>
      <p:graphicFrame>
        <p:nvGraphicFramePr>
          <p:cNvPr id="6" name="Diagram 5">
            <a:extLst>
              <a:ext uri="{FF2B5EF4-FFF2-40B4-BE49-F238E27FC236}">
                <a16:creationId xmlns:a16="http://schemas.microsoft.com/office/drawing/2014/main" id="{AC805C8B-4ABD-45EB-AEFB-71151FFCF3CB}"/>
              </a:ext>
            </a:extLst>
          </p:cNvPr>
          <p:cNvGraphicFramePr/>
          <p:nvPr>
            <p:extLst>
              <p:ext uri="{D42A27DB-BD31-4B8C-83A1-F6EECF244321}">
                <p14:modId xmlns:p14="http://schemas.microsoft.com/office/powerpoint/2010/main" val="2520023664"/>
              </p:ext>
            </p:extLst>
          </p:nvPr>
        </p:nvGraphicFramePr>
        <p:xfrm>
          <a:off x="2128939" y="1602298"/>
          <a:ext cx="7934121" cy="403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8F52A2F0-0D9E-018C-B44C-19B0D34BE7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9398" y="5910281"/>
            <a:ext cx="6673616" cy="920365"/>
          </a:xfrm>
          <a:prstGeom prst="rect">
            <a:avLst/>
          </a:prstGeom>
        </p:spPr>
      </p:pic>
    </p:spTree>
    <p:extLst>
      <p:ext uri="{BB962C8B-B14F-4D97-AF65-F5344CB8AC3E}">
        <p14:creationId xmlns:p14="http://schemas.microsoft.com/office/powerpoint/2010/main" val="3987738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0"/>
            <a:ext cx="10515600" cy="1325563"/>
          </a:xfrm>
        </p:spPr>
        <p:txBody>
          <a:bodyPr/>
          <a:lstStyle/>
          <a:p>
            <a:r>
              <a:rPr lang="pl-PL" sz="3200" b="1" dirty="0">
                <a:effectLst/>
                <a:latin typeface="+mn-lt"/>
              </a:rPr>
              <a:t>1. PLAN DEINSTYTUCJONALIZACJI USŁUG</a:t>
            </a:r>
            <a:endParaRPr lang="pl-PL" sz="3200" b="1" dirty="0">
              <a:latin typeface="+mn-lt"/>
            </a:endParaRPr>
          </a:p>
        </p:txBody>
      </p:sp>
      <p:graphicFrame>
        <p:nvGraphicFramePr>
          <p:cNvPr id="4" name="Symbol zastępczy zawartości 3">
            <a:extLst>
              <a:ext uri="{FF2B5EF4-FFF2-40B4-BE49-F238E27FC236}">
                <a16:creationId xmlns:a16="http://schemas.microsoft.com/office/drawing/2014/main" id="{E66E2842-15F2-0698-8D26-3CFF50EDEA6C}"/>
              </a:ext>
            </a:extLst>
          </p:cNvPr>
          <p:cNvGraphicFramePr>
            <a:graphicFrameLocks noGrp="1"/>
          </p:cNvGraphicFramePr>
          <p:nvPr>
            <p:ph idx="1"/>
            <p:extLst>
              <p:ext uri="{D42A27DB-BD31-4B8C-83A1-F6EECF244321}">
                <p14:modId xmlns:p14="http://schemas.microsoft.com/office/powerpoint/2010/main" val="3649806486"/>
              </p:ext>
            </p:extLst>
          </p:nvPr>
        </p:nvGraphicFramePr>
        <p:xfrm>
          <a:off x="1025497" y="1325564"/>
          <a:ext cx="9966554" cy="4182273"/>
        </p:xfrm>
        <a:graphic>
          <a:graphicData uri="http://schemas.openxmlformats.org/drawingml/2006/table">
            <a:tbl>
              <a:tblPr firstRow="1" firstCol="1" bandRow="1">
                <a:tableStyleId>{5C22544A-7EE6-4342-B048-85BDC9FD1C3A}</a:tableStyleId>
              </a:tblPr>
              <a:tblGrid>
                <a:gridCol w="1217189">
                  <a:extLst>
                    <a:ext uri="{9D8B030D-6E8A-4147-A177-3AD203B41FA5}">
                      <a16:colId xmlns:a16="http://schemas.microsoft.com/office/drawing/2014/main" val="1132034771"/>
                    </a:ext>
                  </a:extLst>
                </a:gridCol>
                <a:gridCol w="1979373">
                  <a:extLst>
                    <a:ext uri="{9D8B030D-6E8A-4147-A177-3AD203B41FA5}">
                      <a16:colId xmlns:a16="http://schemas.microsoft.com/office/drawing/2014/main" val="1514375686"/>
                    </a:ext>
                  </a:extLst>
                </a:gridCol>
                <a:gridCol w="3384996">
                  <a:extLst>
                    <a:ext uri="{9D8B030D-6E8A-4147-A177-3AD203B41FA5}">
                      <a16:colId xmlns:a16="http://schemas.microsoft.com/office/drawing/2014/main" val="2825170434"/>
                    </a:ext>
                  </a:extLst>
                </a:gridCol>
                <a:gridCol w="3384996">
                  <a:extLst>
                    <a:ext uri="{9D8B030D-6E8A-4147-A177-3AD203B41FA5}">
                      <a16:colId xmlns:a16="http://schemas.microsoft.com/office/drawing/2014/main" val="4270949958"/>
                    </a:ext>
                  </a:extLst>
                </a:gridCol>
              </a:tblGrid>
              <a:tr h="449022">
                <a:tc gridSpan="4">
                  <a:txBody>
                    <a:bodyPr/>
                    <a:lstStyle/>
                    <a:p>
                      <a:pPr marL="55880" marR="262255" indent="-186055">
                        <a:lnSpc>
                          <a:spcPct val="107000"/>
                        </a:lnSpc>
                        <a:spcAft>
                          <a:spcPts val="90"/>
                        </a:spcAft>
                      </a:pPr>
                      <a:r>
                        <a:rPr lang="pl-PL" sz="2800" b="1" dirty="0">
                          <a:solidFill>
                            <a:schemeClr val="tx1"/>
                          </a:solidFill>
                          <a:effectLst/>
                        </a:rPr>
                        <a:t>1. PLAN DEINSTYTUCJONALIZACJI USŁUG</a:t>
                      </a:r>
                      <a:endParaRPr lang="pl-PL"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rgbClr val="FFC000"/>
                    </a:solid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277912661"/>
                  </a:ext>
                </a:extLst>
              </a:tr>
              <a:tr h="1333587">
                <a:tc rowSpan="3">
                  <a:txBody>
                    <a:bodyPr/>
                    <a:lstStyle/>
                    <a:p>
                      <a:pPr marL="55880" marR="262255" indent="-186055" algn="ctr">
                        <a:lnSpc>
                          <a:spcPct val="107000"/>
                        </a:lnSpc>
                        <a:spcAft>
                          <a:spcPts val="90"/>
                        </a:spcAft>
                      </a:pPr>
                      <a:r>
                        <a:rPr lang="pl-PL" sz="1800" dirty="0">
                          <a:solidFill>
                            <a:schemeClr val="tx1"/>
                          </a:solidFill>
                          <a:effectLst/>
                        </a:rPr>
                        <a:t>CEL </a:t>
                      </a:r>
                    </a:p>
                    <a:p>
                      <a:pPr marL="55880" marR="262255" indent="-186055" algn="ctr">
                        <a:lnSpc>
                          <a:spcPct val="107000"/>
                        </a:lnSpc>
                        <a:spcAft>
                          <a:spcPts val="90"/>
                        </a:spcAft>
                      </a:pPr>
                      <a:r>
                        <a:rPr lang="pl-PL" sz="1800" dirty="0">
                          <a:solidFill>
                            <a:schemeClr val="tx1"/>
                          </a:solidFill>
                          <a:effectLst/>
                        </a:rPr>
                        <a:t>OGÓLNY</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nchor="ctr">
                    <a:solidFill>
                      <a:schemeClr val="accent3">
                        <a:lumMod val="40000"/>
                        <a:lumOff val="60000"/>
                      </a:schemeClr>
                    </a:solidFill>
                  </a:tcPr>
                </a:tc>
                <a:tc rowSpan="2">
                  <a:txBody>
                    <a:bodyPr/>
                    <a:lstStyle/>
                    <a:p>
                      <a:pPr marL="55880" marR="124460" indent="-186055" algn="ctr">
                        <a:lnSpc>
                          <a:spcPct val="107000"/>
                        </a:lnSpc>
                        <a:spcAft>
                          <a:spcPts val="90"/>
                        </a:spcAft>
                      </a:pPr>
                      <a:r>
                        <a:rPr lang="pl-PL" sz="1400" b="1" dirty="0">
                          <a:effectLst/>
                        </a:rPr>
                        <a:t>Cel szczegółowy nr 1</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nchor="ctr">
                    <a:solidFill>
                      <a:schemeClr val="accent5">
                        <a:lumMod val="40000"/>
                        <a:lumOff val="60000"/>
                      </a:schemeClr>
                    </a:solidFill>
                  </a:tcPr>
                </a:tc>
                <a:tc>
                  <a:txBody>
                    <a:bodyPr/>
                    <a:lstStyle/>
                    <a:p>
                      <a:pPr marL="55880" marR="262255" indent="-186055">
                        <a:lnSpc>
                          <a:spcPct val="107000"/>
                        </a:lnSpc>
                        <a:spcAft>
                          <a:spcPts val="90"/>
                        </a:spcAft>
                      </a:pPr>
                      <a:r>
                        <a:rPr lang="pl-PL" sz="1400" b="1" dirty="0">
                          <a:effectLst/>
                        </a:rPr>
                        <a:t>Działanie nr 1</a:t>
                      </a:r>
                    </a:p>
                    <a:p>
                      <a:pPr marL="55880" marR="262255" indent="-186055">
                        <a:lnSpc>
                          <a:spcPct val="107000"/>
                        </a:lnSpc>
                        <a:spcAft>
                          <a:spcPts val="90"/>
                        </a:spcAft>
                      </a:pPr>
                      <a:r>
                        <a:rPr lang="pl-PL" sz="1400" b="1" dirty="0">
                          <a:effectLst/>
                        </a:rPr>
                        <a:t>(dotyczące rozwinięcia konkretnej usługi,      w określonych ramach czasowych)</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tc>
                  <a:txBody>
                    <a:bodyPr/>
                    <a:lstStyle/>
                    <a:p>
                      <a:pPr marL="55880" marR="262255" indent="-186055" algn="l">
                        <a:lnSpc>
                          <a:spcPct val="107000"/>
                        </a:lnSpc>
                        <a:spcAft>
                          <a:spcPts val="90"/>
                        </a:spcAft>
                      </a:pPr>
                      <a:r>
                        <a:rPr lang="pl-PL" sz="1400" b="1" dirty="0">
                          <a:effectLst/>
                        </a:rPr>
                        <a:t>Instytucje, podmioty, organizacje       i osoby odpowiedzialne za wdrożenie lub zmianę sposobu realizacji konkretnej usługi</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extLst>
                  <a:ext uri="{0D108BD9-81ED-4DB2-BD59-A6C34878D82A}">
                    <a16:rowId xmlns:a16="http://schemas.microsoft.com/office/drawing/2014/main" val="1025769682"/>
                  </a:ext>
                </a:extLst>
              </a:tr>
              <a:tr h="1173348">
                <a:tc vMerge="1">
                  <a:txBody>
                    <a:bodyPr/>
                    <a:lstStyle/>
                    <a:p>
                      <a:endParaRPr lang="pl-PL"/>
                    </a:p>
                  </a:txBody>
                  <a:tcPr/>
                </a:tc>
                <a:tc vMerge="1">
                  <a:txBody>
                    <a:bodyPr/>
                    <a:lstStyle/>
                    <a:p>
                      <a:endParaRPr lang="pl-PL"/>
                    </a:p>
                  </a:txBody>
                  <a:tcPr/>
                </a:tc>
                <a:tc>
                  <a:txBody>
                    <a:bodyPr/>
                    <a:lstStyle/>
                    <a:p>
                      <a:pPr marL="55880" marR="262255" indent="-186055">
                        <a:lnSpc>
                          <a:spcPct val="90000"/>
                        </a:lnSpc>
                        <a:spcAft>
                          <a:spcPts val="90"/>
                        </a:spcAft>
                      </a:pPr>
                      <a:r>
                        <a:rPr lang="pl-PL" sz="1400" b="1" dirty="0">
                          <a:effectLst/>
                        </a:rPr>
                        <a:t>Działanie nr 2 (dotyczące  rozwinięcia konkretnej usługi, w określonych ramach czasowych)</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tc>
                  <a:txBody>
                    <a:bodyPr/>
                    <a:lstStyle/>
                    <a:p>
                      <a:pPr marL="55880" marR="262255" indent="-186055" algn="l">
                        <a:lnSpc>
                          <a:spcPct val="107000"/>
                        </a:lnSpc>
                        <a:spcAft>
                          <a:spcPts val="90"/>
                        </a:spcAft>
                      </a:pPr>
                      <a:r>
                        <a:rPr lang="pl-PL" sz="1400" b="1" dirty="0">
                          <a:effectLst/>
                        </a:rPr>
                        <a:t>Instytucje, podmioty, organizacje i osoby odpowiedzialne za wdrożenie lub zmianę sposobu realizacji konkretnej usługi</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extLst>
                  <a:ext uri="{0D108BD9-81ED-4DB2-BD59-A6C34878D82A}">
                    <a16:rowId xmlns:a16="http://schemas.microsoft.com/office/drawing/2014/main" val="819999378"/>
                  </a:ext>
                </a:extLst>
              </a:tr>
              <a:tr h="1173348">
                <a:tc vMerge="1">
                  <a:txBody>
                    <a:bodyPr/>
                    <a:lstStyle/>
                    <a:p>
                      <a:endParaRPr lang="pl-PL"/>
                    </a:p>
                  </a:txBody>
                  <a:tcPr/>
                </a:tc>
                <a:tc>
                  <a:txBody>
                    <a:bodyPr/>
                    <a:lstStyle/>
                    <a:p>
                      <a:pPr marL="55880" marR="262255" indent="-186055" algn="ctr">
                        <a:lnSpc>
                          <a:spcPct val="107000"/>
                        </a:lnSpc>
                        <a:spcAft>
                          <a:spcPts val="90"/>
                        </a:spcAft>
                      </a:pPr>
                      <a:r>
                        <a:rPr lang="pl-PL" sz="1400" b="1" dirty="0">
                          <a:effectLst/>
                        </a:rPr>
                        <a:t>Cel szczegółowy     nr 2</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nchor="ctr">
                    <a:solidFill>
                      <a:schemeClr val="accent5">
                        <a:lumMod val="40000"/>
                        <a:lumOff val="60000"/>
                      </a:schemeClr>
                    </a:solidFill>
                  </a:tcPr>
                </a:tc>
                <a:tc>
                  <a:txBody>
                    <a:bodyPr/>
                    <a:lstStyle/>
                    <a:p>
                      <a:pPr marL="55880" marR="262255" indent="-186055">
                        <a:lnSpc>
                          <a:spcPct val="107000"/>
                        </a:lnSpc>
                        <a:spcAft>
                          <a:spcPts val="90"/>
                        </a:spcAft>
                      </a:pPr>
                      <a:r>
                        <a:rPr lang="pl-PL" sz="1400" b="1" dirty="0">
                          <a:effectLst/>
                        </a:rPr>
                        <a:t>Działanie nr 1 (dotyczące rozwinięcia konkretnej usługi,     w określonych ramach czasowych)</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tc>
                  <a:txBody>
                    <a:bodyPr/>
                    <a:lstStyle/>
                    <a:p>
                      <a:pPr marL="55880" marR="262255" indent="-186055" algn="l">
                        <a:lnSpc>
                          <a:spcPct val="107000"/>
                        </a:lnSpc>
                        <a:spcAft>
                          <a:spcPts val="90"/>
                        </a:spcAft>
                      </a:pPr>
                      <a:r>
                        <a:rPr lang="pl-PL" sz="1400" b="1" dirty="0">
                          <a:effectLst/>
                        </a:rPr>
                        <a:t>Instytucje, podmioty, organizacje i osoby odpowiedzialne za wdrożenie lub zmianę sposobu realizacji konkretnej usługi</a:t>
                      </a:r>
                      <a:endParaRPr lang="pl-PL"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12" marR="41269" marT="65681" marB="0">
                    <a:solidFill>
                      <a:schemeClr val="accent5">
                        <a:lumMod val="40000"/>
                        <a:lumOff val="60000"/>
                      </a:schemeClr>
                    </a:solidFill>
                  </a:tcPr>
                </a:tc>
                <a:extLst>
                  <a:ext uri="{0D108BD9-81ED-4DB2-BD59-A6C34878D82A}">
                    <a16:rowId xmlns:a16="http://schemas.microsoft.com/office/drawing/2014/main" val="361108758"/>
                  </a:ext>
                </a:extLst>
              </a:tr>
            </a:tbl>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6ACCC8A8-0F69-CAA5-F973-61B7A3ACF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780690"/>
            <a:ext cx="6673616" cy="920365"/>
          </a:xfrm>
          <a:prstGeom prst="rect">
            <a:avLst/>
          </a:prstGeom>
        </p:spPr>
      </p:pic>
    </p:spTree>
    <p:extLst>
      <p:ext uri="{BB962C8B-B14F-4D97-AF65-F5344CB8AC3E}">
        <p14:creationId xmlns:p14="http://schemas.microsoft.com/office/powerpoint/2010/main" val="1987335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88DD2F4-7AC8-B70B-04C4-8162A5FF76DB}"/>
              </a:ext>
            </a:extLst>
          </p:cNvPr>
          <p:cNvGraphicFramePr>
            <a:graphicFrameLocks noGrp="1"/>
          </p:cNvGraphicFramePr>
          <p:nvPr>
            <p:ph idx="1"/>
            <p:extLst>
              <p:ext uri="{D42A27DB-BD31-4B8C-83A1-F6EECF244321}">
                <p14:modId xmlns:p14="http://schemas.microsoft.com/office/powerpoint/2010/main" val="2196503402"/>
              </p:ext>
            </p:extLst>
          </p:nvPr>
        </p:nvGraphicFramePr>
        <p:xfrm>
          <a:off x="1419114" y="1155032"/>
          <a:ext cx="8981118" cy="4425372"/>
        </p:xfrm>
        <a:graphic>
          <a:graphicData uri="http://schemas.openxmlformats.org/drawingml/2006/table">
            <a:tbl>
              <a:tblPr firstRow="1" firstCol="1" bandRow="1">
                <a:tableStyleId>{5C22544A-7EE6-4342-B048-85BDC9FD1C3A}</a:tableStyleId>
              </a:tblPr>
              <a:tblGrid>
                <a:gridCol w="794247">
                  <a:extLst>
                    <a:ext uri="{9D8B030D-6E8A-4147-A177-3AD203B41FA5}">
                      <a16:colId xmlns:a16="http://schemas.microsoft.com/office/drawing/2014/main" val="2472004116"/>
                    </a:ext>
                  </a:extLst>
                </a:gridCol>
                <a:gridCol w="8186871">
                  <a:extLst>
                    <a:ext uri="{9D8B030D-6E8A-4147-A177-3AD203B41FA5}">
                      <a16:colId xmlns:a16="http://schemas.microsoft.com/office/drawing/2014/main" val="2410635675"/>
                    </a:ext>
                  </a:extLst>
                </a:gridCol>
              </a:tblGrid>
              <a:tr h="729810">
                <a:tc>
                  <a:txBody>
                    <a:bodyPr/>
                    <a:lstStyle/>
                    <a:p>
                      <a:pPr marL="55880" marR="262255" indent="-186055">
                        <a:lnSpc>
                          <a:spcPct val="107000"/>
                        </a:lnSpc>
                        <a:spcAft>
                          <a:spcPts val="90"/>
                        </a:spcAft>
                      </a:pPr>
                      <a:r>
                        <a:rPr lang="pl-PL" sz="2000" b="1" dirty="0">
                          <a:solidFill>
                            <a:schemeClr val="tx1"/>
                          </a:solidFill>
                          <a:effectLst/>
                        </a:rPr>
                        <a:t>2.</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rgbClr val="FFC000"/>
                    </a:solidFill>
                  </a:tcPr>
                </a:tc>
                <a:tc>
                  <a:txBody>
                    <a:bodyPr/>
                    <a:lstStyle/>
                    <a:p>
                      <a:pPr marL="55880" marR="262255" indent="-186055">
                        <a:lnSpc>
                          <a:spcPct val="107000"/>
                        </a:lnSpc>
                        <a:spcAft>
                          <a:spcPts val="90"/>
                        </a:spcAft>
                      </a:pPr>
                      <a:r>
                        <a:rPr lang="pl-PL" sz="2000" b="1" dirty="0">
                          <a:solidFill>
                            <a:schemeClr val="tx1"/>
                          </a:solidFill>
                          <a:effectLst/>
                        </a:rPr>
                        <a:t>ANALIZA KOSZTÓW REALIZACJI PLANU</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rgbClr val="FFC000"/>
                    </a:solidFill>
                  </a:tcPr>
                </a:tc>
                <a:extLst>
                  <a:ext uri="{0D108BD9-81ED-4DB2-BD59-A6C34878D82A}">
                    <a16:rowId xmlns:a16="http://schemas.microsoft.com/office/drawing/2014/main" val="2495784473"/>
                  </a:ext>
                </a:extLst>
              </a:tr>
              <a:tr h="1231854">
                <a:tc>
                  <a:txBody>
                    <a:bodyPr/>
                    <a:lstStyle/>
                    <a:p>
                      <a:pPr marL="55880" marR="262255" indent="-186055">
                        <a:lnSpc>
                          <a:spcPct val="107000"/>
                        </a:lnSpc>
                        <a:spcAft>
                          <a:spcPts val="90"/>
                        </a:spcAft>
                      </a:pPr>
                      <a:r>
                        <a:rPr lang="pl-PL" sz="2000" b="1" dirty="0">
                          <a:solidFill>
                            <a:schemeClr val="tx1"/>
                          </a:solidFill>
                          <a:effectLst/>
                        </a:rPr>
                        <a:t>2.1</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tc>
                  <a:txBody>
                    <a:bodyPr/>
                    <a:lstStyle/>
                    <a:p>
                      <a:pPr marL="55880" marR="262255" indent="-186055">
                        <a:lnSpc>
                          <a:spcPct val="107000"/>
                        </a:lnSpc>
                        <a:spcAft>
                          <a:spcPts val="90"/>
                        </a:spcAft>
                      </a:pPr>
                      <a:r>
                        <a:rPr lang="pl-PL" sz="2000" b="1" dirty="0">
                          <a:effectLst/>
                        </a:rPr>
                        <a:t>Analiza kosztów realizowanych obecnie usług społecznych</a:t>
                      </a:r>
                      <a:endParaRPr lang="pl-PL" sz="20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extLst>
                  <a:ext uri="{0D108BD9-81ED-4DB2-BD59-A6C34878D82A}">
                    <a16:rowId xmlns:a16="http://schemas.microsoft.com/office/drawing/2014/main" val="3665007282"/>
                  </a:ext>
                </a:extLst>
              </a:tr>
              <a:tr h="1231854">
                <a:tc>
                  <a:txBody>
                    <a:bodyPr/>
                    <a:lstStyle/>
                    <a:p>
                      <a:pPr marL="55880" marR="262255" indent="-186055">
                        <a:lnSpc>
                          <a:spcPct val="107000"/>
                        </a:lnSpc>
                        <a:spcAft>
                          <a:spcPts val="90"/>
                        </a:spcAft>
                      </a:pPr>
                      <a:r>
                        <a:rPr lang="pl-PL" sz="2000" b="1" dirty="0">
                          <a:solidFill>
                            <a:schemeClr val="tx1"/>
                          </a:solidFill>
                          <a:effectLst/>
                        </a:rPr>
                        <a:t>2.2</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tc>
                  <a:txBody>
                    <a:bodyPr/>
                    <a:lstStyle/>
                    <a:p>
                      <a:pPr marL="55880" marR="262255" indent="-186055">
                        <a:lnSpc>
                          <a:spcPct val="107000"/>
                        </a:lnSpc>
                        <a:spcAft>
                          <a:spcPts val="90"/>
                        </a:spcAft>
                      </a:pPr>
                      <a:r>
                        <a:rPr lang="pl-PL" sz="2000" b="1" dirty="0">
                          <a:effectLst/>
                        </a:rPr>
                        <a:t>Kalkulacja kosztów realizacji usług po wdrożeniu planu deinstytucjonalizacji usług</a:t>
                      </a:r>
                      <a:endParaRPr lang="pl-PL" sz="20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extLst>
                  <a:ext uri="{0D108BD9-81ED-4DB2-BD59-A6C34878D82A}">
                    <a16:rowId xmlns:a16="http://schemas.microsoft.com/office/drawing/2014/main" val="4125487657"/>
                  </a:ext>
                </a:extLst>
              </a:tr>
              <a:tr h="1231854">
                <a:tc>
                  <a:txBody>
                    <a:bodyPr/>
                    <a:lstStyle/>
                    <a:p>
                      <a:pPr marL="55880" marR="262255" indent="-186055">
                        <a:lnSpc>
                          <a:spcPct val="107000"/>
                        </a:lnSpc>
                        <a:spcAft>
                          <a:spcPts val="90"/>
                        </a:spcAft>
                      </a:pPr>
                      <a:r>
                        <a:rPr lang="pl-PL" sz="2000" b="1" dirty="0">
                          <a:solidFill>
                            <a:schemeClr val="tx1"/>
                          </a:solidFill>
                          <a:effectLst/>
                        </a:rPr>
                        <a:t>2.3</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tc>
                  <a:txBody>
                    <a:bodyPr/>
                    <a:lstStyle/>
                    <a:p>
                      <a:pPr marL="55880" marR="262255" indent="-186055">
                        <a:lnSpc>
                          <a:spcPct val="107000"/>
                        </a:lnSpc>
                        <a:spcAft>
                          <a:spcPts val="90"/>
                        </a:spcAft>
                      </a:pPr>
                      <a:r>
                        <a:rPr lang="pl-PL" sz="2000" b="1" dirty="0">
                          <a:effectLst/>
                        </a:rPr>
                        <a:t>Źródła finansowania wdrożenia i realizacji planu </a:t>
                      </a:r>
                      <a:r>
                        <a:rPr lang="pl-PL" sz="2000" b="1" dirty="0" err="1">
                          <a:effectLst/>
                        </a:rPr>
                        <a:t>deinstytucjonalizacji</a:t>
                      </a:r>
                      <a:r>
                        <a:rPr lang="pl-PL" sz="2000" b="1" dirty="0">
                          <a:effectLst/>
                        </a:rPr>
                        <a:t> usług</a:t>
                      </a:r>
                      <a:endParaRPr lang="pl-PL" sz="20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10" marR="45085" marT="71755" marB="0">
                    <a:solidFill>
                      <a:schemeClr val="accent4">
                        <a:lumMod val="60000"/>
                        <a:lumOff val="40000"/>
                      </a:schemeClr>
                    </a:solidFill>
                  </a:tcPr>
                </a:tc>
                <a:extLst>
                  <a:ext uri="{0D108BD9-81ED-4DB2-BD59-A6C34878D82A}">
                    <a16:rowId xmlns:a16="http://schemas.microsoft.com/office/drawing/2014/main" val="1534076536"/>
                  </a:ext>
                </a:extLst>
              </a:tr>
            </a:tbl>
          </a:graphicData>
        </a:graphic>
      </p:graphicFrame>
      <p:pic>
        <p:nvPicPr>
          <p:cNvPr id="2" name="Obraz 1" descr="Obraz zawierający zrzut ekranu, Wielobarwność, Prostokąt&#10;&#10;Opis wygenerowany automatycznie">
            <a:extLst>
              <a:ext uri="{FF2B5EF4-FFF2-40B4-BE49-F238E27FC236}">
                <a16:creationId xmlns:a16="http://schemas.microsoft.com/office/drawing/2014/main" id="{9357443B-A621-9357-D94D-A692373A0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969058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230FD93D-3C4B-2F43-FEE3-7AF399F1A9D7}"/>
              </a:ext>
            </a:extLst>
          </p:cNvPr>
          <p:cNvGraphicFramePr>
            <a:graphicFrameLocks noGrp="1"/>
          </p:cNvGraphicFramePr>
          <p:nvPr>
            <p:ph idx="1"/>
            <p:extLst>
              <p:ext uri="{D42A27DB-BD31-4B8C-83A1-F6EECF244321}">
                <p14:modId xmlns:p14="http://schemas.microsoft.com/office/powerpoint/2010/main" val="585527079"/>
              </p:ext>
            </p:extLst>
          </p:nvPr>
        </p:nvGraphicFramePr>
        <p:xfrm>
          <a:off x="1212783" y="1108757"/>
          <a:ext cx="9281453" cy="4326368"/>
        </p:xfrm>
        <a:graphic>
          <a:graphicData uri="http://schemas.openxmlformats.org/drawingml/2006/table">
            <a:tbl>
              <a:tblPr firstRow="1" firstCol="1" bandRow="1">
                <a:tableStyleId>{5C22544A-7EE6-4342-B048-85BDC9FD1C3A}</a:tableStyleId>
              </a:tblPr>
              <a:tblGrid>
                <a:gridCol w="9281453">
                  <a:extLst>
                    <a:ext uri="{9D8B030D-6E8A-4147-A177-3AD203B41FA5}">
                      <a16:colId xmlns:a16="http://schemas.microsoft.com/office/drawing/2014/main" val="3132737088"/>
                    </a:ext>
                  </a:extLst>
                </a:gridCol>
              </a:tblGrid>
              <a:tr h="1378322">
                <a:tc>
                  <a:txBody>
                    <a:bodyPr/>
                    <a:lstStyle/>
                    <a:p>
                      <a:pPr marL="186055" marR="262255" indent="-186055">
                        <a:lnSpc>
                          <a:spcPct val="107000"/>
                        </a:lnSpc>
                        <a:spcAft>
                          <a:spcPts val="90"/>
                        </a:spcAft>
                      </a:pPr>
                      <a:r>
                        <a:rPr lang="pl-PL" sz="2400" dirty="0">
                          <a:solidFill>
                            <a:schemeClr val="tx1"/>
                          </a:solidFill>
                          <a:effectLst/>
                        </a:rPr>
                        <a:t>DOSTĘPNE ZASOBY DLA REALIZACJI USŁUG (FINANSOWE, MATERIALNE, INFRASTRUKTURALNE)</a:t>
                      </a:r>
                      <a:endParaRPr lang="pl-P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71755" marB="0">
                    <a:solidFill>
                      <a:srgbClr val="FFC000"/>
                    </a:solidFill>
                  </a:tcPr>
                </a:tc>
                <a:extLst>
                  <a:ext uri="{0D108BD9-81ED-4DB2-BD59-A6C34878D82A}">
                    <a16:rowId xmlns:a16="http://schemas.microsoft.com/office/drawing/2014/main" val="1207214748"/>
                  </a:ext>
                </a:extLst>
              </a:tr>
              <a:tr h="784862">
                <a:tc>
                  <a:txBody>
                    <a:bodyPr/>
                    <a:lstStyle/>
                    <a:p>
                      <a:pPr marL="186055" marR="262255" indent="-186055">
                        <a:lnSpc>
                          <a:spcPct val="107000"/>
                        </a:lnSpc>
                        <a:spcAft>
                          <a:spcPts val="90"/>
                        </a:spcAft>
                      </a:pPr>
                      <a:r>
                        <a:rPr lang="pl-PL" sz="2400" dirty="0">
                          <a:solidFill>
                            <a:schemeClr val="tx1"/>
                          </a:solidFill>
                          <a:effectLst/>
                        </a:rPr>
                        <a:t>SYSTEMY MONITOROWANIA I OCENY</a:t>
                      </a:r>
                      <a:endParaRPr lang="pl-P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71755" marB="0">
                    <a:solidFill>
                      <a:srgbClr val="FFC000"/>
                    </a:solidFill>
                  </a:tcPr>
                </a:tc>
                <a:extLst>
                  <a:ext uri="{0D108BD9-81ED-4DB2-BD59-A6C34878D82A}">
                    <a16:rowId xmlns:a16="http://schemas.microsoft.com/office/drawing/2014/main" val="203666826"/>
                  </a:ext>
                </a:extLst>
              </a:tr>
              <a:tr h="784862">
                <a:tc>
                  <a:txBody>
                    <a:bodyPr/>
                    <a:lstStyle/>
                    <a:p>
                      <a:pPr marL="186055" marR="262255" indent="-186055">
                        <a:lnSpc>
                          <a:spcPct val="107000"/>
                        </a:lnSpc>
                        <a:spcAft>
                          <a:spcPts val="90"/>
                        </a:spcAft>
                      </a:pPr>
                      <a:r>
                        <a:rPr lang="pl-PL" sz="2400" dirty="0">
                          <a:solidFill>
                            <a:schemeClr val="tx1"/>
                          </a:solidFill>
                          <a:effectLst/>
                        </a:rPr>
                        <a:t>Wskaźniki rezultatu i produktu </a:t>
                      </a:r>
                      <a:endParaRPr lang="pl-P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71755" marB="0">
                    <a:solidFill>
                      <a:srgbClr val="FFC000"/>
                    </a:solidFill>
                  </a:tcPr>
                </a:tc>
                <a:extLst>
                  <a:ext uri="{0D108BD9-81ED-4DB2-BD59-A6C34878D82A}">
                    <a16:rowId xmlns:a16="http://schemas.microsoft.com/office/drawing/2014/main" val="1644400234"/>
                  </a:ext>
                </a:extLst>
              </a:tr>
              <a:tr h="1378322">
                <a:tc>
                  <a:txBody>
                    <a:bodyPr/>
                    <a:lstStyle/>
                    <a:p>
                      <a:pPr marL="186055" marR="262255" indent="-186055">
                        <a:lnSpc>
                          <a:spcPct val="107000"/>
                        </a:lnSpc>
                        <a:spcAft>
                          <a:spcPts val="90"/>
                        </a:spcAft>
                      </a:pPr>
                      <a:r>
                        <a:rPr lang="pl-PL" sz="2400" dirty="0">
                          <a:solidFill>
                            <a:schemeClr val="tx1"/>
                          </a:solidFill>
                          <a:effectLst/>
                        </a:rPr>
                        <a:t>Opis systemu monitorowania realizacji planu i osiągnięcia wskaźników oraz ocena skuteczności  i efektywności Planu </a:t>
                      </a:r>
                      <a:endParaRPr lang="pl-P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71755" marB="0">
                    <a:solidFill>
                      <a:srgbClr val="FFC000"/>
                    </a:solidFill>
                  </a:tcPr>
                </a:tc>
                <a:extLst>
                  <a:ext uri="{0D108BD9-81ED-4DB2-BD59-A6C34878D82A}">
                    <a16:rowId xmlns:a16="http://schemas.microsoft.com/office/drawing/2014/main" val="2665232546"/>
                  </a:ext>
                </a:extLst>
              </a:tr>
            </a:tbl>
          </a:graphicData>
        </a:graphic>
      </p:graphicFrame>
      <p:pic>
        <p:nvPicPr>
          <p:cNvPr id="2" name="Obraz 1" descr="Obraz zawierający zrzut ekranu, Wielobarwność, Prostokąt&#10;&#10;Opis wygenerowany automatycznie">
            <a:extLst>
              <a:ext uri="{FF2B5EF4-FFF2-40B4-BE49-F238E27FC236}">
                <a16:creationId xmlns:a16="http://schemas.microsoft.com/office/drawing/2014/main" id="{F2BA4327-6874-B43A-6FC5-8BD51921A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802881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Autofit/>
          </a:bodyPr>
          <a:lstStyle/>
          <a:p>
            <a:r>
              <a:rPr lang="pl-PL" sz="3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Przy tworzeniu planu </a:t>
            </a:r>
            <a:r>
              <a:rPr lang="pl-PL" sz="3200" b="1" u="none" strike="noStrike" dirty="0" err="1">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deinstytucjonalizacji</a:t>
            </a:r>
            <a:r>
              <a:rPr lang="pl-PL" sz="3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usług społecznych należy wziąć pod uwagę następujące elementy:</a:t>
            </a:r>
            <a:br>
              <a:rPr lang="pl-PL" sz="32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pl-PL" sz="32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690688"/>
            <a:ext cx="10515600" cy="5167312"/>
          </a:xfrm>
        </p:spPr>
        <p:txBody>
          <a:bodyPr/>
          <a:lstStyle/>
          <a:p>
            <a:pPr marL="514350" marR="262255" indent="-514350">
              <a:lnSpc>
                <a:spcPct val="105000"/>
              </a:lnSpc>
              <a:spcAft>
                <a:spcPts val="40"/>
              </a:spcAft>
              <a:buAutoNum type="romanUcPeriod"/>
              <a:tabLst>
                <a:tab pos="2173605" algn="ctr"/>
              </a:tabLst>
            </a:pPr>
            <a:r>
              <a:rPr lang="pl-PL" sz="2400" b="1" dirty="0">
                <a:solidFill>
                  <a:srgbClr val="2F5084"/>
                </a:solidFill>
                <a:effectLst/>
                <a:latin typeface="Calibri" panose="020F0502020204030204" pitchFamily="34" charset="0"/>
                <a:ea typeface="Calibri" panose="020F0502020204030204" pitchFamily="34" charset="0"/>
              </a:rPr>
              <a:t>STRUKTURA SPOŁECZNA GMINY / POWIATU:</a:t>
            </a:r>
            <a:br>
              <a:rPr lang="pl-PL" sz="2400" b="1" dirty="0">
                <a:solidFill>
                  <a:srgbClr val="181717"/>
                </a:solidFill>
                <a:latin typeface="Calibri" panose="020F0502020204030204" pitchFamily="34" charset="0"/>
                <a:ea typeface="Calibri" panose="020F0502020204030204" pitchFamily="34" charset="0"/>
              </a:rPr>
            </a:br>
            <a:endParaRPr lang="pl-PL" sz="2400" b="1" dirty="0">
              <a:solidFill>
                <a:srgbClr val="181717"/>
              </a:solidFill>
              <a:latin typeface="Calibri" panose="020F0502020204030204" pitchFamily="34" charset="0"/>
              <a:ea typeface="Calibri" panose="020F0502020204030204" pitchFamily="34" charset="0"/>
            </a:endParaRPr>
          </a:p>
          <a:p>
            <a:pPr marL="0" marR="262255" indent="0">
              <a:lnSpc>
                <a:spcPct val="105000"/>
              </a:lnSpc>
              <a:spcAft>
                <a:spcPts val="40"/>
              </a:spcAft>
              <a:buNone/>
              <a:tabLst>
                <a:tab pos="2173605" algn="ctr"/>
              </a:tabLst>
            </a:pPr>
            <a:r>
              <a:rPr lang="pl-PL" sz="2400" dirty="0">
                <a:solidFill>
                  <a:srgbClr val="181717"/>
                </a:solidFill>
                <a:effectLst/>
                <a:latin typeface="Calibri" panose="020F0502020204030204" pitchFamily="34" charset="0"/>
                <a:ea typeface="Calibri" panose="020F0502020204030204" pitchFamily="34" charset="0"/>
              </a:rPr>
              <a:t>W odniesieniu do poszczególnych grup osób wymagających wsparcia, tj. dzieci </a:t>
            </a:r>
            <a:br>
              <a:rPr lang="pl-PL" sz="2400" dirty="0">
                <a:solidFill>
                  <a:srgbClr val="181717"/>
                </a:solidFill>
                <a:effectLst/>
                <a:latin typeface="Calibri" panose="020F0502020204030204" pitchFamily="34" charset="0"/>
                <a:ea typeface="Calibri" panose="020F0502020204030204" pitchFamily="34" charset="0"/>
              </a:rPr>
            </a:br>
            <a:r>
              <a:rPr lang="pl-PL" sz="2400" dirty="0">
                <a:solidFill>
                  <a:srgbClr val="181717"/>
                </a:solidFill>
                <a:effectLst/>
                <a:latin typeface="Calibri" panose="020F0502020204030204" pitchFamily="34" charset="0"/>
                <a:ea typeface="Calibri" panose="020F0502020204030204" pitchFamily="34" charset="0"/>
              </a:rPr>
              <a:t>i rodzin, osób starszych, osób z niepełnosprawnościami, osób z zaburzeniami psychicznymi czy osób bezdomnych, należy dokonać analizy m.in. pod kątem:</a:t>
            </a:r>
          </a:p>
          <a:p>
            <a:pPr marL="186055" marR="176530" indent="0">
              <a:lnSpc>
                <a:spcPct val="118000"/>
              </a:lnSpc>
              <a:spcAft>
                <a:spcPts val="90"/>
              </a:spcAft>
              <a:buNone/>
            </a:pPr>
            <a:endParaRPr lang="pl-PL" sz="2400" dirty="0">
              <a:solidFill>
                <a:srgbClr val="181717"/>
              </a:solidFill>
              <a:effectLst/>
              <a:latin typeface="Calibri" panose="020F0502020204030204" pitchFamily="34" charset="0"/>
              <a:ea typeface="Calibri" panose="020F0502020204030204" pitchFamily="34" charset="0"/>
            </a:endParaRPr>
          </a:p>
          <a:p>
            <a:pPr marR="795020">
              <a:lnSpc>
                <a:spcPct val="118000"/>
              </a:lnSpc>
              <a:spcAft>
                <a:spcPts val="845"/>
              </a:spcAft>
            </a:pPr>
            <a:r>
              <a:rPr lang="pl-PL" sz="2400" dirty="0">
                <a:solidFill>
                  <a:srgbClr val="181717"/>
                </a:solidFill>
                <a:effectLst/>
                <a:latin typeface="Calibri" panose="020F0502020204030204" pitchFamily="34" charset="0"/>
                <a:ea typeface="Calibri" panose="020F0502020204030204" pitchFamily="34" charset="0"/>
              </a:rPr>
              <a:t> liczby/odsetek danej grupy na terenie gminy/powiatu; l liczby/odsetek danej grupy mieszkających samodzielnie; l liczby/odsetek danej grupy osób wymagających wsparcia w formie różnego typu usług.</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CBF40B9-8C0D-0BA1-D40D-64877BFA2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247" y="5833241"/>
            <a:ext cx="6673616" cy="920365"/>
          </a:xfrm>
          <a:prstGeom prst="rect">
            <a:avLst/>
          </a:prstGeom>
        </p:spPr>
      </p:pic>
    </p:spTree>
    <p:extLst>
      <p:ext uri="{BB962C8B-B14F-4D97-AF65-F5344CB8AC3E}">
        <p14:creationId xmlns:p14="http://schemas.microsoft.com/office/powerpoint/2010/main" val="4131605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rmAutofit/>
          </a:bodyPr>
          <a:lstStyle/>
          <a:p>
            <a:r>
              <a:rPr lang="pl-PL" sz="4000" b="1" dirty="0">
                <a:solidFill>
                  <a:srgbClr val="2F5084"/>
                </a:solidFill>
                <a:effectLst/>
                <a:latin typeface="Calibri" panose="020F0502020204030204" pitchFamily="34" charset="0"/>
                <a:ea typeface="Calibri" panose="020F0502020204030204" pitchFamily="34" charset="0"/>
              </a:rPr>
              <a:t>II.  	ISTNIEJĄCE NA TERENIE GMINY INSTYTUCJE:</a:t>
            </a:r>
            <a:endParaRPr lang="pl-PL" sz="40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825625"/>
            <a:ext cx="10515600" cy="3839451"/>
          </a:xfrm>
        </p:spPr>
        <p:txBody>
          <a:bodyPr>
            <a:normAutofit fontScale="85000" lnSpcReduction="10000"/>
          </a:bodyPr>
          <a:lstStyle/>
          <a:p>
            <a:pPr marL="176530" marR="436245"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Liczba instytucji / placówek według rodzaju np.: dla osób starszych z niepełnosprawnościami, dla dzieci, w tym dzieci z niepełnosprawnościami, dla osób z zaburzeniami psychicznymi, dla osób bezdomnych; </a:t>
            </a:r>
            <a:r>
              <a:rPr lang="pl-PL" sz="2400" dirty="0">
                <a:solidFill>
                  <a:srgbClr val="46A94E"/>
                </a:solidFill>
                <a:effectLst/>
                <a:latin typeface="Calibri" panose="020F0502020204030204" pitchFamily="34" charset="0"/>
                <a:ea typeface="Calibri" panose="020F0502020204030204" pitchFamily="34" charset="0"/>
              </a:rPr>
              <a:t> </a:t>
            </a:r>
            <a:endParaRPr lang="pl-PL" sz="2400" dirty="0">
              <a:solidFill>
                <a:srgbClr val="181717"/>
              </a:solidFill>
              <a:effectLst/>
              <a:latin typeface="Calibri" panose="020F0502020204030204" pitchFamily="34" charset="0"/>
              <a:ea typeface="Calibri" panose="020F0502020204030204" pitchFamily="34" charset="0"/>
            </a:endParaRPr>
          </a:p>
          <a:p>
            <a:pPr marL="186055" marR="801370"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położenie instytucji np. wieś/miasto, rozmiar miasta (liczba mieszkańców) itd.; l wielkość instytucji, w tym liczby miejsc i liczby mieszkańców; l sposób kierowania; l średni okresu pobytu w instytucji; l świadczone usługi; l informacje o personelu np. liczba, podstawa zaangażowania, stosunek liczby personelu do liczby mieszkańców;</a:t>
            </a:r>
          </a:p>
          <a:p>
            <a:pPr marL="186055" marR="2562225" indent="-186055">
              <a:lnSpc>
                <a:spcPct val="118000"/>
              </a:lnSpc>
              <a:spcAft>
                <a:spcPts val="850"/>
              </a:spcAft>
            </a:pPr>
            <a:r>
              <a:rPr lang="pl-PL" sz="2400" dirty="0">
                <a:solidFill>
                  <a:srgbClr val="181717"/>
                </a:solidFill>
                <a:effectLst/>
                <a:latin typeface="Calibri" panose="020F0502020204030204" pitchFamily="34" charset="0"/>
                <a:ea typeface="Calibri" panose="020F0502020204030204" pitchFamily="34" charset="0"/>
              </a:rPr>
              <a:t>organ prowadzący oraz źródła i wysokość finansowania; </a:t>
            </a:r>
          </a:p>
          <a:p>
            <a:pPr marL="186055" marR="2562225" indent="-186055">
              <a:lnSpc>
                <a:spcPct val="118000"/>
              </a:lnSpc>
              <a:spcAft>
                <a:spcPts val="850"/>
              </a:spcAft>
            </a:pPr>
            <a:r>
              <a:rPr lang="pl-PL" sz="2400" dirty="0">
                <a:solidFill>
                  <a:srgbClr val="181717"/>
                </a:solidFill>
                <a:effectLst/>
                <a:latin typeface="Calibri" panose="020F0502020204030204" pitchFamily="34" charset="0"/>
                <a:ea typeface="Calibri" panose="020F0502020204030204" pitchFamily="34" charset="0"/>
              </a:rPr>
              <a:t>koszty utrzymania.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20EE27DD-D241-0751-7221-B54C545C9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68" y="5800013"/>
            <a:ext cx="6673616" cy="920365"/>
          </a:xfrm>
          <a:prstGeom prst="rect">
            <a:avLst/>
          </a:prstGeom>
        </p:spPr>
      </p:pic>
    </p:spTree>
    <p:extLst>
      <p:ext uri="{BB962C8B-B14F-4D97-AF65-F5344CB8AC3E}">
        <p14:creationId xmlns:p14="http://schemas.microsoft.com/office/powerpoint/2010/main" val="4098692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rmAutofit/>
          </a:bodyPr>
          <a:lstStyle/>
          <a:p>
            <a:r>
              <a:rPr lang="pl-PL" sz="3600" b="1" dirty="0">
                <a:solidFill>
                  <a:srgbClr val="2F5084"/>
                </a:solidFill>
                <a:effectLst/>
                <a:latin typeface="Calibri" panose="020F0502020204030204" pitchFamily="34" charset="0"/>
                <a:ea typeface="Calibri" panose="020F0502020204030204" pitchFamily="34" charset="0"/>
              </a:rPr>
              <a:t>INFORMACJE O USŁUGACH ŚWIADCZONYCH W ŚRODOWISKU M.IN.:</a:t>
            </a:r>
            <a:endParaRPr lang="pl-PL" sz="36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825625"/>
            <a:ext cx="10515600" cy="3671285"/>
          </a:xfrm>
        </p:spPr>
        <p:txBody>
          <a:bodyPr>
            <a:normAutofit fontScale="92500" lnSpcReduction="20000"/>
          </a:bodyPr>
          <a:lstStyle/>
          <a:p>
            <a:pPr marL="176530" marR="484505"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Formy wsparcia świadczonego w środowisku: dla osób starszych i z niepełnosprawnościami, dla dzieci, w tym dzieci z niepełnosprawnościami, dla osób z zaburzeniami psychicznymi, dla osób bezdomnych;</a:t>
            </a:r>
          </a:p>
          <a:p>
            <a:pPr marL="186055" marR="805180"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wymiar świadczonych usług; </a:t>
            </a:r>
            <a:endParaRPr lang="pl-PL" sz="2400" dirty="0">
              <a:solidFill>
                <a:srgbClr val="181717"/>
              </a:solidFill>
              <a:latin typeface="Calibri" panose="020F0502020204030204" pitchFamily="34" charset="0"/>
              <a:ea typeface="Calibri" panose="020F0502020204030204" pitchFamily="34" charset="0"/>
            </a:endParaRPr>
          </a:p>
          <a:p>
            <a:pPr marL="186055" marR="805180" indent="-186055">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podmioty i organizacje oraz osoby zaangażowane w świadczenie usług, ze szczególnym uwzględnieniem podmiotów ekonomii społecznej;  </a:t>
            </a:r>
          </a:p>
          <a:p>
            <a:pPr marL="180340" marR="3829050" indent="-186055">
              <a:lnSpc>
                <a:spcPct val="118000"/>
              </a:lnSpc>
              <a:spcAft>
                <a:spcPts val="865"/>
              </a:spcAft>
            </a:pPr>
            <a:r>
              <a:rPr lang="pl-PL" sz="2400" dirty="0">
                <a:solidFill>
                  <a:srgbClr val="181717"/>
                </a:solidFill>
                <a:effectLst/>
                <a:latin typeface="Calibri" panose="020F0502020204030204" pitchFamily="34" charset="0"/>
                <a:ea typeface="Calibri" panose="020F0502020204030204" pitchFamily="34" charset="0"/>
              </a:rPr>
              <a:t>zasoby kadrowe; </a:t>
            </a:r>
            <a:endParaRPr lang="pl-PL" sz="2400" dirty="0">
              <a:solidFill>
                <a:srgbClr val="181717"/>
              </a:solidFill>
              <a:latin typeface="Calibri" panose="020F0502020204030204" pitchFamily="34" charset="0"/>
              <a:ea typeface="Calibri" panose="020F0502020204030204" pitchFamily="34" charset="0"/>
            </a:endParaRPr>
          </a:p>
          <a:p>
            <a:pPr marL="180340" marR="3829050" indent="-186055">
              <a:lnSpc>
                <a:spcPct val="118000"/>
              </a:lnSpc>
              <a:spcAft>
                <a:spcPts val="865"/>
              </a:spcAft>
            </a:pPr>
            <a:r>
              <a:rPr lang="pl-PL" sz="2400" dirty="0">
                <a:solidFill>
                  <a:srgbClr val="181717"/>
                </a:solidFill>
                <a:effectLst/>
                <a:latin typeface="Calibri" panose="020F0502020204030204" pitchFamily="34" charset="0"/>
                <a:ea typeface="Calibri" panose="020F0502020204030204" pitchFamily="34" charset="0"/>
              </a:rPr>
              <a:t>źródła finansowania oraz koszty.</a:t>
            </a:r>
          </a:p>
          <a:p>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AAF5CC61-29B5-99EF-E99D-6DAF09754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578" y="5717627"/>
            <a:ext cx="6673616" cy="920365"/>
          </a:xfrm>
          <a:prstGeom prst="rect">
            <a:avLst/>
          </a:prstGeom>
        </p:spPr>
      </p:pic>
    </p:spTree>
    <p:extLst>
      <p:ext uri="{BB962C8B-B14F-4D97-AF65-F5344CB8AC3E}">
        <p14:creationId xmlns:p14="http://schemas.microsoft.com/office/powerpoint/2010/main" val="4121204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592004"/>
          </a:xfrm>
        </p:spPr>
        <p:txBody>
          <a:bodyPr>
            <a:normAutofit/>
          </a:bodyPr>
          <a:lstStyle/>
          <a:p>
            <a:r>
              <a:rPr lang="pl-PL" sz="3200" b="1" dirty="0">
                <a:latin typeface="+mn-lt"/>
              </a:rPr>
              <a:t>ANALIZA POTRZEB I BARIER</a:t>
            </a: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658739" y="872359"/>
            <a:ext cx="10515600" cy="4561489"/>
          </a:xfrm>
        </p:spPr>
        <p:txBody>
          <a:bodyPr>
            <a:normAutofit fontScale="92500" lnSpcReduction="20000"/>
          </a:bodyPr>
          <a:lstStyle/>
          <a:p>
            <a:pPr marL="186055" marR="217805" indent="0">
              <a:lnSpc>
                <a:spcPct val="118000"/>
              </a:lnSpc>
              <a:spcAft>
                <a:spcPts val="310"/>
              </a:spcAft>
              <a:buNone/>
            </a:pPr>
            <a:r>
              <a:rPr lang="pl-PL" sz="1900" b="1" dirty="0">
                <a:solidFill>
                  <a:srgbClr val="181717"/>
                </a:solidFill>
                <a:effectLst/>
                <a:latin typeface="Calibri" panose="020F0502020204030204" pitchFamily="34" charset="0"/>
                <a:ea typeface="Calibri" panose="020F0502020204030204" pitchFamily="34" charset="0"/>
              </a:rPr>
              <a:t>Zdiagnozowanie potrzeb zarówno bieżących, próba oszacowania w jaki sposób będzie w przyszłości przyrastał procentowy udział osób wymagających wsparcia na terenie gminy / powiatu i w jaki sposób może wpłynąć to na zwiększenie/zmniejszenie zapotrzebowania na usługi wsparcia i opieki </a:t>
            </a:r>
          </a:p>
          <a:p>
            <a:pPr marL="186055" marR="217805" indent="0">
              <a:lnSpc>
                <a:spcPct val="118000"/>
              </a:lnSpc>
              <a:spcAft>
                <a:spcPts val="310"/>
              </a:spcAft>
              <a:buNone/>
            </a:pPr>
            <a:r>
              <a:rPr lang="pl-PL" sz="1900" b="1" dirty="0">
                <a:solidFill>
                  <a:srgbClr val="181717"/>
                </a:solidFill>
                <a:latin typeface="Calibri" panose="020F0502020204030204" pitchFamily="34" charset="0"/>
                <a:ea typeface="Calibri" panose="020F0502020204030204" pitchFamily="34" charset="0"/>
              </a:rPr>
              <a:t>Na przykład:</a:t>
            </a:r>
          </a:p>
          <a:p>
            <a:pPr marL="186055" marR="217805" indent="179705">
              <a:lnSpc>
                <a:spcPct val="118000"/>
              </a:lnSpc>
              <a:spcAft>
                <a:spcPts val="310"/>
              </a:spcAft>
            </a:pPr>
            <a:r>
              <a:rPr lang="pl-PL" sz="1900" dirty="0">
                <a:solidFill>
                  <a:srgbClr val="181717"/>
                </a:solidFill>
                <a:effectLst/>
                <a:latin typeface="Calibri" panose="020F0502020204030204" pitchFamily="34" charset="0"/>
                <a:ea typeface="Calibri" panose="020F0502020204030204" pitchFamily="34" charset="0"/>
              </a:rPr>
              <a:t>liczba osób wymagających wsparcia np. ze względu na wiek, chorobę czy niepełnosprawność </a:t>
            </a:r>
            <a:br>
              <a:rPr lang="pl-PL" sz="1900" dirty="0">
                <a:solidFill>
                  <a:srgbClr val="181717"/>
                </a:solidFill>
                <a:effectLst/>
                <a:latin typeface="Calibri" panose="020F0502020204030204" pitchFamily="34" charset="0"/>
                <a:ea typeface="Calibri" panose="020F0502020204030204" pitchFamily="34" charset="0"/>
              </a:rPr>
            </a:br>
            <a:r>
              <a:rPr lang="pl-PL" sz="1900" dirty="0">
                <a:solidFill>
                  <a:srgbClr val="181717"/>
                </a:solidFill>
                <a:effectLst/>
                <a:latin typeface="Calibri" panose="020F0502020204030204" pitchFamily="34" charset="0"/>
                <a:ea typeface="Calibri" panose="020F0502020204030204" pitchFamily="34" charset="0"/>
              </a:rPr>
              <a:t>   mieszkających samodzielnie, </a:t>
            </a:r>
          </a:p>
          <a:p>
            <a:pPr marL="186055" marR="217805" indent="179705">
              <a:lnSpc>
                <a:spcPct val="118000"/>
              </a:lnSpc>
              <a:spcAft>
                <a:spcPts val="310"/>
              </a:spcAft>
            </a:pPr>
            <a:r>
              <a:rPr lang="pl-PL" sz="1900" dirty="0">
                <a:solidFill>
                  <a:srgbClr val="181717"/>
                </a:solidFill>
                <a:effectLst/>
                <a:latin typeface="Calibri" panose="020F0502020204030204" pitchFamily="34" charset="0"/>
                <a:ea typeface="Calibri" panose="020F0502020204030204" pitchFamily="34" charset="0"/>
              </a:rPr>
              <a:t>w jaki sposób będzie przyrastał udział osób starszych na terenie gminy /powiatu, </a:t>
            </a:r>
          </a:p>
          <a:p>
            <a:pPr marL="186055" marR="217805" indent="179705">
              <a:lnSpc>
                <a:spcPct val="118000"/>
              </a:lnSpc>
              <a:spcAft>
                <a:spcPts val="310"/>
              </a:spcAft>
            </a:pPr>
            <a:r>
              <a:rPr lang="pl-PL" sz="1900" dirty="0">
                <a:solidFill>
                  <a:srgbClr val="181717"/>
                </a:solidFill>
                <a:effectLst/>
                <a:latin typeface="Calibri" panose="020F0502020204030204" pitchFamily="34" charset="0"/>
                <a:ea typeface="Calibri" panose="020F0502020204030204" pitchFamily="34" charset="0"/>
              </a:rPr>
              <a:t>liczba osób z zaburzeniami psychicznymi, </a:t>
            </a:r>
          </a:p>
          <a:p>
            <a:pPr marL="186055" marR="217805" indent="179705">
              <a:lnSpc>
                <a:spcPct val="118000"/>
              </a:lnSpc>
              <a:spcAft>
                <a:spcPts val="310"/>
              </a:spcAft>
            </a:pPr>
            <a:r>
              <a:rPr lang="pl-PL" sz="1900" dirty="0">
                <a:solidFill>
                  <a:srgbClr val="181717"/>
                </a:solidFill>
                <a:effectLst/>
                <a:latin typeface="Calibri" panose="020F0502020204030204" pitchFamily="34" charset="0"/>
                <a:ea typeface="Calibri" panose="020F0502020204030204" pitchFamily="34" charset="0"/>
              </a:rPr>
              <a:t>liczba dzieci i młodzieży z niepełnosprawnościami, w tym z niepełnosprawnością intelektualną </a:t>
            </a:r>
            <a:endParaRPr lang="pl-PL" sz="1900" dirty="0">
              <a:solidFill>
                <a:srgbClr val="181717"/>
              </a:solidFill>
              <a:latin typeface="Calibri" panose="020F0502020204030204" pitchFamily="34" charset="0"/>
              <a:ea typeface="Calibri" panose="020F0502020204030204" pitchFamily="34" charset="0"/>
            </a:endParaRPr>
          </a:p>
          <a:p>
            <a:pPr marL="186055" marR="217805" indent="0">
              <a:lnSpc>
                <a:spcPct val="118000"/>
              </a:lnSpc>
              <a:spcAft>
                <a:spcPts val="310"/>
              </a:spcAft>
              <a:buNone/>
            </a:pPr>
            <a:r>
              <a:rPr lang="pl-PL" sz="1900" b="1" dirty="0">
                <a:solidFill>
                  <a:srgbClr val="181717"/>
                </a:solidFill>
                <a:effectLst/>
                <a:latin typeface="Calibri" panose="020F0502020204030204" pitchFamily="34" charset="0"/>
                <a:ea typeface="Calibri" panose="020F0502020204030204" pitchFamily="34" charset="0"/>
              </a:rPr>
              <a:t>w celu oszacowania,  ile z tych osób może wymagać wsparcia w dalszej perspektywie czasowej, </a:t>
            </a:r>
            <a:br>
              <a:rPr lang="pl-PL" sz="1900" b="1" dirty="0">
                <a:solidFill>
                  <a:srgbClr val="181717"/>
                </a:solidFill>
                <a:effectLst/>
                <a:latin typeface="Calibri" panose="020F0502020204030204" pitchFamily="34" charset="0"/>
                <a:ea typeface="Calibri" panose="020F0502020204030204" pitchFamily="34" charset="0"/>
              </a:rPr>
            </a:br>
            <a:r>
              <a:rPr lang="pl-PL" sz="1900" b="1" dirty="0">
                <a:solidFill>
                  <a:srgbClr val="181717"/>
                </a:solidFill>
                <a:effectLst/>
                <a:latin typeface="Calibri" panose="020F0502020204030204" pitchFamily="34" charset="0"/>
                <a:ea typeface="Calibri" panose="020F0502020204030204" pitchFamily="34" charset="0"/>
              </a:rPr>
              <a:t>tj. w sytuacji kiedy ze względu na wiek bądź choroby rodzice nie będą w stanie samodzielnie opiekować się dziećmi, liczba osób bezdomnych. </a:t>
            </a:r>
          </a:p>
          <a:p>
            <a:pPr marL="0" indent="0">
              <a:buNone/>
            </a:pPr>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CB484583-B65D-C740-5F9F-4E4FBF11F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731" y="5480898"/>
            <a:ext cx="6673616" cy="920365"/>
          </a:xfrm>
          <a:prstGeom prst="rect">
            <a:avLst/>
          </a:prstGeom>
        </p:spPr>
      </p:pic>
    </p:spTree>
    <p:extLst>
      <p:ext uri="{BB962C8B-B14F-4D97-AF65-F5344CB8AC3E}">
        <p14:creationId xmlns:p14="http://schemas.microsoft.com/office/powerpoint/2010/main" val="2624904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592004"/>
          </a:xfrm>
        </p:spPr>
        <p:txBody>
          <a:bodyPr>
            <a:normAutofit/>
          </a:bodyPr>
          <a:lstStyle/>
          <a:p>
            <a:r>
              <a:rPr lang="pl-PL" sz="3200" b="1" dirty="0">
                <a:latin typeface="+mn-lt"/>
              </a:rPr>
              <a:t>ANALIZA POTRZEB I BARIER</a:t>
            </a: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658739" y="1406881"/>
            <a:ext cx="11295838" cy="4226664"/>
          </a:xfrm>
        </p:spPr>
        <p:txBody>
          <a:bodyPr>
            <a:normAutofit fontScale="92500" lnSpcReduction="20000"/>
          </a:bodyPr>
          <a:lstStyle/>
          <a:p>
            <a:pPr marL="180340" marR="262255" indent="0">
              <a:lnSpc>
                <a:spcPct val="118000"/>
              </a:lnSpc>
              <a:spcAft>
                <a:spcPts val="880"/>
              </a:spcAft>
              <a:buNone/>
            </a:pPr>
            <a:r>
              <a:rPr lang="pl-PL" sz="2400" b="1" dirty="0">
                <a:solidFill>
                  <a:srgbClr val="181717"/>
                </a:solidFill>
                <a:effectLst/>
                <a:latin typeface="Calibri" panose="020F0502020204030204" pitchFamily="34" charset="0"/>
                <a:ea typeface="Calibri" panose="020F0502020204030204" pitchFamily="34" charset="0"/>
              </a:rPr>
              <a:t>Analiza barier we wprowadzaniu planu deinstytucjonalizacji na poziomie lokalnym przy uwzględnieniu specyficznych uwarunkowań danego samorządu:  </a:t>
            </a:r>
          </a:p>
          <a:p>
            <a:pPr marL="180340" marR="262255" indent="0">
              <a:lnSpc>
                <a:spcPct val="118000"/>
              </a:lnSpc>
              <a:spcAft>
                <a:spcPts val="880"/>
              </a:spcAft>
              <a:buNone/>
            </a:pPr>
            <a:r>
              <a:rPr lang="pl-PL" sz="2600" dirty="0">
                <a:solidFill>
                  <a:srgbClr val="181717"/>
                </a:solidFill>
                <a:effectLst/>
                <a:latin typeface="Calibri" panose="020F0502020204030204" pitchFamily="34" charset="0"/>
                <a:ea typeface="Calibri" panose="020F0502020204030204" pitchFamily="34" charset="0"/>
              </a:rPr>
              <a:t>Na przykład: </a:t>
            </a:r>
          </a:p>
          <a:p>
            <a:pPr marL="637540" marR="262255" indent="-457200">
              <a:lnSpc>
                <a:spcPct val="118000"/>
              </a:lnSpc>
              <a:spcAft>
                <a:spcPts val="880"/>
              </a:spcAft>
            </a:pPr>
            <a:r>
              <a:rPr lang="pl-PL" sz="2600" dirty="0">
                <a:solidFill>
                  <a:srgbClr val="181717"/>
                </a:solidFill>
                <a:effectLst/>
                <a:latin typeface="Calibri" panose="020F0502020204030204" pitchFamily="34" charset="0"/>
                <a:ea typeface="Calibri" panose="020F0502020204030204" pitchFamily="34" charset="0"/>
              </a:rPr>
              <a:t>bariery o charakterze  finansowym, </a:t>
            </a:r>
          </a:p>
          <a:p>
            <a:pPr marL="637540" marR="262255" indent="-457200">
              <a:lnSpc>
                <a:spcPct val="118000"/>
              </a:lnSpc>
              <a:spcAft>
                <a:spcPts val="880"/>
              </a:spcAft>
            </a:pPr>
            <a:r>
              <a:rPr lang="pl-PL" sz="2600" dirty="0">
                <a:solidFill>
                  <a:srgbClr val="181717"/>
                </a:solidFill>
                <a:effectLst/>
                <a:latin typeface="Calibri" panose="020F0502020204030204" pitchFamily="34" charset="0"/>
                <a:ea typeface="Calibri" panose="020F0502020204030204" pitchFamily="34" charset="0"/>
              </a:rPr>
              <a:t>związane z brakiem wystarczających zasobów kadrowych, </a:t>
            </a:r>
          </a:p>
          <a:p>
            <a:pPr marL="637540" marR="262255" indent="-457200">
              <a:lnSpc>
                <a:spcPct val="118000"/>
              </a:lnSpc>
              <a:spcAft>
                <a:spcPts val="880"/>
              </a:spcAft>
            </a:pPr>
            <a:r>
              <a:rPr lang="pl-PL" sz="2600" dirty="0">
                <a:solidFill>
                  <a:srgbClr val="181717"/>
                </a:solidFill>
                <a:effectLst/>
                <a:latin typeface="Calibri" panose="020F0502020204030204" pitchFamily="34" charset="0"/>
                <a:ea typeface="Calibri" panose="020F0502020204030204" pitchFamily="34" charset="0"/>
              </a:rPr>
              <a:t>słabo rozwiniętą współpracą z  organizacjami pozarządowymi, brakiem partnerów społecznych, </a:t>
            </a:r>
          </a:p>
          <a:p>
            <a:pPr marL="637540" marR="262255" indent="-457200">
              <a:lnSpc>
                <a:spcPct val="118000"/>
              </a:lnSpc>
              <a:spcAft>
                <a:spcPts val="880"/>
              </a:spcAft>
            </a:pPr>
            <a:r>
              <a:rPr lang="pl-PL" sz="2600" dirty="0">
                <a:solidFill>
                  <a:srgbClr val="181717"/>
                </a:solidFill>
                <a:effectLst/>
                <a:latin typeface="Calibri" panose="020F0502020204030204" pitchFamily="34" charset="0"/>
                <a:ea typeface="Calibri" panose="020F0502020204030204" pitchFamily="34" charset="0"/>
              </a:rPr>
              <a:t>brakiem wystarczających zasobów w zakresie infrastruktury.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2F9B89A-61B2-4518-2108-0FE578F97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109" y="5738648"/>
            <a:ext cx="6673616" cy="920365"/>
          </a:xfrm>
          <a:prstGeom prst="rect">
            <a:avLst/>
          </a:prstGeom>
        </p:spPr>
      </p:pic>
    </p:spTree>
    <p:extLst>
      <p:ext uri="{BB962C8B-B14F-4D97-AF65-F5344CB8AC3E}">
        <p14:creationId xmlns:p14="http://schemas.microsoft.com/office/powerpoint/2010/main" val="3081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FDC631-08C6-38E6-588A-8CDA6BEA4A60}"/>
              </a:ext>
            </a:extLst>
          </p:cNvPr>
          <p:cNvSpPr>
            <a:spLocks noGrp="1"/>
          </p:cNvSpPr>
          <p:nvPr>
            <p:ph type="title"/>
          </p:nvPr>
        </p:nvSpPr>
        <p:spPr/>
        <p:txBody>
          <a:bodyPr>
            <a:normAutofit/>
          </a:bodyPr>
          <a:lstStyle/>
          <a:p>
            <a:pPr algn="ctr"/>
            <a:br>
              <a:rPr lang="pl-PL" sz="2800" b="1" dirty="0">
                <a:solidFill>
                  <a:srgbClr val="181717"/>
                </a:solidFill>
                <a:effectLst/>
                <a:latin typeface="Calibri" panose="020F0502020204030204" pitchFamily="34" charset="0"/>
                <a:ea typeface="Calibri" panose="020F0502020204030204" pitchFamily="34" charset="0"/>
              </a:rPr>
            </a:br>
            <a:br>
              <a:rPr lang="pl-PL" sz="2800" b="1" dirty="0">
                <a:solidFill>
                  <a:srgbClr val="181717"/>
                </a:solidFill>
                <a:effectLst/>
                <a:latin typeface="Calibri" panose="020F0502020204030204" pitchFamily="34" charset="0"/>
                <a:ea typeface="Calibri" panose="020F0502020204030204" pitchFamily="34" charset="0"/>
              </a:rPr>
            </a:br>
            <a:r>
              <a:rPr lang="pl-PL" sz="2800" b="1" dirty="0">
                <a:solidFill>
                  <a:srgbClr val="181717"/>
                </a:solidFill>
                <a:effectLst/>
                <a:latin typeface="Calibri" panose="020F0502020204030204" pitchFamily="34" charset="0"/>
                <a:ea typeface="Calibri" panose="020F0502020204030204" pitchFamily="34" charset="0"/>
              </a:rPr>
              <a:t>Samorządy lokalne</a:t>
            </a:r>
            <a:endParaRPr lang="pl-PL" sz="2800" b="1" dirty="0"/>
          </a:p>
        </p:txBody>
      </p:sp>
      <p:sp>
        <p:nvSpPr>
          <p:cNvPr id="3" name="Symbol zastępczy zawartości 2">
            <a:extLst>
              <a:ext uri="{FF2B5EF4-FFF2-40B4-BE49-F238E27FC236}">
                <a16:creationId xmlns:a16="http://schemas.microsoft.com/office/drawing/2014/main" id="{A3A702D5-1C18-7B7D-9DAD-B4FAAB6C1364}"/>
              </a:ext>
            </a:extLst>
          </p:cNvPr>
          <p:cNvSpPr>
            <a:spLocks noGrp="1"/>
          </p:cNvSpPr>
          <p:nvPr>
            <p:ph idx="1"/>
          </p:nvPr>
        </p:nvSpPr>
        <p:spPr>
          <a:xfrm>
            <a:off x="439947" y="1566041"/>
            <a:ext cx="11499011" cy="5153935"/>
          </a:xfrm>
        </p:spPr>
        <p:txBody>
          <a:bodyPr>
            <a:normAutofit lnSpcReduction="10000"/>
          </a:bodyPr>
          <a:lstStyle/>
          <a:p>
            <a:pPr marL="0" indent="0">
              <a:buNone/>
            </a:pPr>
            <a:r>
              <a:rPr lang="pl-PL" sz="2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Samorządy lokalne przygotowują się  do  procesu diagnozowania potrzeb w zakresie usług społecznych, by  odpowiednio zaplanować proces deinstytucjonalizacji usług społecznych. </a:t>
            </a:r>
            <a:br>
              <a:rPr lang="pl-PL" sz="2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pl-PL" sz="2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Temu procesowi służą</a:t>
            </a:r>
          </a:p>
          <a:p>
            <a:pPr marL="0" indent="0" algn="l">
              <a:buNone/>
            </a:pPr>
            <a:r>
              <a:rPr lang="pl-PL" sz="2000" b="1" i="0" u="none" strike="noStrike" baseline="0" dirty="0">
                <a:solidFill>
                  <a:srgbClr val="004DE6"/>
                </a:solidFill>
                <a:latin typeface="Calibri-Bold"/>
              </a:rPr>
              <a:t>OGÓLNOPOLSKIE RAMOWE WYTYCZNE TWORZENIA LOKALNYCH PLANÓW DEINSTYTUCJONALIZACJI USŁUG SPOŁECZNYCH</a:t>
            </a:r>
          </a:p>
          <a:p>
            <a:pPr marL="0" indent="0" algn="ctr">
              <a:buNone/>
            </a:pPr>
            <a:r>
              <a:rPr lang="pl-PL" sz="2000" b="1" i="0" u="none" strike="noStrike" baseline="0" dirty="0">
                <a:solidFill>
                  <a:srgbClr val="4D4D4D"/>
                </a:solidFill>
                <a:latin typeface="Calibri" panose="020F0502020204030204" pitchFamily="34" charset="0"/>
              </a:rPr>
              <a:t> Wytyczne przygotowano w ramach projektu </a:t>
            </a:r>
            <a:br>
              <a:rPr lang="pl-PL" sz="2000" b="0" i="0" u="none" strike="noStrike" baseline="0" dirty="0">
                <a:solidFill>
                  <a:srgbClr val="4D4D4D"/>
                </a:solidFill>
                <a:latin typeface="Calibri" panose="020F0502020204030204" pitchFamily="34" charset="0"/>
              </a:rPr>
            </a:br>
            <a:r>
              <a:rPr lang="pl-PL" sz="2000" b="1" i="0" u="none" strike="noStrike" baseline="0" dirty="0">
                <a:solidFill>
                  <a:srgbClr val="4D4D4D"/>
                </a:solidFill>
                <a:latin typeface="Calibri-Bold"/>
              </a:rPr>
              <a:t>Opracowanie i pilotażowe wdrożenie mechanizmów i planów deinstytucjonalizacji usług społecznych </a:t>
            </a:r>
            <a:br>
              <a:rPr lang="pl-PL" sz="2000" b="1" i="0" u="none" strike="noStrike" baseline="0" dirty="0">
                <a:solidFill>
                  <a:srgbClr val="4D4D4D"/>
                </a:solidFill>
                <a:latin typeface="Calibri-Bold"/>
              </a:rPr>
            </a:br>
            <a:r>
              <a:rPr lang="pl-PL" sz="2000" b="0" i="0" u="none" strike="noStrike" baseline="0" dirty="0">
                <a:solidFill>
                  <a:srgbClr val="4D4D4D"/>
                </a:solidFill>
                <a:latin typeface="Calibri" panose="020F0502020204030204" pitchFamily="34" charset="0"/>
              </a:rPr>
              <a:t>realizowanego w ramach Programu Operacyjnego </a:t>
            </a:r>
            <a:r>
              <a:rPr lang="pl-PL" sz="2000" b="0" i="1" u="none" strike="noStrike" baseline="0" dirty="0">
                <a:solidFill>
                  <a:srgbClr val="4D4D4D"/>
                </a:solidFill>
                <a:latin typeface="Calibri-Italic"/>
              </a:rPr>
              <a:t>Wiedza Edukacja Rozwój 2014–2020</a:t>
            </a:r>
            <a:r>
              <a:rPr lang="pl-PL" sz="2000" b="0" i="0" u="none" strike="noStrike" baseline="0" dirty="0">
                <a:solidFill>
                  <a:srgbClr val="4D4D4D"/>
                </a:solidFill>
                <a:latin typeface="Calibri" panose="020F0502020204030204" pitchFamily="34" charset="0"/>
              </a:rPr>
              <a:t>, Osi Priorytetowej II </a:t>
            </a:r>
            <a:r>
              <a:rPr lang="pl-PL" sz="2000" b="0" i="1" u="none" strike="noStrike" baseline="0" dirty="0">
                <a:solidFill>
                  <a:srgbClr val="4D4D4D"/>
                </a:solidFill>
                <a:latin typeface="Calibri-Italic"/>
              </a:rPr>
              <a:t>Efektywne polityki publiczne dla rynku pracy, gospodarki i edukacji, </a:t>
            </a:r>
            <a:r>
              <a:rPr lang="pl-PL" sz="2000" b="0" i="0" u="none" strike="noStrike" baseline="0" dirty="0">
                <a:solidFill>
                  <a:srgbClr val="4D4D4D"/>
                </a:solidFill>
                <a:latin typeface="Calibri" panose="020F0502020204030204" pitchFamily="34" charset="0"/>
              </a:rPr>
              <a:t>Działanie 2.8 </a:t>
            </a:r>
            <a:r>
              <a:rPr lang="pl-PL" sz="2000" b="0" i="1" u="none" strike="noStrike" baseline="0" dirty="0">
                <a:solidFill>
                  <a:srgbClr val="4D4D4D"/>
                </a:solidFill>
                <a:latin typeface="Calibri-Italic"/>
              </a:rPr>
              <a:t>Rozwój usług społecznych świadczonych w lokalnej społeczności, </a:t>
            </a:r>
            <a:r>
              <a:rPr lang="pl-PL" sz="2000" b="0" i="0" u="none" strike="noStrike" baseline="0" dirty="0">
                <a:solidFill>
                  <a:srgbClr val="4D4D4D"/>
                </a:solidFill>
                <a:latin typeface="Calibri" panose="020F0502020204030204" pitchFamily="34" charset="0"/>
              </a:rPr>
              <a:t>współfinansowanego z Europejskiego Funduszu Społecznego</a:t>
            </a:r>
            <a:endParaRPr lang="pl-PL" sz="2000" dirty="0"/>
          </a:p>
          <a:p>
            <a:pPr marL="0" indent="0">
              <a:buNone/>
            </a:pPr>
            <a:r>
              <a:rPr lang="pl-PL"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pl-PL" sz="2400" b="1" dirty="0">
                <a:solidFill>
                  <a:srgbClr val="181717"/>
                </a:solidFill>
                <a:latin typeface="Calibri" panose="020F0502020204030204" pitchFamily="34" charset="0"/>
                <a:ea typeface="Calibri" panose="020F0502020204030204" pitchFamily="34" charset="0"/>
                <a:cs typeface="Calibri" panose="020F0502020204030204" pitchFamily="34" charset="0"/>
              </a:rPr>
              <a:t>Jest to </a:t>
            </a:r>
            <a:r>
              <a:rPr lang="pl-PL" sz="2400" b="1"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materiał kierunkujący i pomocniczy do opracowania Lokalnych Planów Deinstytucjonalizacji Usług Społecznych.  </a:t>
            </a:r>
          </a:p>
          <a:p>
            <a:pPr algn="l"/>
            <a:endParaRPr lang="pl-PL" sz="2000" b="1" i="0" u="none" strike="noStrike" baseline="0" dirty="0">
              <a:solidFill>
                <a:srgbClr val="004DE6"/>
              </a:solidFill>
              <a:latin typeface="Calibri-Bold"/>
            </a:endParaRPr>
          </a:p>
          <a:p>
            <a:pPr algn="l"/>
            <a:endParaRPr lang="pl-PL" sz="1800" b="1" dirty="0">
              <a:solidFill>
                <a:srgbClr val="004DE6"/>
              </a:solidFill>
              <a:latin typeface="Calibri-Bold"/>
            </a:endParaRPr>
          </a:p>
        </p:txBody>
      </p:sp>
      <p:pic>
        <p:nvPicPr>
          <p:cNvPr id="4" name="Obraz 3" descr="Obraz zawierający zrzut ekranu, Wielobarwność, Prostokąt&#10;&#10;Opis wygenerowany automatycznie">
            <a:extLst>
              <a:ext uri="{FF2B5EF4-FFF2-40B4-BE49-F238E27FC236}">
                <a16:creationId xmlns:a16="http://schemas.microsoft.com/office/drawing/2014/main" id="{0C8D6FC3-B14A-D176-76E6-B17599C92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4294798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0"/>
            <a:ext cx="10515600" cy="1751798"/>
          </a:xfrm>
        </p:spPr>
        <p:txBody>
          <a:bodyPr>
            <a:normAutofit/>
          </a:bodyPr>
          <a:lstStyle/>
          <a:p>
            <a:pPr marL="186055" marR="262255" indent="-186055">
              <a:lnSpc>
                <a:spcPct val="105000"/>
              </a:lnSpc>
              <a:spcAft>
                <a:spcPts val="40"/>
              </a:spcAft>
              <a:tabLst>
                <a:tab pos="245745" algn="ctr"/>
                <a:tab pos="2592705" algn="ctr"/>
              </a:tabLst>
            </a:pPr>
            <a:r>
              <a:rPr lang="pl-PL" sz="2000" dirty="0">
                <a:solidFill>
                  <a:srgbClr val="000000"/>
                </a:solidFill>
                <a:effectLst/>
                <a:latin typeface="Calibri" panose="020F0502020204030204" pitchFamily="34" charset="0"/>
                <a:ea typeface="Calibri" panose="020F0502020204030204" pitchFamily="34" charset="0"/>
              </a:rPr>
              <a:t>	</a:t>
            </a:r>
            <a:br>
              <a:rPr lang="pl-PL" sz="2000" dirty="0">
                <a:solidFill>
                  <a:srgbClr val="000000"/>
                </a:solidFill>
                <a:effectLst/>
                <a:latin typeface="Calibri" panose="020F0502020204030204" pitchFamily="34" charset="0"/>
                <a:ea typeface="Calibri" panose="020F0502020204030204" pitchFamily="34" charset="0"/>
              </a:rPr>
            </a:br>
            <a:r>
              <a:rPr lang="pl-PL" sz="2400" b="1" dirty="0">
                <a:solidFill>
                  <a:srgbClr val="2F5084"/>
                </a:solidFill>
                <a:effectLst/>
                <a:latin typeface="Calibri" panose="020F0502020204030204" pitchFamily="34" charset="0"/>
                <a:ea typeface="Calibri" panose="020F0502020204030204" pitchFamily="34" charset="0"/>
              </a:rPr>
              <a:t>V. OCENA ZASOBÓW GMINY / POWIATU MOŻLIWYCH DO WYKORZYSTANIA W PRZEPROWADZENIU PROCESU DEINSTYTUCJONALIZACJI USŁUG SPOŁECZNYCH NA POZIOMIE LOKALNYM M.IN.</a:t>
            </a:r>
            <a:r>
              <a:rPr lang="pl-PL" sz="2400" dirty="0">
                <a:solidFill>
                  <a:srgbClr val="2F5084"/>
                </a:solidFill>
                <a:effectLst/>
                <a:latin typeface="Calibri" panose="020F0502020204030204" pitchFamily="34" charset="0"/>
                <a:ea typeface="Calibri" panose="020F0502020204030204" pitchFamily="34" charset="0"/>
              </a:rPr>
              <a:t>: </a:t>
            </a:r>
            <a:endParaRPr lang="pl-PL" sz="24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lstStyle/>
          <a:p>
            <a:pPr marL="466090" marR="176530" indent="-285750">
              <a:lnSpc>
                <a:spcPct val="118000"/>
              </a:lnSpc>
              <a:spcAft>
                <a:spcPts val="90"/>
              </a:spcAft>
            </a:pPr>
            <a:endParaRPr lang="pl-PL" sz="2400" dirty="0">
              <a:solidFill>
                <a:srgbClr val="181717"/>
              </a:solidFill>
              <a:effectLst/>
              <a:latin typeface="Calibri" panose="020F0502020204030204" pitchFamily="34" charset="0"/>
              <a:ea typeface="Calibri" panose="020F0502020204030204" pitchFamily="34" charset="0"/>
            </a:endParaRPr>
          </a:p>
          <a:p>
            <a:pPr marL="466090" marR="176530" indent="-285750">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ocena zasobów ludzkich (np. kadra świadcząca usługi: liczba osób, kwalifikacje oraz  kadra zarządzająca procesem zmiany); </a:t>
            </a:r>
          </a:p>
          <a:p>
            <a:pPr marL="466090" marR="176530" indent="-285750">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ocena zasobów finansowych; </a:t>
            </a:r>
          </a:p>
          <a:p>
            <a:pPr marL="466090" marR="176530" indent="-285750">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ocena zasobów materialnych (pomieszczenia, budynki, środki trwałe); </a:t>
            </a:r>
          </a:p>
          <a:p>
            <a:pPr marL="466090" marR="176530" indent="-285750">
              <a:lnSpc>
                <a:spcPct val="118000"/>
              </a:lnSpc>
              <a:spcAft>
                <a:spcPts val="90"/>
              </a:spcAft>
            </a:pPr>
            <a:r>
              <a:rPr lang="pl-PL" sz="2400" dirty="0">
                <a:solidFill>
                  <a:srgbClr val="181717"/>
                </a:solidFill>
                <a:effectLst/>
                <a:latin typeface="Calibri" panose="020F0502020204030204" pitchFamily="34" charset="0"/>
                <a:ea typeface="Calibri" panose="020F0502020204030204" pitchFamily="34" charset="0"/>
              </a:rPr>
              <a:t>zasoby partnerów (np. organizacje pozarządowe, możliwe partnerstwa </a:t>
            </a:r>
            <a:br>
              <a:rPr lang="pl-PL" sz="2400" dirty="0">
                <a:solidFill>
                  <a:srgbClr val="181717"/>
                </a:solidFill>
                <a:effectLst/>
                <a:latin typeface="Calibri" panose="020F0502020204030204" pitchFamily="34" charset="0"/>
                <a:ea typeface="Calibri" panose="020F0502020204030204" pitchFamily="34" charset="0"/>
              </a:rPr>
            </a:br>
            <a:r>
              <a:rPr lang="pl-PL" sz="2400" dirty="0">
                <a:solidFill>
                  <a:srgbClr val="181717"/>
                </a:solidFill>
                <a:effectLst/>
                <a:latin typeface="Calibri" panose="020F0502020204030204" pitchFamily="34" charset="0"/>
                <a:ea typeface="Calibri" panose="020F0502020204030204" pitchFamily="34" charset="0"/>
              </a:rPr>
              <a:t>z innymi samorządami, </a:t>
            </a:r>
            <a:r>
              <a:rPr lang="pl-PL" sz="2400" b="1" baseline="-25000" dirty="0">
                <a:solidFill>
                  <a:srgbClr val="ED772D"/>
                </a:solidFill>
                <a:effectLst/>
                <a:latin typeface="Calibri" panose="020F0502020204030204" pitchFamily="34" charset="0"/>
                <a:ea typeface="Calibri" panose="020F0502020204030204" pitchFamily="34" charset="0"/>
              </a:rPr>
              <a:t> </a:t>
            </a:r>
            <a:r>
              <a:rPr lang="pl-PL" sz="2400" dirty="0">
                <a:solidFill>
                  <a:srgbClr val="181717"/>
                </a:solidFill>
                <a:effectLst/>
                <a:latin typeface="Calibri" panose="020F0502020204030204" pitchFamily="34" charset="0"/>
                <a:ea typeface="Calibri" panose="020F0502020204030204" pitchFamily="34" charset="0"/>
              </a:rPr>
              <a:t>partnerstwa publiczno-prywatne). </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78EF34F-0D1B-8940-6C0F-8FA75267A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937635"/>
            <a:ext cx="6673616" cy="920365"/>
          </a:xfrm>
          <a:prstGeom prst="rect">
            <a:avLst/>
          </a:prstGeom>
        </p:spPr>
      </p:pic>
    </p:spTree>
    <p:extLst>
      <p:ext uri="{BB962C8B-B14F-4D97-AF65-F5344CB8AC3E}">
        <p14:creationId xmlns:p14="http://schemas.microsoft.com/office/powerpoint/2010/main" val="2427861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0"/>
            <a:ext cx="10515600" cy="1825625"/>
          </a:xfrm>
        </p:spPr>
        <p:txBody>
          <a:bodyPr>
            <a:normAutofit/>
          </a:bodyPr>
          <a:lstStyle/>
          <a:p>
            <a:pPr algn="ctr"/>
            <a:br>
              <a:rPr lang="pl-PL" sz="2400" b="1" dirty="0">
                <a:solidFill>
                  <a:srgbClr val="2F5084"/>
                </a:solidFill>
                <a:effectLst/>
                <a:latin typeface="Calibri" panose="020F0502020204030204" pitchFamily="34" charset="0"/>
                <a:ea typeface="Calibri" panose="020F0502020204030204" pitchFamily="34" charset="0"/>
              </a:rPr>
            </a:br>
            <a:r>
              <a:rPr lang="pl-PL" sz="2800" b="1" dirty="0">
                <a:solidFill>
                  <a:srgbClr val="2F5084"/>
                </a:solidFill>
                <a:effectLst/>
                <a:latin typeface="Calibri" panose="020F0502020204030204" pitchFamily="34" charset="0"/>
                <a:ea typeface="Calibri" panose="020F0502020204030204" pitchFamily="34" charset="0"/>
              </a:rPr>
              <a:t>PRZYKŁADOWE WSKAŹNIKI SŁUŻĄCE </a:t>
            </a:r>
            <a:br>
              <a:rPr lang="pl-PL" sz="2800" b="1" dirty="0">
                <a:solidFill>
                  <a:srgbClr val="2F5084"/>
                </a:solidFill>
                <a:effectLst/>
                <a:latin typeface="Calibri" panose="020F0502020204030204" pitchFamily="34" charset="0"/>
                <a:ea typeface="Calibri" panose="020F0502020204030204" pitchFamily="34" charset="0"/>
              </a:rPr>
            </a:br>
            <a:r>
              <a:rPr lang="pl-PL" sz="2800" b="1" dirty="0">
                <a:solidFill>
                  <a:srgbClr val="2F5084"/>
                </a:solidFill>
                <a:effectLst/>
                <a:latin typeface="Calibri" panose="020F0502020204030204" pitchFamily="34" charset="0"/>
                <a:ea typeface="Calibri" panose="020F0502020204030204" pitchFamily="34" charset="0"/>
              </a:rPr>
              <a:t>DO MONITOROWANIA REALIZACJI </a:t>
            </a:r>
            <a:br>
              <a:rPr lang="pl-PL" sz="2800" b="1" dirty="0">
                <a:solidFill>
                  <a:srgbClr val="2F5084"/>
                </a:solidFill>
                <a:effectLst/>
                <a:latin typeface="Calibri" panose="020F0502020204030204" pitchFamily="34" charset="0"/>
                <a:ea typeface="Calibri" panose="020F0502020204030204" pitchFamily="34" charset="0"/>
              </a:rPr>
            </a:br>
            <a:r>
              <a:rPr lang="pl-PL" sz="2800" b="1" dirty="0">
                <a:solidFill>
                  <a:srgbClr val="2F5084"/>
                </a:solidFill>
                <a:effectLst/>
                <a:latin typeface="Calibri" panose="020F0502020204030204" pitchFamily="34" charset="0"/>
                <a:ea typeface="Calibri" panose="020F0502020204030204" pitchFamily="34" charset="0"/>
              </a:rPr>
              <a:t>LOKALNYCH PLANÓW DEINSTYTUCJONALIZACJI USŁUG SPOŁECZNYCH</a:t>
            </a:r>
            <a:r>
              <a:rPr lang="pl-PL" sz="2400" b="1" dirty="0">
                <a:solidFill>
                  <a:srgbClr val="2F5084"/>
                </a:solidFill>
                <a:effectLst/>
                <a:latin typeface="Calibri" panose="020F0502020204030204" pitchFamily="34" charset="0"/>
                <a:ea typeface="Calibri" panose="020F0502020204030204" pitchFamily="34" charset="0"/>
              </a:rPr>
              <a:t>:</a:t>
            </a:r>
            <a:endParaRPr lang="pl-PL" sz="54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normAutofit lnSpcReduction="10000"/>
          </a:bodyPr>
          <a:lstStyle/>
          <a:p>
            <a:pPr marL="366395" marR="320040" indent="-186055">
              <a:lnSpc>
                <a:spcPct val="118000"/>
              </a:lnSpc>
              <a:spcAft>
                <a:spcPts val="90"/>
              </a:spcAft>
            </a:pPr>
            <a:r>
              <a:rPr lang="pl-PL" sz="2000" dirty="0">
                <a:solidFill>
                  <a:srgbClr val="181717"/>
                </a:solidFill>
                <a:effectLst/>
                <a:latin typeface="Calibri" panose="020F0502020204030204" pitchFamily="34" charset="0"/>
                <a:ea typeface="Calibri" panose="020F0502020204030204" pitchFamily="34" charset="0"/>
              </a:rPr>
              <a:t>dotyczące odbiorców usług np.: liczba osób, które zostały objęte usługami społecznymi / zdrowotnymi w środowisku zamieszkania; liczba osób, które opuściły opiekę instytucjonalną </a:t>
            </a:r>
            <a:br>
              <a:rPr lang="pl-PL" sz="2000" dirty="0">
                <a:solidFill>
                  <a:srgbClr val="181717"/>
                </a:solidFill>
                <a:effectLst/>
                <a:latin typeface="Calibri" panose="020F0502020204030204" pitchFamily="34" charset="0"/>
                <a:ea typeface="Calibri" panose="020F0502020204030204" pitchFamily="34" charset="0"/>
              </a:rPr>
            </a:br>
            <a:r>
              <a:rPr lang="pl-PL" sz="2000" dirty="0">
                <a:solidFill>
                  <a:srgbClr val="181717"/>
                </a:solidFill>
                <a:effectLst/>
                <a:latin typeface="Calibri" panose="020F0502020204030204" pitchFamily="34" charset="0"/>
                <a:ea typeface="Calibri" panose="020F0502020204030204" pitchFamily="34" charset="0"/>
              </a:rPr>
              <a:t>i powróciły do środowiska; liczba osób, które poprzez wdrożenie usług zostały utrzymane w środowisku;</a:t>
            </a:r>
          </a:p>
          <a:p>
            <a:pPr marL="366395" marR="176530" indent="-186055">
              <a:lnSpc>
                <a:spcPct val="118000"/>
              </a:lnSpc>
              <a:spcAft>
                <a:spcPts val="90"/>
              </a:spcAft>
            </a:pPr>
            <a:r>
              <a:rPr lang="pl-PL" sz="2000" dirty="0">
                <a:solidFill>
                  <a:srgbClr val="181717"/>
                </a:solidFill>
                <a:effectLst/>
                <a:latin typeface="Calibri" panose="020F0502020204030204" pitchFamily="34" charset="0"/>
                <a:ea typeface="Calibri" panose="020F0502020204030204" pitchFamily="34" charset="0"/>
              </a:rPr>
              <a:t>dotyczące infrastruktury np.: liczba utworzonych mieszkań wspomaganych, dziennych domów pobytu, rodzinnych domów pomocy itp.;</a:t>
            </a:r>
          </a:p>
          <a:p>
            <a:pPr marL="366395" marR="176530" indent="-186055">
              <a:lnSpc>
                <a:spcPct val="118000"/>
              </a:lnSpc>
              <a:spcAft>
                <a:spcPts val="90"/>
              </a:spcAft>
            </a:pPr>
            <a:r>
              <a:rPr lang="pl-PL" sz="2000" dirty="0">
                <a:solidFill>
                  <a:srgbClr val="181717"/>
                </a:solidFill>
                <a:effectLst/>
                <a:latin typeface="Calibri" panose="020F0502020204030204" pitchFamily="34" charset="0"/>
                <a:ea typeface="Calibri" panose="020F0502020204030204" pitchFamily="34" charset="0"/>
              </a:rPr>
              <a:t>dotyczące realizatorów usług np.: liczba nowych opiekunów środowiskowych; liczba pracowników placówek opieki całodobowej, którzy rozpoczęli pracę w środowisku; liczba podmiotów świadczących usługi środowiskowe;</a:t>
            </a:r>
          </a:p>
          <a:p>
            <a:pPr marL="366395" marR="176530" indent="-186055">
              <a:lnSpc>
                <a:spcPct val="118000"/>
              </a:lnSpc>
              <a:spcAft>
                <a:spcPts val="90"/>
              </a:spcAft>
            </a:pPr>
            <a:r>
              <a:rPr lang="pl-PL" sz="2000" dirty="0">
                <a:solidFill>
                  <a:srgbClr val="181717"/>
                </a:solidFill>
                <a:effectLst/>
                <a:latin typeface="Calibri" panose="020F0502020204030204" pitchFamily="34" charset="0"/>
                <a:ea typeface="Calibri" panose="020F0502020204030204" pitchFamily="34" charset="0"/>
              </a:rPr>
              <a:t>dotyczące instytucji np.: liczba przekształconych placówek opieki całodobowej, liczba miejsc </a:t>
            </a:r>
            <a:br>
              <a:rPr lang="pl-PL" sz="2000" dirty="0">
                <a:solidFill>
                  <a:srgbClr val="181717"/>
                </a:solidFill>
                <a:effectLst/>
                <a:latin typeface="Calibri" panose="020F0502020204030204" pitchFamily="34" charset="0"/>
                <a:ea typeface="Calibri" panose="020F0502020204030204" pitchFamily="34" charset="0"/>
              </a:rPr>
            </a:br>
            <a:r>
              <a:rPr lang="pl-PL" sz="2000" dirty="0">
                <a:solidFill>
                  <a:srgbClr val="181717"/>
                </a:solidFill>
                <a:effectLst/>
                <a:latin typeface="Calibri" panose="020F0502020204030204" pitchFamily="34" charset="0"/>
                <a:ea typeface="Calibri" panose="020F0502020204030204" pitchFamily="34" charset="0"/>
              </a:rPr>
              <a:t>w opiece instytucjonalnej.</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AC1E7A97-648E-8E9E-6CCF-B904354B6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5937635"/>
            <a:ext cx="6673616" cy="920365"/>
          </a:xfrm>
          <a:prstGeom prst="rect">
            <a:avLst/>
          </a:prstGeom>
        </p:spPr>
      </p:pic>
    </p:spTree>
    <p:extLst>
      <p:ext uri="{BB962C8B-B14F-4D97-AF65-F5344CB8AC3E}">
        <p14:creationId xmlns:p14="http://schemas.microsoft.com/office/powerpoint/2010/main" val="4279587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8225" y="70437"/>
            <a:ext cx="10159552" cy="1280890"/>
          </a:xfrm>
        </p:spPr>
        <p:txBody>
          <a:bodyPr>
            <a:normAutofit fontScale="90000"/>
          </a:bodyPr>
          <a:lstStyle/>
          <a:p>
            <a:pPr algn="ctr"/>
            <a:r>
              <a:rPr lang="pl-PL" b="1" dirty="0">
                <a:latin typeface="Calibri" panose="020F0502020204030204" pitchFamily="34" charset="0"/>
                <a:ea typeface="Calibri" panose="020F0502020204030204" pitchFamily="34" charset="0"/>
                <a:cs typeface="Calibri" panose="020F0502020204030204" pitchFamily="34" charset="0"/>
              </a:rPr>
              <a:t>Dostępne zasoby do realizacji usług:</a:t>
            </a:r>
            <a:br>
              <a:rPr lang="pl-PL" b="1" dirty="0">
                <a:latin typeface="Calibri" panose="020F0502020204030204" pitchFamily="34" charset="0"/>
                <a:ea typeface="Calibri" panose="020F0502020204030204" pitchFamily="34" charset="0"/>
                <a:cs typeface="Calibri" panose="020F0502020204030204" pitchFamily="34" charset="0"/>
              </a:rPr>
            </a:br>
            <a:r>
              <a:rPr lang="pl-PL" b="1" dirty="0">
                <a:latin typeface="Calibri" panose="020F0502020204030204" pitchFamily="34" charset="0"/>
                <a:ea typeface="Calibri" panose="020F0502020204030204" pitchFamily="34" charset="0"/>
                <a:cs typeface="Calibri" panose="020F0502020204030204" pitchFamily="34" charset="0"/>
              </a:rPr>
              <a:t>kadrowe, finansowe, infrastrukturalne</a:t>
            </a:r>
          </a:p>
        </p:txBody>
      </p:sp>
      <p:graphicFrame>
        <p:nvGraphicFramePr>
          <p:cNvPr id="6" name="Diagram 5">
            <a:extLst>
              <a:ext uri="{FF2B5EF4-FFF2-40B4-BE49-F238E27FC236}">
                <a16:creationId xmlns:a16="http://schemas.microsoft.com/office/drawing/2014/main" id="{8908BBA5-EB29-4E5D-9710-5E2B4BEFAA27}"/>
              </a:ext>
            </a:extLst>
          </p:cNvPr>
          <p:cNvGraphicFramePr/>
          <p:nvPr>
            <p:extLst>
              <p:ext uri="{D42A27DB-BD31-4B8C-83A1-F6EECF244321}">
                <p14:modId xmlns:p14="http://schemas.microsoft.com/office/powerpoint/2010/main" val="812070063"/>
              </p:ext>
            </p:extLst>
          </p:nvPr>
        </p:nvGraphicFramePr>
        <p:xfrm>
          <a:off x="1561433" y="1433336"/>
          <a:ext cx="8128000" cy="423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descr="Obraz zawierający zrzut ekranu, Wielobarwność, Prostokąt&#10;&#10;Opis wygenerowany automatycznie">
            <a:extLst>
              <a:ext uri="{FF2B5EF4-FFF2-40B4-BE49-F238E27FC236}">
                <a16:creationId xmlns:a16="http://schemas.microsoft.com/office/drawing/2014/main" id="{787EFDD4-DB47-C409-74B5-56A21007D3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5817" y="5867198"/>
            <a:ext cx="6673616" cy="920365"/>
          </a:xfrm>
          <a:prstGeom prst="rect">
            <a:avLst/>
          </a:prstGeom>
        </p:spPr>
      </p:pic>
    </p:spTree>
    <p:extLst>
      <p:ext uri="{BB962C8B-B14F-4D97-AF65-F5344CB8AC3E}">
        <p14:creationId xmlns:p14="http://schemas.microsoft.com/office/powerpoint/2010/main" val="2214667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0194" y="211037"/>
            <a:ext cx="8911687" cy="1280890"/>
          </a:xfrm>
        </p:spPr>
        <p:txBody>
          <a:bodyPr/>
          <a:lstStyle/>
          <a:p>
            <a:r>
              <a:rPr lang="pl-PL" b="1" dirty="0">
                <a:latin typeface="Calibri" panose="020F0502020204030204" pitchFamily="34" charset="0"/>
                <a:ea typeface="Calibri" panose="020F0502020204030204" pitchFamily="34" charset="0"/>
                <a:cs typeface="Calibri" panose="020F0502020204030204" pitchFamily="34" charset="0"/>
              </a:rPr>
              <a:t>System monitorowania i oceny LPDI</a:t>
            </a:r>
          </a:p>
        </p:txBody>
      </p:sp>
      <p:sp>
        <p:nvSpPr>
          <p:cNvPr id="3" name="Symbol zastępczy zawartości 2"/>
          <p:cNvSpPr>
            <a:spLocks noGrp="1"/>
          </p:cNvSpPr>
          <p:nvPr>
            <p:ph idx="1"/>
          </p:nvPr>
        </p:nvSpPr>
        <p:spPr>
          <a:xfrm>
            <a:off x="580194" y="1320521"/>
            <a:ext cx="10580612" cy="4060776"/>
          </a:xfrm>
        </p:spPr>
        <p:txBody>
          <a:bodyPr>
            <a:noAutofit/>
          </a:bodyPr>
          <a:lstStyle/>
          <a:p>
            <a:pPr marL="0" indent="0">
              <a:buNone/>
            </a:pPr>
            <a:r>
              <a:rPr lang="pl-PL" sz="2000" b="1" dirty="0">
                <a:latin typeface="Calibri" panose="020F0502020204030204" pitchFamily="34" charset="0"/>
                <a:ea typeface="Calibri" panose="020F0502020204030204" pitchFamily="34" charset="0"/>
                <a:cs typeface="Calibri" panose="020F0502020204030204" pitchFamily="34" charset="0"/>
              </a:rPr>
              <a:t>Wskaźniki:</a:t>
            </a:r>
          </a:p>
          <a:p>
            <a:pPr algn="just"/>
            <a:r>
              <a:rPr lang="pl-PL" sz="1800" b="1" dirty="0">
                <a:latin typeface="Calibri" panose="020F0502020204030204" pitchFamily="34" charset="0"/>
                <a:ea typeface="Calibri" panose="020F0502020204030204" pitchFamily="34" charset="0"/>
                <a:cs typeface="Calibri" panose="020F0502020204030204" pitchFamily="34" charset="0"/>
              </a:rPr>
              <a:t>dotyczące odbiorców usług np.: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osób, które zostały objęte usługami społecznymi / zdrowotnymi w środowisku zamieszkania,</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osób, które opuściły opiekę instytucjonalną i powróciły do środowiska,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osób, które poprzez wdrożenie usług zostały utrzymane w środowisku, </a:t>
            </a:r>
          </a:p>
          <a:p>
            <a:pPr algn="just"/>
            <a:r>
              <a:rPr lang="pl-PL" sz="1800" b="1" dirty="0">
                <a:latin typeface="Calibri" panose="020F0502020204030204" pitchFamily="34" charset="0"/>
                <a:ea typeface="Calibri" panose="020F0502020204030204" pitchFamily="34" charset="0"/>
                <a:cs typeface="Calibri" panose="020F0502020204030204" pitchFamily="34" charset="0"/>
              </a:rPr>
              <a:t>dotyczące infrastruktury np.: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utworzonych mieszkań wspomaganych,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dziennych domów pobytu, rodzinnych domów pomocy itp., </a:t>
            </a:r>
          </a:p>
          <a:p>
            <a:pPr algn="just"/>
            <a:r>
              <a:rPr lang="pl-PL" sz="1800" b="1" dirty="0">
                <a:latin typeface="Calibri" panose="020F0502020204030204" pitchFamily="34" charset="0"/>
                <a:ea typeface="Calibri" panose="020F0502020204030204" pitchFamily="34" charset="0"/>
                <a:cs typeface="Calibri" panose="020F0502020204030204" pitchFamily="34" charset="0"/>
              </a:rPr>
              <a:t>dotyczące realizatorów usług np.:</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nowych opiekunów środowiskowych,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pracowników placówek opieki całodobowej, którzy rozpoczęli pracę w środowisku,</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 liczba podmiotów świadczących usługi środowiskowe, </a:t>
            </a:r>
          </a:p>
          <a:p>
            <a:pPr algn="just"/>
            <a:r>
              <a:rPr lang="pl-PL" sz="1800" b="1" dirty="0">
                <a:latin typeface="Calibri" panose="020F0502020204030204" pitchFamily="34" charset="0"/>
                <a:ea typeface="Calibri" panose="020F0502020204030204" pitchFamily="34" charset="0"/>
                <a:cs typeface="Calibri" panose="020F0502020204030204" pitchFamily="34" charset="0"/>
              </a:rPr>
              <a:t>dotyczące instytucji np.: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przekształconych placówek opieki całodobowej, </a:t>
            </a:r>
          </a:p>
          <a:p>
            <a:pPr lvl="1" algn="just">
              <a:buFont typeface="Courier New" panose="02070309020205020404" pitchFamily="49" charset="0"/>
              <a:buChar char="o"/>
            </a:pPr>
            <a:r>
              <a:rPr lang="pl-PL" sz="1800" dirty="0">
                <a:latin typeface="Calibri" panose="020F0502020204030204" pitchFamily="34" charset="0"/>
                <a:ea typeface="Calibri" panose="020F0502020204030204" pitchFamily="34" charset="0"/>
                <a:cs typeface="Calibri" panose="020F0502020204030204" pitchFamily="34" charset="0"/>
              </a:rPr>
              <a:t>liczba miejsc w opiece instytucjonalnej.</a:t>
            </a:r>
          </a:p>
        </p:txBody>
      </p:sp>
    </p:spTree>
    <p:extLst>
      <p:ext uri="{BB962C8B-B14F-4D97-AF65-F5344CB8AC3E}">
        <p14:creationId xmlns:p14="http://schemas.microsoft.com/office/powerpoint/2010/main" val="477116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03D55D-A024-1D7D-82D4-A4C72A13F122}"/>
              </a:ext>
            </a:extLst>
          </p:cNvPr>
          <p:cNvSpPr>
            <a:spLocks noGrp="1"/>
          </p:cNvSpPr>
          <p:nvPr>
            <p:ph type="title"/>
          </p:nvPr>
        </p:nvSpPr>
        <p:spPr/>
        <p:txBody>
          <a:bodyPr>
            <a:noAutofit/>
          </a:bodyPr>
          <a:lstStyle/>
          <a:p>
            <a:br>
              <a:rPr lang="pl-PL" sz="3600" b="1" dirty="0">
                <a:latin typeface="Calibri" panose="020F0502020204030204" pitchFamily="34" charset="0"/>
                <a:ea typeface="Calibri" panose="020F0502020204030204" pitchFamily="34" charset="0"/>
                <a:cs typeface="Calibri" panose="020F0502020204030204" pitchFamily="34" charset="0"/>
              </a:rPr>
            </a:br>
            <a:r>
              <a:rPr lang="pl-PL" sz="3600" b="1" dirty="0">
                <a:latin typeface="Calibri" panose="020F0502020204030204" pitchFamily="34" charset="0"/>
                <a:ea typeface="Calibri" panose="020F0502020204030204" pitchFamily="34" charset="0"/>
                <a:cs typeface="Calibri" panose="020F0502020204030204" pitchFamily="34" charset="0"/>
              </a:rPr>
              <a:t>Lokalny Plan Rozwoju Usług Społecznych dla Gminy X na lata 2023-2025</a:t>
            </a:r>
            <a:br>
              <a:rPr lang="pl-PL" sz="3600" dirty="0">
                <a:latin typeface="Calibri" panose="020F0502020204030204" pitchFamily="34" charset="0"/>
                <a:ea typeface="Calibri" panose="020F0502020204030204" pitchFamily="34" charset="0"/>
                <a:cs typeface="Calibri" panose="020F0502020204030204" pitchFamily="34" charset="0"/>
              </a:rPr>
            </a:br>
            <a:endParaRPr lang="pl-PL"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77C672D5-6D05-3D8D-60AC-218EEDB2208D}"/>
              </a:ext>
            </a:extLst>
          </p:cNvPr>
          <p:cNvSpPr>
            <a:spLocks noGrp="1"/>
          </p:cNvSpPr>
          <p:nvPr>
            <p:ph idx="1"/>
          </p:nvPr>
        </p:nvSpPr>
        <p:spPr/>
        <p:txBody>
          <a:bodyPr/>
          <a:lstStyle/>
          <a:p>
            <a:pPr>
              <a:lnSpc>
                <a:spcPct val="107000"/>
              </a:lnSpc>
              <a:spcAft>
                <a:spcPts val="800"/>
              </a:spcAft>
            </a:pPr>
            <a:endParaRPr lang="pl-P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Wprowadzenie</a:t>
            </a:r>
          </a:p>
          <a:p>
            <a:pPr>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Charakterystyka Gminy</a:t>
            </a:r>
          </a:p>
          <a:p>
            <a:pPr>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Analiza dokumentów strategicznych samorządu i aktów prawa miejscowego </a:t>
            </a:r>
            <a:br>
              <a:rPr lang="pl-PL" sz="2400" b="1" dirty="0">
                <a:effectLst/>
                <a:latin typeface="Calibri" panose="020F0502020204030204" pitchFamily="34" charset="0"/>
                <a:ea typeface="Calibri" panose="020F0502020204030204" pitchFamily="34" charset="0"/>
                <a:cs typeface="Calibri" panose="020F0502020204030204" pitchFamily="34" charset="0"/>
              </a:rPr>
            </a:br>
            <a:r>
              <a:rPr lang="pl-PL" sz="2400" b="1" dirty="0">
                <a:effectLst/>
                <a:latin typeface="Calibri" panose="020F0502020204030204" pitchFamily="34" charset="0"/>
                <a:ea typeface="Calibri" panose="020F0502020204030204" pitchFamily="34" charset="0"/>
                <a:cs typeface="Calibri" panose="020F0502020204030204" pitchFamily="34" charset="0"/>
              </a:rPr>
              <a:t>w zakresie realizowania usług społecznych</a:t>
            </a:r>
          </a:p>
          <a:p>
            <a:pPr>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Analiza zasobów systemu, a także organizacji  i podmiotów komercyjnych </a:t>
            </a:r>
            <a:br>
              <a:rPr lang="pl-PL" sz="2400" b="1" dirty="0">
                <a:effectLst/>
                <a:latin typeface="Calibri" panose="020F0502020204030204" pitchFamily="34" charset="0"/>
                <a:ea typeface="Calibri" panose="020F0502020204030204" pitchFamily="34" charset="0"/>
                <a:cs typeface="Calibri" panose="020F0502020204030204" pitchFamily="34" charset="0"/>
              </a:rPr>
            </a:br>
            <a:r>
              <a:rPr lang="pl-PL" sz="2400" b="1" dirty="0">
                <a:effectLst/>
                <a:latin typeface="Calibri" panose="020F0502020204030204" pitchFamily="34" charset="0"/>
                <a:ea typeface="Calibri" panose="020F0502020204030204" pitchFamily="34" charset="0"/>
                <a:cs typeface="Calibri" panose="020F0502020204030204" pitchFamily="34" charset="0"/>
              </a:rPr>
              <a:t>w zakresie realizacji usług społecznych</a:t>
            </a:r>
          </a:p>
          <a:p>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4" name="Obraz 3" descr="Obraz zawierający zrzut ekranu, Wielobarwność, Prostokąt&#10;&#10;Opis wygenerowany automatycznie">
            <a:extLst>
              <a:ext uri="{FF2B5EF4-FFF2-40B4-BE49-F238E27FC236}">
                <a16:creationId xmlns:a16="http://schemas.microsoft.com/office/drawing/2014/main" id="{67FB89EE-EBF2-50B3-FAAF-4F4F48AFC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06" y="5937635"/>
            <a:ext cx="6673616" cy="920365"/>
          </a:xfrm>
          <a:prstGeom prst="rect">
            <a:avLst/>
          </a:prstGeom>
        </p:spPr>
      </p:pic>
    </p:spTree>
    <p:extLst>
      <p:ext uri="{BB962C8B-B14F-4D97-AF65-F5344CB8AC3E}">
        <p14:creationId xmlns:p14="http://schemas.microsoft.com/office/powerpoint/2010/main" val="2372491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0E5C70-1153-0E4F-A9A5-061933A85922}"/>
              </a:ext>
            </a:extLst>
          </p:cNvPr>
          <p:cNvSpPr>
            <a:spLocks noGrp="1"/>
          </p:cNvSpPr>
          <p:nvPr>
            <p:ph type="title"/>
          </p:nvPr>
        </p:nvSpPr>
        <p:spPr/>
        <p:txBody>
          <a:bodyPr>
            <a:noAutofit/>
          </a:bodyPr>
          <a:lstStyle/>
          <a:p>
            <a:r>
              <a:rPr lang="pl-PL" sz="3600" b="1" dirty="0">
                <a:latin typeface="Calibri" panose="020F0502020204030204" pitchFamily="34" charset="0"/>
                <a:ea typeface="Calibri" panose="020F0502020204030204" pitchFamily="34" charset="0"/>
                <a:cs typeface="Calibri" panose="020F0502020204030204" pitchFamily="34" charset="0"/>
              </a:rPr>
              <a:t>Lokalny Plan Rozwoju Usług Społecznych dla Gminy X na lata 2023-2025</a:t>
            </a:r>
            <a:br>
              <a:rPr lang="pl-PL" sz="3600" dirty="0">
                <a:latin typeface="Calibri" panose="020F0502020204030204" pitchFamily="34" charset="0"/>
                <a:ea typeface="Calibri" panose="020F0502020204030204" pitchFamily="34" charset="0"/>
                <a:cs typeface="Calibri" panose="020F0502020204030204" pitchFamily="34" charset="0"/>
              </a:rPr>
            </a:br>
            <a:endParaRPr lang="pl-PL"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2A910979-FCED-DC11-3294-F7A0052C53C1}"/>
              </a:ext>
            </a:extLst>
          </p:cNvPr>
          <p:cNvSpPr>
            <a:spLocks noGrp="1"/>
          </p:cNvSpPr>
          <p:nvPr>
            <p:ph idx="1"/>
          </p:nvPr>
        </p:nvSpPr>
        <p:spPr/>
        <p:txBody>
          <a:bodyPr>
            <a:normAutofit fontScale="92500" lnSpcReduction="20000"/>
          </a:bodyPr>
          <a:lstStyle/>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Diagnoza potrzeb społecznych:</a:t>
            </a:r>
          </a:p>
          <a:p>
            <a:pPr marL="0" indent="0" algn="just">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obszar wsparcia osób starszych</a:t>
            </a:r>
          </a:p>
          <a:p>
            <a:pPr marL="0" indent="0" algn="just">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obszar wsparcia dziecka w rodzinie</a:t>
            </a:r>
          </a:p>
          <a:p>
            <a:pPr marL="0" indent="0" algn="just">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obszar wsparcia osób z niepełnosprawnością</a:t>
            </a:r>
          </a:p>
          <a:p>
            <a:pPr marL="0" indent="0" algn="just">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obszar wsparcia osób w kryzysie psychicznym</a:t>
            </a:r>
          </a:p>
          <a:p>
            <a:pPr marL="0" indent="0" algn="just">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obszar wsparcia osób bezdomnych</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Zakres realizowanych usług społecznych na terenie Gminy</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Zakres niezaspokojonych potrzeb w zakresie realizacji usług społecznych</a:t>
            </a:r>
          </a:p>
          <a:p>
            <a:endParaRPr lang="pl-PL"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braz 3" descr="Obraz zawierający zrzut ekranu, Wielobarwność, Prostokąt&#10;&#10;Opis wygenerowany automatycznie">
            <a:extLst>
              <a:ext uri="{FF2B5EF4-FFF2-40B4-BE49-F238E27FC236}">
                <a16:creationId xmlns:a16="http://schemas.microsoft.com/office/drawing/2014/main" id="{7F22D548-AD43-9B26-F690-AD1F0DB75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516" y="6032692"/>
            <a:ext cx="6673616" cy="920365"/>
          </a:xfrm>
          <a:prstGeom prst="rect">
            <a:avLst/>
          </a:prstGeom>
        </p:spPr>
      </p:pic>
    </p:spTree>
    <p:extLst>
      <p:ext uri="{BB962C8B-B14F-4D97-AF65-F5344CB8AC3E}">
        <p14:creationId xmlns:p14="http://schemas.microsoft.com/office/powerpoint/2010/main" val="2999593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302B36-C618-D9EC-DDF2-950D26D18DE8}"/>
              </a:ext>
            </a:extLst>
          </p:cNvPr>
          <p:cNvSpPr>
            <a:spLocks noGrp="1"/>
          </p:cNvSpPr>
          <p:nvPr>
            <p:ph type="title"/>
          </p:nvPr>
        </p:nvSpPr>
        <p:spPr/>
        <p:txBody>
          <a:bodyPr>
            <a:normAutofit fontScale="90000"/>
          </a:bodyPr>
          <a:lstStyle/>
          <a:p>
            <a:r>
              <a:rPr kumimoji="0" lang="pl-PL" sz="32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Lokalny Plan Rozwoju Usług Społecznych dla Gminy X na lata 2023-2025</a:t>
            </a:r>
            <a:br>
              <a:rPr kumimoji="0" lang="pl-PL" sz="32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b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2A702574-DF56-7BD7-539E-7F3D8BA96E9B}"/>
              </a:ext>
            </a:extLst>
          </p:cNvPr>
          <p:cNvSpPr>
            <a:spLocks noGrp="1"/>
          </p:cNvSpPr>
          <p:nvPr>
            <p:ph idx="1"/>
          </p:nvPr>
        </p:nvSpPr>
        <p:spPr>
          <a:xfrm>
            <a:off x="838200" y="2002055"/>
            <a:ext cx="10515600" cy="4490820"/>
          </a:xfrm>
        </p:spPr>
        <p:txBody>
          <a:bodyPr>
            <a:normAutofit fontScale="92500" lnSpcReduction="10000"/>
          </a:bodyPr>
          <a:lstStyle/>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Zakładane cele i działania w zakresie rozwoju usług społecznych w Gminie X </a:t>
            </a:r>
            <a:br>
              <a:rPr lang="pl-PL" sz="2400" b="1" dirty="0">
                <a:effectLst/>
                <a:latin typeface="Calibri" panose="020F0502020204030204" pitchFamily="34" charset="0"/>
                <a:ea typeface="Calibri" panose="020F0502020204030204" pitchFamily="34" charset="0"/>
                <a:cs typeface="Calibri" panose="020F0502020204030204" pitchFamily="34" charset="0"/>
              </a:rPr>
            </a:br>
            <a:r>
              <a:rPr lang="pl-PL" sz="2400" b="1" dirty="0">
                <a:effectLst/>
                <a:latin typeface="Calibri" panose="020F0502020204030204" pitchFamily="34" charset="0"/>
                <a:ea typeface="Calibri" panose="020F0502020204030204" pitchFamily="34" charset="0"/>
                <a:cs typeface="Calibri" panose="020F0502020204030204" pitchFamily="34" charset="0"/>
              </a:rPr>
              <a:t>( z podziałem na obszary)</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Analiza kosztów realizowanych obecnie usług oraz kalkulacja kosztów realizacji usług po wdrożeniu planu rozwoju usług społecznych ( z podziałem na obszary)</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Źródła finansowania, wdrożenia i realizacji planu rozwoju usług społecznych</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Rola podmiotów we wdrażaniu lokalnego planu rozwoju usług społecznych </a:t>
            </a:r>
            <a:br>
              <a:rPr lang="pl-PL" sz="2400" b="1" dirty="0">
                <a:effectLst/>
                <a:latin typeface="Calibri" panose="020F0502020204030204" pitchFamily="34" charset="0"/>
                <a:ea typeface="Calibri" panose="020F0502020204030204" pitchFamily="34" charset="0"/>
                <a:cs typeface="Calibri" panose="020F0502020204030204" pitchFamily="34" charset="0"/>
              </a:rPr>
            </a:br>
            <a:r>
              <a:rPr lang="pl-PL" sz="2400" b="1" dirty="0">
                <a:effectLst/>
                <a:latin typeface="Calibri" panose="020F0502020204030204" pitchFamily="34" charset="0"/>
                <a:ea typeface="Calibri" panose="020F0502020204030204" pitchFamily="34" charset="0"/>
                <a:cs typeface="Calibri" panose="020F0502020204030204" pitchFamily="34" charset="0"/>
              </a:rPr>
              <a:t>w Gminie X</a:t>
            </a:r>
          </a:p>
          <a:p>
            <a:pPr algn="just">
              <a:lnSpc>
                <a:spcPct val="107000"/>
              </a:lnSpc>
              <a:spcAft>
                <a:spcPts val="800"/>
              </a:spcAft>
            </a:pPr>
            <a:r>
              <a:rPr lang="pl-PL" sz="2400" b="1" dirty="0">
                <a:effectLst/>
                <a:latin typeface="Calibri" panose="020F0502020204030204" pitchFamily="34" charset="0"/>
                <a:ea typeface="Calibri" panose="020F0502020204030204" pitchFamily="34" charset="0"/>
                <a:cs typeface="Calibri" panose="020F0502020204030204" pitchFamily="34" charset="0"/>
              </a:rPr>
              <a:t>Lista wskaźników</a:t>
            </a:r>
          </a:p>
          <a:p>
            <a:pPr marL="0" indent="0">
              <a:lnSpc>
                <a:spcPct val="107000"/>
              </a:lnSpc>
              <a:spcAft>
                <a:spcPts val="800"/>
              </a:spcAft>
              <a:buNone/>
            </a:pPr>
            <a:r>
              <a:rPr lang="pl-PL" sz="2400" b="1" dirty="0">
                <a:effectLst/>
                <a:latin typeface="Calibri" panose="020F0502020204030204" pitchFamily="34" charset="0"/>
                <a:ea typeface="Calibri" panose="020F0502020204030204" pitchFamily="34" charset="0"/>
                <a:cs typeface="Calibri" panose="020F0502020204030204" pitchFamily="34" charset="0"/>
              </a:rPr>
              <a:t> </a:t>
            </a:r>
          </a:p>
          <a:p>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4" name="Obraz 3" descr="Obraz zawierający zrzut ekranu, Wielobarwność, Prostokąt&#10;&#10;Opis wygenerowany automatycznie">
            <a:extLst>
              <a:ext uri="{FF2B5EF4-FFF2-40B4-BE49-F238E27FC236}">
                <a16:creationId xmlns:a16="http://schemas.microsoft.com/office/drawing/2014/main" id="{F9E8E722-8C78-A8C4-1EB6-B5D2FA9B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06" y="5801710"/>
            <a:ext cx="6673616" cy="920365"/>
          </a:xfrm>
          <a:prstGeom prst="rect">
            <a:avLst/>
          </a:prstGeom>
        </p:spPr>
      </p:pic>
    </p:spTree>
    <p:extLst>
      <p:ext uri="{BB962C8B-B14F-4D97-AF65-F5344CB8AC3E}">
        <p14:creationId xmlns:p14="http://schemas.microsoft.com/office/powerpoint/2010/main" val="121585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4A79F6-EE4D-B119-483D-1B27AF37AA9A}"/>
              </a:ext>
            </a:extLst>
          </p:cNvPr>
          <p:cNvSpPr>
            <a:spLocks noGrp="1"/>
          </p:cNvSpPr>
          <p:nvPr>
            <p:ph type="title"/>
          </p:nvPr>
        </p:nvSpPr>
        <p:spPr/>
        <p:txBody>
          <a:bodyPr>
            <a:normAutofit/>
          </a:bodyPr>
          <a:lstStyle/>
          <a:p>
            <a:r>
              <a:rPr lang="pl-PL" sz="2800" dirty="0">
                <a:latin typeface="Calibri" panose="020F0502020204030204" pitchFamily="34" charset="0"/>
                <a:ea typeface="Calibri" panose="020F0502020204030204" pitchFamily="34" charset="0"/>
                <a:cs typeface="Calibri" panose="020F0502020204030204" pitchFamily="34" charset="0"/>
              </a:rPr>
              <a:t>       </a:t>
            </a:r>
            <a:r>
              <a:rPr lang="pl-PL" sz="2800" b="1" dirty="0">
                <a:latin typeface="Calibri" panose="020F0502020204030204" pitchFamily="34" charset="0"/>
                <a:ea typeface="Calibri" panose="020F0502020204030204" pitchFamily="34" charset="0"/>
                <a:cs typeface="Calibri" panose="020F0502020204030204" pitchFamily="34" charset="0"/>
              </a:rPr>
              <a:t>Lokalny Plan DEINSTYTUCJONALIZACJI Rozwoju Usług Społecznych</a:t>
            </a:r>
          </a:p>
        </p:txBody>
      </p:sp>
      <p:sp>
        <p:nvSpPr>
          <p:cNvPr id="3" name="Symbol zastępczy zawartości 2">
            <a:extLst>
              <a:ext uri="{FF2B5EF4-FFF2-40B4-BE49-F238E27FC236}">
                <a16:creationId xmlns:a16="http://schemas.microsoft.com/office/drawing/2014/main" id="{5EE84CBD-883D-E060-122D-577FDE25C207}"/>
              </a:ext>
            </a:extLst>
          </p:cNvPr>
          <p:cNvSpPr>
            <a:spLocks noGrp="1"/>
          </p:cNvSpPr>
          <p:nvPr>
            <p:ph idx="1"/>
          </p:nvPr>
        </p:nvSpPr>
        <p:spPr/>
        <p:txBody>
          <a:bodyPr>
            <a:normAutofit/>
          </a:bodyPr>
          <a:lstStyle/>
          <a:p>
            <a:endParaRPr lang="pl-PL" b="1" dirty="0">
              <a:latin typeface="Calibri" panose="020F0502020204030204" pitchFamily="34" charset="0"/>
              <a:ea typeface="Calibri" panose="020F0502020204030204" pitchFamily="34" charset="0"/>
              <a:cs typeface="Calibri" panose="020F0502020204030204" pitchFamily="34" charset="0"/>
            </a:endParaRPr>
          </a:p>
          <a:p>
            <a:r>
              <a:rPr lang="pl-PL" b="1" dirty="0">
                <a:latin typeface="Calibri" panose="020F0502020204030204" pitchFamily="34" charset="0"/>
                <a:ea typeface="Calibri" panose="020F0502020204030204" pitchFamily="34" charset="0"/>
                <a:cs typeface="Calibri" panose="020F0502020204030204" pitchFamily="34" charset="0"/>
              </a:rPr>
              <a:t>Harmonogram prac nad lokalnym planem rozwoju usług społecznych</a:t>
            </a:r>
          </a:p>
          <a:p>
            <a:r>
              <a:rPr lang="pl-PL" b="1" dirty="0">
                <a:latin typeface="Calibri" panose="020F0502020204030204" pitchFamily="34" charset="0"/>
                <a:ea typeface="Calibri" panose="020F0502020204030204" pitchFamily="34" charset="0"/>
                <a:cs typeface="Calibri" panose="020F0502020204030204" pitchFamily="34" charset="0"/>
              </a:rPr>
              <a:t>Powołanie zespołu do tworzenia planu ( przedstawiciele różnych instytucji, organizacji pozarządowych, innych organizacji działających w gminie)</a:t>
            </a:r>
          </a:p>
          <a:p>
            <a:r>
              <a:rPr lang="pl-PL" b="1" dirty="0">
                <a:latin typeface="Calibri" panose="020F0502020204030204" pitchFamily="34" charset="0"/>
                <a:ea typeface="Calibri" panose="020F0502020204030204" pitchFamily="34" charset="0"/>
                <a:cs typeface="Calibri" panose="020F0502020204030204" pitchFamily="34" charset="0"/>
              </a:rPr>
              <a:t>Dane statystyczne - tabelka</a:t>
            </a:r>
          </a:p>
          <a:p>
            <a:r>
              <a:rPr lang="pl-PL" b="1" dirty="0">
                <a:latin typeface="Calibri" panose="020F0502020204030204" pitchFamily="34" charset="0"/>
                <a:ea typeface="Calibri" panose="020F0502020204030204" pitchFamily="34" charset="0"/>
                <a:cs typeface="Calibri" panose="020F0502020204030204" pitchFamily="34" charset="0"/>
              </a:rPr>
              <a:t>Ankieta dla mieszkańców gminy/miasta</a:t>
            </a:r>
          </a:p>
          <a:p>
            <a:r>
              <a:rPr lang="pl-PL" b="1" dirty="0">
                <a:latin typeface="Calibri" panose="020F0502020204030204" pitchFamily="34" charset="0"/>
                <a:ea typeface="Calibri" panose="020F0502020204030204" pitchFamily="34" charset="0"/>
                <a:cs typeface="Calibri" panose="020F0502020204030204" pitchFamily="34" charset="0"/>
              </a:rPr>
              <a:t>Analiza kosztów wdrażanego planu</a:t>
            </a:r>
          </a:p>
        </p:txBody>
      </p:sp>
      <p:pic>
        <p:nvPicPr>
          <p:cNvPr id="4" name="Obraz 3" descr="Obraz zawierający zrzut ekranu, Wielobarwność, Prostokąt&#10;&#10;Opis wygenerowany automatycznie">
            <a:extLst>
              <a:ext uri="{FF2B5EF4-FFF2-40B4-BE49-F238E27FC236}">
                <a16:creationId xmlns:a16="http://schemas.microsoft.com/office/drawing/2014/main" id="{325BA754-E8CA-6EA4-36DF-CFD312A84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337" y="5851717"/>
            <a:ext cx="6673616" cy="920365"/>
          </a:xfrm>
          <a:prstGeom prst="rect">
            <a:avLst/>
          </a:prstGeom>
        </p:spPr>
      </p:pic>
    </p:spTree>
    <p:extLst>
      <p:ext uri="{BB962C8B-B14F-4D97-AF65-F5344CB8AC3E}">
        <p14:creationId xmlns:p14="http://schemas.microsoft.com/office/powerpoint/2010/main" val="2799699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199" y="365125"/>
            <a:ext cx="11270381" cy="1325563"/>
          </a:xfrm>
        </p:spPr>
        <p:txBody>
          <a:bodyPr>
            <a:noAutofit/>
          </a:bodyPr>
          <a:lstStyle/>
          <a:p>
            <a:pPr marL="0" indent="0">
              <a:buNone/>
            </a:pPr>
            <a:r>
              <a:rPr lang="pl-PL" sz="3200" b="1" dirty="0">
                <a:latin typeface="+mn-lt"/>
              </a:rPr>
              <a:t>Perspektywa rozwoju usług społecznych i deinstytucjonalizacji </a:t>
            </a:r>
            <a:br>
              <a:rPr lang="pl-PL" sz="3200" b="1" dirty="0">
                <a:latin typeface="+mn-lt"/>
              </a:rPr>
            </a:br>
            <a:r>
              <a:rPr lang="pl-PL" sz="3200" b="1" dirty="0">
                <a:latin typeface="+mn-lt"/>
              </a:rPr>
              <a:t>na poziomie lokalnym: powiatowym i gminnym:</a:t>
            </a: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normAutofit/>
          </a:bodyPr>
          <a:lstStyle/>
          <a:p>
            <a:r>
              <a:rPr lang="pl-PL" dirty="0"/>
              <a:t>Dokumenty na poziomie europejskim, krajowym regionalnym i lokalnym wspierające powstanie:</a:t>
            </a:r>
          </a:p>
          <a:p>
            <a:r>
              <a:rPr lang="pl-PL" dirty="0"/>
              <a:t> Regionalnych Programów Rozwoju Usług Społecznych i </a:t>
            </a:r>
            <a:r>
              <a:rPr lang="pl-PL" dirty="0" err="1"/>
              <a:t>Deinstytucjonalizacji</a:t>
            </a:r>
            <a:r>
              <a:rPr lang="pl-PL" dirty="0"/>
              <a:t> (RPRUSDI), </a:t>
            </a:r>
          </a:p>
          <a:p>
            <a:r>
              <a:rPr lang="pl-PL" dirty="0"/>
              <a:t>Powiatowych Programów Rozwoju Usług Społecznych i </a:t>
            </a:r>
            <a:r>
              <a:rPr lang="pl-PL" dirty="0" err="1"/>
              <a:t>Deinstytucjonalizacji</a:t>
            </a:r>
            <a:r>
              <a:rPr lang="pl-PL" dirty="0"/>
              <a:t> – (PPRUSDI) </a:t>
            </a:r>
          </a:p>
          <a:p>
            <a:r>
              <a:rPr lang="pl-PL" dirty="0"/>
              <a:t>Gminnych Programów Rozwoju Usług Społecznych i </a:t>
            </a:r>
            <a:r>
              <a:rPr lang="pl-PL" dirty="0" err="1"/>
              <a:t>Deinstytucjonalizacji</a:t>
            </a:r>
            <a:r>
              <a:rPr lang="pl-PL" dirty="0"/>
              <a:t> (GPRUSDI)</a:t>
            </a:r>
          </a:p>
        </p:txBody>
      </p:sp>
      <p:pic>
        <p:nvPicPr>
          <p:cNvPr id="4" name="Obraz 3" descr="Obraz zawierający zrzut ekranu, Wielobarwność, Prostokąt&#10;&#10;Opis wygenerowany automatycznie">
            <a:extLst>
              <a:ext uri="{FF2B5EF4-FFF2-40B4-BE49-F238E27FC236}">
                <a16:creationId xmlns:a16="http://schemas.microsoft.com/office/drawing/2014/main" id="{3CC09005-5584-711F-92DB-450E81C92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985" y="5937635"/>
            <a:ext cx="6673616" cy="920365"/>
          </a:xfrm>
          <a:prstGeom prst="rect">
            <a:avLst/>
          </a:prstGeom>
        </p:spPr>
      </p:pic>
    </p:spTree>
    <p:extLst>
      <p:ext uri="{BB962C8B-B14F-4D97-AF65-F5344CB8AC3E}">
        <p14:creationId xmlns:p14="http://schemas.microsoft.com/office/powerpoint/2010/main" val="2070880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649480"/>
            <a:ext cx="10515600" cy="5527483"/>
          </a:xfrm>
        </p:spPr>
        <p:txBody>
          <a:bodyPr>
            <a:normAutofit/>
          </a:bodyPr>
          <a:lstStyle/>
          <a:p>
            <a:pPr marL="0" indent="0">
              <a:buNone/>
            </a:pPr>
            <a:endParaRPr lang="pl-PL" b="1" dirty="0"/>
          </a:p>
          <a:p>
            <a:pPr marL="0" indent="0">
              <a:buNone/>
            </a:pPr>
            <a:endParaRPr lang="pl-PL" b="1" dirty="0"/>
          </a:p>
          <a:p>
            <a:pPr marL="0" indent="0">
              <a:buNone/>
            </a:pPr>
            <a:r>
              <a:rPr lang="pl-PL" b="1" dirty="0"/>
              <a:t>Rekomendacje do Powiatowych Programów Rozwoju Usług Społecznych i Deinstytucjonalizacji – (PPRUSDI) i Gminnych Programów Rozwoju Usług Społecznych i Deinstytucjonalizacji (GPRUSDI):  </a:t>
            </a:r>
            <a:br>
              <a:rPr lang="pl-PL" b="1" dirty="0"/>
            </a:br>
            <a:endParaRPr lang="pl-PL" b="1" dirty="0"/>
          </a:p>
          <a:p>
            <a:r>
              <a:rPr lang="pl-PL" b="1" dirty="0"/>
              <a:t>z diagnozy potencjału jednostki, </a:t>
            </a:r>
          </a:p>
          <a:p>
            <a:r>
              <a:rPr lang="pl-PL" b="1" dirty="0"/>
              <a:t>sektora społecznego, biznesu i podmiotów ekonomii społecznej </a:t>
            </a:r>
          </a:p>
          <a:p>
            <a:r>
              <a:rPr lang="pl-PL" b="1" dirty="0"/>
              <a:t>oraz potrzeb mieszkańców w zakresie rozwoju usług społecznych i </a:t>
            </a:r>
            <a:r>
              <a:rPr lang="pl-PL" b="1" dirty="0" err="1"/>
              <a:t>deinstytycjonalizacji</a:t>
            </a:r>
            <a:endParaRPr lang="pl-PL" b="1" dirty="0"/>
          </a:p>
          <a:p>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61D1BBFD-D641-29B9-0870-0FFA51BDE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14428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569343"/>
            <a:ext cx="10515600" cy="5775798"/>
          </a:xfrm>
        </p:spPr>
        <p:txBody>
          <a:bodyPr>
            <a:normAutofit fontScale="92500" lnSpcReduction="20000"/>
          </a:bodyPr>
          <a:lstStyle/>
          <a:p>
            <a:pPr marL="0" indent="0">
              <a:buNone/>
            </a:pPr>
            <a:endParaRPr lang="pl-PL" sz="1800" b="1" i="0" u="none" strike="noStrike" baseline="0" dirty="0">
              <a:solidFill>
                <a:srgbClr val="004DE6"/>
              </a:solidFill>
              <a:latin typeface="Calibri-Bold"/>
            </a:endParaRPr>
          </a:p>
          <a:p>
            <a:pPr marL="0" indent="0" algn="ctr">
              <a:buNone/>
            </a:pPr>
            <a:endParaRPr lang="pl-PL" sz="2600" b="1" i="0" u="none" strike="noStrike" baseline="0" dirty="0">
              <a:latin typeface="Calibri-Bold"/>
            </a:endParaRPr>
          </a:p>
          <a:p>
            <a:pPr marL="0" indent="0" algn="ctr">
              <a:buNone/>
            </a:pPr>
            <a:endParaRPr lang="pl-PL" sz="2600" b="1" i="0" u="none" strike="noStrike" baseline="0" dirty="0">
              <a:latin typeface="Calibri-Bold"/>
            </a:endParaRPr>
          </a:p>
          <a:p>
            <a:pPr marL="0" indent="0" algn="ctr">
              <a:buNone/>
            </a:pPr>
            <a:r>
              <a:rPr lang="pl-PL" sz="2600" b="1" i="0" u="none" strike="noStrike" baseline="0" dirty="0">
                <a:latin typeface="Calibri-Bold"/>
              </a:rPr>
              <a:t>OGÓLNOPOLSKIE RAMOWE WYTYCZNE </a:t>
            </a:r>
            <a:br>
              <a:rPr lang="pl-PL" sz="2600" b="1" i="0" u="none" strike="noStrike" baseline="0" dirty="0">
                <a:latin typeface="Calibri-Bold"/>
              </a:rPr>
            </a:br>
            <a:r>
              <a:rPr lang="pl-PL" sz="2600" b="1" i="0" u="none" strike="noStrike" baseline="0" dirty="0">
                <a:latin typeface="Calibri-Bold"/>
              </a:rPr>
              <a:t>TWORZENIA LOKALNYCH PLANÓW DEINSTYTUCJONALIZACJI USŁUG SPOŁECZNYCH</a:t>
            </a:r>
          </a:p>
          <a:p>
            <a:pPr marL="0" indent="0">
              <a:buNone/>
            </a:pPr>
            <a:r>
              <a:rPr lang="pl-PL" sz="2600" b="1" dirty="0">
                <a:effectLst/>
                <a:latin typeface="Calibri" panose="020F0502020204030204" pitchFamily="34" charset="0"/>
                <a:ea typeface="Calibri" panose="020F0502020204030204" pitchFamily="34" charset="0"/>
                <a:cs typeface="Calibri" panose="020F0502020204030204" pitchFamily="34" charset="0"/>
              </a:rPr>
              <a:t>  </a:t>
            </a:r>
            <a:r>
              <a:rPr lang="pl-PL" sz="18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Na potrzeby tego dokumentu używa się dwóch definicji „deinstytucjonalizacji”  z dwóch organizacji międzynarodowych:</a:t>
            </a:r>
          </a:p>
          <a:p>
            <a:pPr marR="295910" lvl="0" fontAlgn="base">
              <a:lnSpc>
                <a:spcPct val="120000"/>
              </a:lnSpc>
              <a:spcAft>
                <a:spcPts val="285"/>
              </a:spcAft>
              <a:buClr>
                <a:srgbClr val="181717"/>
              </a:buClr>
              <a:buSzPts val="1200"/>
            </a:pPr>
            <a: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UNICEF, która brzmi: </a:t>
            </a:r>
            <a:r>
              <a:rPr lang="pl-PL" sz="1800" b="1" i="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Deinstytucjonalizacja oznacza całość planowania transformacji i zmniejszania rozmiaru zakładów stacjonarnych lub ich likwidacji, przy jednoczesnym zapewnieniu innego rodzaju różnorodnych usług opieki, bazujących na standardach wynikających z praw człowieka i zorientowanych na rezultaty</a:t>
            </a:r>
            <a: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oraz </a:t>
            </a:r>
            <a:b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295910" lvl="0" fontAlgn="base">
              <a:lnSpc>
                <a:spcPct val="120000"/>
              </a:lnSpc>
              <a:spcAft>
                <a:spcPts val="3550"/>
              </a:spcAft>
              <a:buClr>
                <a:srgbClr val="181717"/>
              </a:buClr>
              <a:buSzPts val="1200"/>
            </a:pPr>
            <a: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Komisji Europejskiej w brzmieniu: (…) </a:t>
            </a:r>
            <a:r>
              <a:rPr lang="pl-PL" sz="1800" b="1" i="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Deinstytucjonalizacja rozumiana powinna być nie tyle jako dążenie do zamknięcia zakładów opieki, ale jako proces rozwoju usług społecznych na poziomie rodziny i lokalnej społeczności, który miałby umożliwić pozostawanie przez osobę potrzebującą pomocy jak najdłużej w swoim środowisku zamieszkania</a:t>
            </a:r>
            <a:r>
              <a:rPr lang="pl-PL" sz="1800" b="1" u="none" strike="noStrike" dirty="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pl-PL" sz="18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2" name="Obraz 1" descr="Obraz zawierający zrzut ekranu, Wielobarwność, Prostokąt&#10;&#10;Opis wygenerowany automatycznie">
            <a:extLst>
              <a:ext uri="{FF2B5EF4-FFF2-40B4-BE49-F238E27FC236}">
                <a16:creationId xmlns:a16="http://schemas.microsoft.com/office/drawing/2014/main" id="{8FF094DE-3C35-2037-45B0-345E1EF66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310384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741780"/>
          </a:xfrm>
        </p:spPr>
        <p:txBody>
          <a:bodyPr>
            <a:normAutofit/>
          </a:bodyPr>
          <a:lstStyle/>
          <a:p>
            <a:r>
              <a:rPr lang="pl-PL" sz="2800" b="1" dirty="0">
                <a:latin typeface="+mn-lt"/>
              </a:rPr>
              <a:t>Dokumenty krajowe i regionalne, powiatowe i gminne do LPDI </a:t>
            </a: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481263" y="1376413"/>
            <a:ext cx="11463689" cy="4800550"/>
          </a:xfrm>
        </p:spPr>
        <p:txBody>
          <a:bodyPr>
            <a:noAutofit/>
          </a:bodyPr>
          <a:lstStyle/>
          <a:p>
            <a:pPr marL="0" indent="0">
              <a:spcAft>
                <a:spcPts val="265"/>
              </a:spcAft>
              <a:buNone/>
            </a:pPr>
            <a:r>
              <a:rPr lang="pl-PL" sz="2400" dirty="0"/>
              <a:t>1. Ogólnoeuropejskie Wytyczne dotyczące przejścia od opieki instytucjonalnej do opieki świadczonej na poziomie lokalnych społeczności </a:t>
            </a:r>
          </a:p>
          <a:p>
            <a:pPr marL="0" indent="0">
              <a:spcAft>
                <a:spcPts val="265"/>
              </a:spcAft>
              <a:buNone/>
            </a:pPr>
            <a:r>
              <a:rPr lang="pl-PL" sz="2400" dirty="0"/>
              <a:t>2. Strategia Rozwoju Usług Społecznych, polityka publiczna do roku 2030, z perspektywą do 2035 r.  </a:t>
            </a:r>
          </a:p>
          <a:p>
            <a:pPr marL="0" indent="0">
              <a:spcAft>
                <a:spcPts val="265"/>
              </a:spcAft>
              <a:buNone/>
            </a:pPr>
            <a:r>
              <a:rPr lang="pl-PL" sz="2400" dirty="0"/>
              <a:t>3. Zdrowa Przyszłość. Ramy strategiczne rozwoju systemu ochrony zdrowia na lata 2021-2027, z perspektywą do 2030 </a:t>
            </a:r>
          </a:p>
          <a:p>
            <a:pPr marL="0" indent="0">
              <a:spcAft>
                <a:spcPts val="265"/>
              </a:spcAft>
              <a:buNone/>
            </a:pPr>
            <a:r>
              <a:rPr lang="pl-PL" sz="2400" dirty="0"/>
              <a:t>4. Krajowy Program Rozwoju Ekonomii Społecznej  </a:t>
            </a:r>
          </a:p>
          <a:p>
            <a:pPr marL="0" indent="0">
              <a:buNone/>
            </a:pPr>
            <a:r>
              <a:rPr lang="pl-PL" sz="2400" dirty="0"/>
              <a:t>5. Rekomendacje </a:t>
            </a:r>
            <a:r>
              <a:rPr lang="pl-PL" sz="2400" dirty="0" err="1"/>
              <a:t>MFiPR</a:t>
            </a:r>
            <a:r>
              <a:rPr lang="pl-PL" sz="2400" dirty="0"/>
              <a:t>: „Włączenie społeczne w Programach Regionalnych” </a:t>
            </a:r>
          </a:p>
          <a:p>
            <a:pPr marL="0" indent="0">
              <a:buNone/>
            </a:pPr>
            <a:r>
              <a:rPr lang="pl-PL" sz="2400" dirty="0"/>
              <a:t>6. Strategia Rozwoju Województwa Małopolska 2030  </a:t>
            </a:r>
          </a:p>
          <a:p>
            <a:pPr marL="0" indent="0">
              <a:spcAft>
                <a:spcPts val="265"/>
              </a:spcAft>
              <a:buNone/>
            </a:pPr>
            <a:r>
              <a:rPr lang="pl-PL" sz="2400" dirty="0"/>
              <a:t>7. Strategia Polityki Społecznej Województwa Małopolskiego na lata 2021 - 2030 </a:t>
            </a:r>
          </a:p>
          <a:p>
            <a:pPr marL="0" indent="0">
              <a:spcAft>
                <a:spcPts val="265"/>
              </a:spcAft>
              <a:buNone/>
            </a:pPr>
            <a:r>
              <a:rPr lang="pl-PL" sz="2400" dirty="0"/>
              <a:t>8. Program Fundusze Europejskie dla Małopolskiego 2021 - 2027 </a:t>
            </a:r>
          </a:p>
          <a:p>
            <a:pPr marL="0" indent="0">
              <a:spcAft>
                <a:spcPts val="265"/>
              </a:spcAft>
              <a:buNone/>
            </a:pPr>
            <a:r>
              <a:rPr lang="pl-PL" sz="2400" dirty="0"/>
              <a:t>9. Wojewódzki Plan Transformacji województwa małopolskiego </a:t>
            </a:r>
          </a:p>
          <a:p>
            <a:endParaRPr lang="pl-PL" sz="1800" dirty="0"/>
          </a:p>
        </p:txBody>
      </p:sp>
    </p:spTree>
    <p:extLst>
      <p:ext uri="{BB962C8B-B14F-4D97-AF65-F5344CB8AC3E}">
        <p14:creationId xmlns:p14="http://schemas.microsoft.com/office/powerpoint/2010/main" val="2722906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BCB2CC-111E-16BA-4B3D-236B8356235B}"/>
              </a:ext>
            </a:extLst>
          </p:cNvPr>
          <p:cNvSpPr>
            <a:spLocks noGrp="1"/>
          </p:cNvSpPr>
          <p:nvPr>
            <p:ph idx="1"/>
          </p:nvPr>
        </p:nvSpPr>
        <p:spPr>
          <a:xfrm>
            <a:off x="838200" y="279133"/>
            <a:ext cx="10923872" cy="6285296"/>
          </a:xfrm>
        </p:spPr>
        <p:txBody>
          <a:bodyPr>
            <a:normAutofit fontScale="77500" lnSpcReduction="20000"/>
          </a:bodyPr>
          <a:lstStyle/>
          <a:p>
            <a:pPr marL="0" indent="0">
              <a:spcAft>
                <a:spcPts val="265"/>
              </a:spcAft>
              <a:buNone/>
            </a:pPr>
            <a:r>
              <a:rPr lang="pl-PL" sz="2800" dirty="0"/>
              <a:t>10. Wojewódzki Program Wspierania Rodziny i Systemu Pieczy Zastępczej w Województwie </a:t>
            </a:r>
            <a:r>
              <a:rPr lang="pl-PL" dirty="0"/>
              <a:t>M</a:t>
            </a:r>
            <a:r>
              <a:rPr lang="pl-PL" sz="2800" dirty="0"/>
              <a:t>ałopolskim  </a:t>
            </a:r>
          </a:p>
          <a:p>
            <a:pPr marL="0" indent="0">
              <a:spcAft>
                <a:spcPts val="265"/>
              </a:spcAft>
              <a:buNone/>
            </a:pPr>
            <a:r>
              <a:rPr lang="pl-PL" sz="2800" dirty="0"/>
              <a:t>11. Wojewódzki Program na Rzecz Osób Starszych </a:t>
            </a:r>
          </a:p>
          <a:p>
            <a:pPr marL="0" indent="0">
              <a:spcAft>
                <a:spcPts val="265"/>
              </a:spcAft>
              <a:buNone/>
            </a:pPr>
            <a:r>
              <a:rPr lang="pl-PL" sz="2800" dirty="0"/>
              <a:t>12. Regionalny Program Pomocy Społecznej i Włączenia Społecznego </a:t>
            </a:r>
          </a:p>
          <a:p>
            <a:pPr marL="0" indent="0">
              <a:spcAft>
                <a:spcPts val="265"/>
              </a:spcAft>
              <a:buNone/>
            </a:pPr>
            <a:r>
              <a:rPr lang="pl-PL" sz="2800" dirty="0"/>
              <a:t>13. Program wyrównywania szans osób niepełnosprawnych i przeciwdziałania ich wykluczeniu społecznemu oraz pomocy w realizacji zadań na rzecz zatrudniania osób niepełnosprawnych </a:t>
            </a:r>
          </a:p>
          <a:p>
            <a:pPr marL="0" indent="0">
              <a:spcAft>
                <a:spcPts val="265"/>
              </a:spcAft>
              <a:buNone/>
            </a:pPr>
            <a:r>
              <a:rPr lang="pl-PL" sz="2800" dirty="0"/>
              <a:t>14. Wojewódzki Program Przeciwdziałania Przemocy w Rodzinie </a:t>
            </a:r>
          </a:p>
          <a:p>
            <a:pPr marL="0" indent="0">
              <a:spcAft>
                <a:spcPts val="265"/>
              </a:spcAft>
              <a:buNone/>
            </a:pPr>
            <a:r>
              <a:rPr lang="pl-PL" sz="2800" dirty="0"/>
              <a:t>15. Wojewódzki program poszerzenia, zróżnicowania i unowocześniania pomocy i oparcia społecznego dla osób z zaburzeniami psychicznymi w zakresie pomocy i oparcia społecznego </a:t>
            </a:r>
          </a:p>
          <a:p>
            <a:pPr marL="0" indent="0">
              <a:spcAft>
                <a:spcPts val="265"/>
              </a:spcAft>
              <a:buNone/>
            </a:pPr>
            <a:r>
              <a:rPr lang="pl-PL" sz="2800" dirty="0"/>
              <a:t>16. Wojewódzki Program rozwoju zróżnicowanych form wspieranego i wspomaganego zatrudnienia oraz przedsiębiorczości społecznej dostosowanej do potrzeb osób niepełnosprawnych, w tym z zaburzeniami psychicznymi </a:t>
            </a:r>
          </a:p>
          <a:p>
            <a:pPr marL="0" indent="0">
              <a:spcAft>
                <a:spcPts val="265"/>
              </a:spcAft>
              <a:buNone/>
            </a:pPr>
            <a:r>
              <a:rPr lang="pl-PL" sz="2800" dirty="0"/>
              <a:t>17. Wojewódzki Program Profilaktyki i Rozwiązywania Problemów Alkoholowych oraz Przeciwdziałania Narkomanii </a:t>
            </a:r>
          </a:p>
          <a:p>
            <a:pPr marL="0" indent="0">
              <a:spcAft>
                <a:spcPts val="265"/>
              </a:spcAft>
              <a:buNone/>
            </a:pPr>
            <a:r>
              <a:rPr lang="pl-PL" sz="2800" dirty="0"/>
              <a:t>18. Program Współpracy Samorządu Województwa Małopolskiego z Organizacjami Pozarządowymi i Innymi Podmiotami Prowadzącymi Działalność Pożytku Publicznego na 2023  rok </a:t>
            </a:r>
          </a:p>
          <a:p>
            <a:pPr marL="0" indent="0">
              <a:buNone/>
            </a:pPr>
            <a:r>
              <a:rPr lang="pl-PL" sz="2800" dirty="0"/>
              <a:t>19. Regionalny Program Rozwoju Ekonomii Społecznej w Województwie Małopolskim 2021 – 2027. </a:t>
            </a:r>
          </a:p>
          <a:p>
            <a:pPr marL="0" indent="0">
              <a:buNone/>
            </a:pPr>
            <a:endParaRPr lang="pl-PL" dirty="0"/>
          </a:p>
        </p:txBody>
      </p:sp>
    </p:spTree>
    <p:extLst>
      <p:ext uri="{BB962C8B-B14F-4D97-AF65-F5344CB8AC3E}">
        <p14:creationId xmlns:p14="http://schemas.microsoft.com/office/powerpoint/2010/main" val="2433775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160026"/>
            <a:ext cx="10515600" cy="1325563"/>
          </a:xfrm>
        </p:spPr>
        <p:txBody>
          <a:bodyPr>
            <a:noAutofit/>
          </a:bodyPr>
          <a:lstStyle/>
          <a:p>
            <a:r>
              <a:rPr lang="pl-PL" sz="2400" b="1" dirty="0">
                <a:latin typeface="+mn-lt"/>
              </a:rPr>
              <a:t>Dokumenty z poziomu powiatu/ gminy  do procesu opracowania Planu: Planu/ Programu/ Strategii RUS I DI :</a:t>
            </a:r>
            <a:br>
              <a:rPr lang="pl-PL" sz="2400" b="1" dirty="0">
                <a:latin typeface="+mn-lt"/>
              </a:rPr>
            </a:br>
            <a:endParaRPr lang="pl-PL" sz="2400" b="1" dirty="0">
              <a:latin typeface="+mn-lt"/>
            </a:endParaRP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199" y="1082141"/>
            <a:ext cx="11145253" cy="4351338"/>
          </a:xfrm>
        </p:spPr>
        <p:txBody>
          <a:bodyPr>
            <a:noAutofit/>
          </a:bodyPr>
          <a:lstStyle/>
          <a:p>
            <a:pPr marL="0" indent="0">
              <a:spcAft>
                <a:spcPts val="265"/>
              </a:spcAft>
              <a:buNone/>
            </a:pPr>
            <a:r>
              <a:rPr lang="pl-PL" sz="1400" dirty="0"/>
              <a:t> </a:t>
            </a:r>
            <a:endParaRPr lang="pl-PL" sz="1400" b="1" dirty="0"/>
          </a:p>
          <a:p>
            <a:pPr>
              <a:spcAft>
                <a:spcPts val="265"/>
              </a:spcAft>
            </a:pPr>
            <a:r>
              <a:rPr lang="pl-PL" sz="2000" b="1" dirty="0"/>
              <a:t>Strategia Rozwoju Gminy/ Powiatu do  2030 lub innego roku   i  Gminna/ Powiatowa  Strategia Rozwiazywania Problemów Społecznych  </a:t>
            </a:r>
          </a:p>
          <a:p>
            <a:pPr>
              <a:spcAft>
                <a:spcPts val="265"/>
              </a:spcAft>
            </a:pPr>
            <a:r>
              <a:rPr lang="pl-PL" sz="2000" b="1" dirty="0"/>
              <a:t>Zasoby pomocy społecznej  -/  Program Usług Społecznych – z CUS – jeśli jest w gminie </a:t>
            </a:r>
          </a:p>
          <a:p>
            <a:pPr>
              <a:spcAft>
                <a:spcPts val="265"/>
              </a:spcAft>
            </a:pPr>
            <a:r>
              <a:rPr lang="pl-PL" sz="2000" b="1" dirty="0"/>
              <a:t> Powiatowy/ Gminny  Program Wspierania Rodziny i Systemu Pieczy Zastępczej   </a:t>
            </a:r>
          </a:p>
          <a:p>
            <a:pPr>
              <a:spcAft>
                <a:spcPts val="265"/>
              </a:spcAft>
            </a:pPr>
            <a:r>
              <a:rPr lang="pl-PL" sz="2000" b="1" dirty="0"/>
              <a:t> Powiatowy / Gminny Program na Rzecz Osób Starszych </a:t>
            </a:r>
          </a:p>
          <a:p>
            <a:pPr>
              <a:spcAft>
                <a:spcPts val="265"/>
              </a:spcAft>
            </a:pPr>
            <a:r>
              <a:rPr lang="pl-PL" sz="2000" b="1" dirty="0"/>
              <a:t> Program Pomocy Społecznej i Włączenia Społecznego </a:t>
            </a:r>
          </a:p>
          <a:p>
            <a:pPr>
              <a:spcAft>
                <a:spcPts val="265"/>
              </a:spcAft>
            </a:pPr>
            <a:r>
              <a:rPr lang="pl-PL" sz="2000" b="1" dirty="0"/>
              <a:t>Program wyrównywania szans osób niepełnosprawnych i przeciwdziałania ich wykluczeniu społecznemu oraz pomocy w realizacji zadań na rzecz zatrudniania osób niepełnosprawnych </a:t>
            </a:r>
          </a:p>
          <a:p>
            <a:pPr>
              <a:spcAft>
                <a:spcPts val="265"/>
              </a:spcAft>
            </a:pPr>
            <a:r>
              <a:rPr lang="pl-PL" sz="2000" b="1" dirty="0"/>
              <a:t> Program Przeciwdziałania Przemocy w Rodzinie </a:t>
            </a:r>
          </a:p>
          <a:p>
            <a:pPr>
              <a:spcAft>
                <a:spcPts val="265"/>
              </a:spcAft>
            </a:pPr>
            <a:r>
              <a:rPr lang="pl-PL" sz="2000" b="1" dirty="0"/>
              <a:t> Program wparcia społecznego dla osób z zaburzeniami psychicznymi w zakresie pomocy i oparcia społecznego </a:t>
            </a:r>
          </a:p>
          <a:p>
            <a:pPr>
              <a:spcAft>
                <a:spcPts val="265"/>
              </a:spcAft>
            </a:pPr>
            <a:r>
              <a:rPr lang="pl-PL" sz="2000" b="1" dirty="0"/>
              <a:t> Program Profilaktyki i Rozwiązywania Problemów Alkoholowych oraz Przeciwdziałania Narkomanii </a:t>
            </a:r>
          </a:p>
          <a:p>
            <a:r>
              <a:rPr lang="pl-PL" sz="2000" b="1" dirty="0"/>
              <a:t>Strategia rozwoju kultury  i Strategia rozwoju edukacji / Program profilaktyki zdrowotnej </a:t>
            </a:r>
          </a:p>
          <a:p>
            <a:endParaRPr lang="pl-PL" sz="1400" dirty="0"/>
          </a:p>
        </p:txBody>
      </p:sp>
    </p:spTree>
    <p:extLst>
      <p:ext uri="{BB962C8B-B14F-4D97-AF65-F5344CB8AC3E}">
        <p14:creationId xmlns:p14="http://schemas.microsoft.com/office/powerpoint/2010/main" val="3336116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4EA1F1D-6A3E-C3B6-C95B-BE91A8384A51}"/>
              </a:ext>
            </a:extLst>
          </p:cNvPr>
          <p:cNvSpPr>
            <a:spLocks noGrp="1"/>
          </p:cNvSpPr>
          <p:nvPr>
            <p:ph idx="1"/>
          </p:nvPr>
        </p:nvSpPr>
        <p:spPr>
          <a:xfrm>
            <a:off x="838200" y="327259"/>
            <a:ext cx="10515600" cy="5849704"/>
          </a:xfrm>
        </p:spPr>
        <p:txBody>
          <a:bodyPr>
            <a:normAutofit fontScale="77500" lnSpcReduction="20000"/>
          </a:bodyPr>
          <a:lstStyle/>
          <a:p>
            <a:pPr marL="0" indent="0">
              <a:buNone/>
            </a:pPr>
            <a:r>
              <a:rPr lang="pl-PL" b="1" dirty="0">
                <a:solidFill>
                  <a:srgbClr val="000000"/>
                </a:solidFill>
                <a:effectLst/>
                <a:latin typeface="Calibri" panose="020F0502020204030204" pitchFamily="34" charset="0"/>
                <a:ea typeface="Calibri" panose="020F0502020204030204" pitchFamily="34" charset="0"/>
              </a:rPr>
              <a:t>Obszary interwencji </a:t>
            </a:r>
            <a:endParaRPr lang="pl-PL" b="1" dirty="0">
              <a:solidFill>
                <a:srgbClr val="000000"/>
              </a:solidFill>
              <a:effectLst/>
              <a:latin typeface="Arial" panose="020B0604020202020204" pitchFamily="34" charset="0"/>
              <a:ea typeface="Calibri" panose="020F0502020204030204" pitchFamily="34" charset="0"/>
            </a:endParaRPr>
          </a:p>
          <a:p>
            <a:pPr marL="0" indent="0">
              <a:buNone/>
            </a:pPr>
            <a:endParaRPr lang="pl-PL" b="1" dirty="0">
              <a:solidFill>
                <a:srgbClr val="000000"/>
              </a:solidFill>
              <a:effectLst/>
              <a:latin typeface="Arial" panose="020B0604020202020204" pitchFamily="34" charset="0"/>
              <a:ea typeface="Calibri" panose="020F0502020204030204" pitchFamily="34" charset="0"/>
            </a:endParaRPr>
          </a:p>
          <a:p>
            <a:r>
              <a:rPr lang="pl-PL" b="1" dirty="0">
                <a:solidFill>
                  <a:srgbClr val="000000"/>
                </a:solidFill>
                <a:effectLst/>
                <a:latin typeface="Calibri" panose="020F0502020204030204" pitchFamily="34" charset="0"/>
                <a:ea typeface="Calibri" panose="020F0502020204030204" pitchFamily="34" charset="0"/>
              </a:rPr>
              <a:t>Obszar I. Zwiększenie udziału rodzin i rodzinnych form pieczy zastępczej w opiece </a:t>
            </a:r>
            <a:br>
              <a:rPr lang="pl-PL" b="1" dirty="0">
                <a:solidFill>
                  <a:srgbClr val="000000"/>
                </a:solidFill>
                <a:effectLst/>
                <a:latin typeface="Calibri" panose="020F0502020204030204" pitchFamily="34" charset="0"/>
                <a:ea typeface="Calibri" panose="020F0502020204030204" pitchFamily="34" charset="0"/>
              </a:rPr>
            </a:br>
            <a:r>
              <a:rPr lang="pl-PL" b="1" dirty="0">
                <a:solidFill>
                  <a:srgbClr val="000000"/>
                </a:solidFill>
                <a:effectLst/>
                <a:latin typeface="Calibri" panose="020F0502020204030204" pitchFamily="34" charset="0"/>
                <a:ea typeface="Calibri" panose="020F0502020204030204" pitchFamily="34" charset="0"/>
              </a:rPr>
              <a:t>i wychowaniu dzieci </a:t>
            </a:r>
            <a:endParaRPr lang="pl-PL" b="1" dirty="0">
              <a:solidFill>
                <a:srgbClr val="000000"/>
              </a:solidFill>
              <a:effectLst/>
              <a:latin typeface="Arial" panose="020B0604020202020204" pitchFamily="34" charset="0"/>
              <a:ea typeface="Calibri" panose="020F0502020204030204" pitchFamily="34" charset="0"/>
            </a:endParaRPr>
          </a:p>
          <a:p>
            <a:pPr marL="0" indent="0">
              <a:buNone/>
            </a:pPr>
            <a:r>
              <a:rPr lang="pl-PL" b="1" dirty="0">
                <a:solidFill>
                  <a:srgbClr val="000000"/>
                </a:solidFill>
                <a:effectLst/>
                <a:latin typeface="Calibri" panose="020F0502020204030204" pitchFamily="34" charset="0"/>
                <a:ea typeface="Calibri" panose="020F0502020204030204" pitchFamily="34" charset="0"/>
              </a:rPr>
              <a:t> </a:t>
            </a:r>
            <a:endParaRPr lang="pl-PL" b="1" dirty="0">
              <a:solidFill>
                <a:srgbClr val="000000"/>
              </a:solidFill>
              <a:effectLst/>
              <a:latin typeface="Arial" panose="020B0604020202020204" pitchFamily="34" charset="0"/>
              <a:ea typeface="Calibri" panose="020F0502020204030204" pitchFamily="34" charset="0"/>
            </a:endParaRPr>
          </a:p>
          <a:p>
            <a:r>
              <a:rPr lang="pl-PL" b="1" dirty="0">
                <a:solidFill>
                  <a:srgbClr val="000000"/>
                </a:solidFill>
                <a:effectLst/>
                <a:latin typeface="Calibri" panose="020F0502020204030204" pitchFamily="34" charset="0"/>
                <a:ea typeface="Calibri" panose="020F0502020204030204" pitchFamily="34" charset="0"/>
              </a:rPr>
              <a:t>Obszar II. Rozwój usług w społeczności lokalnej dla osób potrzebujących wsparcia </a:t>
            </a:r>
            <a:br>
              <a:rPr lang="pl-PL" b="1" dirty="0">
                <a:solidFill>
                  <a:srgbClr val="000000"/>
                </a:solidFill>
                <a:effectLst/>
                <a:latin typeface="Calibri" panose="020F0502020204030204" pitchFamily="34" charset="0"/>
                <a:ea typeface="Calibri" panose="020F0502020204030204" pitchFamily="34" charset="0"/>
              </a:rPr>
            </a:br>
            <a:r>
              <a:rPr lang="pl-PL" b="1" dirty="0">
                <a:solidFill>
                  <a:srgbClr val="000000"/>
                </a:solidFill>
                <a:effectLst/>
                <a:latin typeface="Calibri" panose="020F0502020204030204" pitchFamily="34" charset="0"/>
                <a:ea typeface="Calibri" panose="020F0502020204030204" pitchFamily="34" charset="0"/>
              </a:rPr>
              <a:t>w codziennym funkcjonowaniu ze względu na wiek, chorobę lub niepełnosprawność oraz usług dla ich opiekunów i rodzin </a:t>
            </a:r>
            <a:endParaRPr lang="pl-PL" b="1" dirty="0">
              <a:solidFill>
                <a:srgbClr val="000000"/>
              </a:solidFill>
              <a:effectLst/>
              <a:latin typeface="Arial" panose="020B0604020202020204" pitchFamily="34" charset="0"/>
              <a:ea typeface="Calibri" panose="020F0502020204030204" pitchFamily="34" charset="0"/>
            </a:endParaRPr>
          </a:p>
          <a:p>
            <a:endParaRPr lang="pl-PL" b="1" dirty="0">
              <a:solidFill>
                <a:srgbClr val="000000"/>
              </a:solidFill>
              <a:effectLst/>
              <a:latin typeface="Arial" panose="020B0604020202020204" pitchFamily="34" charset="0"/>
              <a:ea typeface="Calibri" panose="020F0502020204030204" pitchFamily="34" charset="0"/>
            </a:endParaRPr>
          </a:p>
          <a:p>
            <a:r>
              <a:rPr lang="pl-PL" b="1" dirty="0">
                <a:solidFill>
                  <a:srgbClr val="000000"/>
                </a:solidFill>
                <a:effectLst/>
                <a:latin typeface="Calibri" panose="020F0502020204030204" pitchFamily="34" charset="0"/>
                <a:ea typeface="Calibri" panose="020F0502020204030204" pitchFamily="34" charset="0"/>
              </a:rPr>
              <a:t>Obszar III. Rozwój usług w społeczności lokalnej dla osób z problemami zdrowia psychicznego </a:t>
            </a:r>
            <a:endParaRPr lang="pl-PL" b="1" dirty="0">
              <a:solidFill>
                <a:srgbClr val="000000"/>
              </a:solidFill>
              <a:effectLst/>
              <a:latin typeface="Arial" panose="020B0604020202020204" pitchFamily="34" charset="0"/>
              <a:ea typeface="Calibri" panose="020F0502020204030204" pitchFamily="34" charset="0"/>
            </a:endParaRPr>
          </a:p>
          <a:p>
            <a:pPr marL="0" indent="0">
              <a:buNone/>
            </a:pPr>
            <a:endParaRPr lang="pl-PL" b="1" dirty="0">
              <a:solidFill>
                <a:srgbClr val="000000"/>
              </a:solidFill>
              <a:effectLst/>
              <a:latin typeface="Arial" panose="020B0604020202020204" pitchFamily="34" charset="0"/>
              <a:ea typeface="Calibri" panose="020F0502020204030204" pitchFamily="34" charset="0"/>
            </a:endParaRPr>
          </a:p>
          <a:p>
            <a:r>
              <a:rPr lang="pl-PL" b="1" dirty="0">
                <a:solidFill>
                  <a:srgbClr val="000000"/>
                </a:solidFill>
                <a:effectLst/>
                <a:latin typeface="Calibri" panose="020F0502020204030204" pitchFamily="34" charset="0"/>
                <a:ea typeface="Calibri" panose="020F0502020204030204" pitchFamily="34" charset="0"/>
              </a:rPr>
              <a:t>Obszar IV. Rozwój usług w społeczności lokalnej dla osób w kryzysie bezdomności zagrożonych wykluczeniem mieszkaniowym </a:t>
            </a:r>
            <a:endParaRPr lang="pl-PL" b="1" dirty="0">
              <a:solidFill>
                <a:srgbClr val="000000"/>
              </a:solidFill>
              <a:effectLst/>
              <a:latin typeface="Arial" panose="020B0604020202020204" pitchFamily="34" charset="0"/>
              <a:ea typeface="Calibri" panose="020F0502020204030204" pitchFamily="34" charset="0"/>
            </a:endParaRPr>
          </a:p>
          <a:p>
            <a:pPr marL="0" indent="0">
              <a:buNone/>
            </a:pPr>
            <a:endParaRPr lang="pl-PL" b="1" dirty="0">
              <a:solidFill>
                <a:srgbClr val="000000"/>
              </a:solidFill>
              <a:effectLst/>
              <a:latin typeface="Arial" panose="020B0604020202020204" pitchFamily="34" charset="0"/>
              <a:ea typeface="Calibri" panose="020F0502020204030204" pitchFamily="34" charset="0"/>
            </a:endParaRPr>
          </a:p>
          <a:p>
            <a:pPr>
              <a:lnSpc>
                <a:spcPct val="107000"/>
              </a:lnSpc>
              <a:spcAft>
                <a:spcPts val="800"/>
              </a:spcAft>
            </a:pPr>
            <a:r>
              <a:rPr lang="pl-PL" b="1" kern="100" dirty="0">
                <a:effectLst/>
                <a:latin typeface="Calibri" panose="020F0502020204030204" pitchFamily="34" charset="0"/>
                <a:ea typeface="Calibri" panose="020F0502020204030204" pitchFamily="34" charset="0"/>
                <a:cs typeface="Calibri" panose="020F0502020204030204" pitchFamily="34" charset="0"/>
              </a:rPr>
              <a:t>Obszar V. Rozwój usług na rzecz obywateli państw trzecich, w tym migrantów/ uchodźców </a:t>
            </a:r>
            <a:endParaRPr lang="pl-PL"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D01636CD-FB62-610B-2E40-36924A366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3847372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1EE695-8B6F-06C2-7077-88B81F75F085}"/>
              </a:ext>
            </a:extLst>
          </p:cNvPr>
          <p:cNvSpPr>
            <a:spLocks noGrp="1"/>
          </p:cNvSpPr>
          <p:nvPr>
            <p:ph type="title"/>
          </p:nvPr>
        </p:nvSpPr>
        <p:spPr>
          <a:xfrm>
            <a:off x="838200" y="365125"/>
            <a:ext cx="10515600" cy="2094296"/>
          </a:xfrm>
        </p:spPr>
        <p:txBody>
          <a:bodyPr>
            <a:normAutofit/>
          </a:bodyPr>
          <a:lstStyle/>
          <a:p>
            <a:r>
              <a:rPr lang="pl-PL" sz="3200" b="1" dirty="0">
                <a:latin typeface="+mn-lt"/>
              </a:rPr>
              <a:t>Praca z tekstem źródłowym  </a:t>
            </a:r>
          </a:p>
        </p:txBody>
      </p:sp>
      <p:sp>
        <p:nvSpPr>
          <p:cNvPr id="4" name="Symbol zastępczy zawartości 3">
            <a:extLst>
              <a:ext uri="{FF2B5EF4-FFF2-40B4-BE49-F238E27FC236}">
                <a16:creationId xmlns:a16="http://schemas.microsoft.com/office/drawing/2014/main" id="{21B2AA46-5C25-0FEB-7634-A2AAFE4F5FFB}"/>
              </a:ext>
            </a:extLst>
          </p:cNvPr>
          <p:cNvSpPr txBox="1">
            <a:spLocks noGrp="1"/>
          </p:cNvSpPr>
          <p:nvPr>
            <p:ph idx="1"/>
          </p:nvPr>
        </p:nvSpPr>
        <p:spPr>
          <a:xfrm>
            <a:off x="838200" y="1825625"/>
            <a:ext cx="7006389" cy="4392997"/>
          </a:xfrm>
          <a:prstGeom prst="rect">
            <a:avLst/>
          </a:prstGeom>
          <a:noFill/>
        </p:spPr>
        <p:txBody>
          <a:bodyPr wrap="square">
            <a:spAutoFit/>
          </a:bodyPr>
          <a:lstStyle/>
          <a:p>
            <a:pPr marL="0" indent="0" algn="ctr">
              <a:buNone/>
            </a:pPr>
            <a:r>
              <a:rPr lang="pl-PL" sz="3200" b="1" dirty="0">
                <a:solidFill>
                  <a:srgbClr val="000000"/>
                </a:solidFill>
                <a:effectLst/>
                <a:latin typeface="Calibri" panose="020F0502020204030204" pitchFamily="34" charset="0"/>
                <a:ea typeface="Calibri" panose="020F0502020204030204" pitchFamily="34" charset="0"/>
              </a:rPr>
              <a:t>Wzór konstrukcji </a:t>
            </a:r>
            <a:br>
              <a:rPr lang="pl-PL" sz="3200" b="1" dirty="0">
                <a:solidFill>
                  <a:srgbClr val="000000"/>
                </a:solidFill>
                <a:effectLst/>
                <a:latin typeface="Calibri" panose="020F0502020204030204" pitchFamily="34" charset="0"/>
                <a:ea typeface="Calibri" panose="020F0502020204030204" pitchFamily="34" charset="0"/>
              </a:rPr>
            </a:br>
            <a:r>
              <a:rPr lang="pl-PL" sz="3200" b="1" dirty="0">
                <a:solidFill>
                  <a:srgbClr val="000000"/>
                </a:solidFill>
                <a:effectLst/>
                <a:latin typeface="Calibri" panose="020F0502020204030204" pitchFamily="34" charset="0"/>
                <a:ea typeface="Calibri" panose="020F0502020204030204" pitchFamily="34" charset="0"/>
              </a:rPr>
              <a:t>Powiatowych Programów Rozwoju Usług Społecznych i Deinstytucjonalizacji – (PPRUSDI) </a:t>
            </a:r>
          </a:p>
          <a:p>
            <a:pPr marL="0" indent="0" algn="ctr">
              <a:buNone/>
            </a:pPr>
            <a:r>
              <a:rPr lang="pl-PL" sz="3200" b="1" dirty="0">
                <a:solidFill>
                  <a:srgbClr val="000000"/>
                </a:solidFill>
                <a:effectLst/>
                <a:latin typeface="Calibri" panose="020F0502020204030204" pitchFamily="34" charset="0"/>
                <a:ea typeface="Calibri" panose="020F0502020204030204" pitchFamily="34" charset="0"/>
              </a:rPr>
              <a:t>i </a:t>
            </a:r>
            <a:br>
              <a:rPr lang="pl-PL" sz="3200" b="1" dirty="0">
                <a:solidFill>
                  <a:srgbClr val="000000"/>
                </a:solidFill>
                <a:effectLst/>
                <a:latin typeface="Calibri" panose="020F0502020204030204" pitchFamily="34" charset="0"/>
                <a:ea typeface="Calibri" panose="020F0502020204030204" pitchFamily="34" charset="0"/>
              </a:rPr>
            </a:br>
            <a:r>
              <a:rPr lang="pl-PL" sz="3200" b="1" dirty="0">
                <a:solidFill>
                  <a:srgbClr val="000000"/>
                </a:solidFill>
                <a:effectLst/>
                <a:latin typeface="Calibri" panose="020F0502020204030204" pitchFamily="34" charset="0"/>
                <a:ea typeface="Calibri" panose="020F0502020204030204" pitchFamily="34" charset="0"/>
              </a:rPr>
              <a:t>Gminnych Programów Rozwoju Usług Społecznych i Deinstytucjonalizacji (GPRUSDI) – </a:t>
            </a:r>
          </a:p>
          <a:p>
            <a:pPr marL="0" indent="0" algn="ctr">
              <a:buNone/>
            </a:pPr>
            <a:r>
              <a:rPr lang="pl-PL" sz="3600" b="1" dirty="0">
                <a:solidFill>
                  <a:srgbClr val="000000"/>
                </a:solidFill>
                <a:latin typeface="Calibri" panose="020F0502020204030204" pitchFamily="34" charset="0"/>
              </a:rPr>
              <a:t>Str.7 -12 </a:t>
            </a:r>
            <a:endParaRPr lang="pl-PL" sz="3600" b="1" dirty="0"/>
          </a:p>
        </p:txBody>
      </p:sp>
      <p:pic>
        <p:nvPicPr>
          <p:cNvPr id="5" name="Picture 46459">
            <a:extLst>
              <a:ext uri="{FF2B5EF4-FFF2-40B4-BE49-F238E27FC236}">
                <a16:creationId xmlns:a16="http://schemas.microsoft.com/office/drawing/2014/main" id="{D6913FA6-5A9F-3932-1760-2F54BE3F4C05}"/>
              </a:ext>
            </a:extLst>
          </p:cNvPr>
          <p:cNvPicPr/>
          <p:nvPr/>
        </p:nvPicPr>
        <p:blipFill>
          <a:blip r:embed="rId2"/>
          <a:stretch>
            <a:fillRect/>
          </a:stretch>
        </p:blipFill>
        <p:spPr>
          <a:xfrm>
            <a:off x="7304691" y="1396515"/>
            <a:ext cx="4614984" cy="5251216"/>
          </a:xfrm>
          <a:prstGeom prst="rect">
            <a:avLst/>
          </a:prstGeom>
        </p:spPr>
      </p:pic>
      <p:pic>
        <p:nvPicPr>
          <p:cNvPr id="3" name="Obraz 2" descr="Obraz zawierający zrzut ekranu, Wielobarwność, Prostokąt&#10;&#10;Opis wygenerowany automatycznie">
            <a:extLst>
              <a:ext uri="{FF2B5EF4-FFF2-40B4-BE49-F238E27FC236}">
                <a16:creationId xmlns:a16="http://schemas.microsoft.com/office/drawing/2014/main" id="{3687EB70-7F34-FF94-3070-04BB4E6CB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385" y="11138"/>
            <a:ext cx="6673616" cy="920365"/>
          </a:xfrm>
          <a:prstGeom prst="rect">
            <a:avLst/>
          </a:prstGeom>
        </p:spPr>
      </p:pic>
    </p:spTree>
    <p:extLst>
      <p:ext uri="{BB962C8B-B14F-4D97-AF65-F5344CB8AC3E}">
        <p14:creationId xmlns:p14="http://schemas.microsoft.com/office/powerpoint/2010/main" val="423367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rmAutofit/>
          </a:bodyPr>
          <a:lstStyle/>
          <a:p>
            <a:r>
              <a:rPr lang="pl-PL" sz="2800" b="1" dirty="0">
                <a:latin typeface="+mn-lt"/>
              </a:rPr>
              <a:t>Charakterystyka usług społecznych wg. Wytycznych </a:t>
            </a: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638085" y="1934678"/>
            <a:ext cx="11287615" cy="4780670"/>
          </a:xfrm>
        </p:spPr>
        <p:txBody>
          <a:bodyPr>
            <a:normAutofit/>
          </a:bodyPr>
          <a:lstStyle/>
          <a:p>
            <a:pPr marL="177800" marR="262255" indent="-6350">
              <a:lnSpc>
                <a:spcPct val="105000"/>
              </a:lnSpc>
              <a:spcAft>
                <a:spcPts val="10"/>
              </a:spcAft>
            </a:pPr>
            <a:endParaRPr lang="pl-PL" dirty="0"/>
          </a:p>
          <a:p>
            <a:pPr marL="177800" marR="262255" indent="-6350">
              <a:lnSpc>
                <a:spcPct val="105000"/>
              </a:lnSpc>
              <a:spcAft>
                <a:spcPts val="10"/>
              </a:spcAft>
            </a:pPr>
            <a:r>
              <a:rPr lang="pl-PL" b="1" dirty="0"/>
              <a:t>Usługi świadczone w miejscu zamieszkania</a:t>
            </a:r>
          </a:p>
          <a:p>
            <a:pPr marL="177800" marR="262255" indent="-6350">
              <a:lnSpc>
                <a:spcPct val="105000"/>
              </a:lnSpc>
              <a:spcAft>
                <a:spcPts val="10"/>
              </a:spcAft>
            </a:pPr>
            <a:r>
              <a:rPr lang="pl-PL" b="1" dirty="0"/>
              <a:t>Usługi świadczone w trybie dziennym</a:t>
            </a:r>
          </a:p>
          <a:p>
            <a:pPr marL="177800" marR="262255" indent="-6350">
              <a:lnSpc>
                <a:spcPct val="105000"/>
              </a:lnSpc>
              <a:spcAft>
                <a:spcPts val="10"/>
              </a:spcAft>
            </a:pPr>
            <a:r>
              <a:rPr lang="pl-PL" b="1" dirty="0"/>
              <a:t>Usługi świadczone całodobowo</a:t>
            </a:r>
          </a:p>
          <a:p>
            <a:endParaRPr lang="pl-PL" dirty="0"/>
          </a:p>
        </p:txBody>
      </p:sp>
      <p:pic>
        <p:nvPicPr>
          <p:cNvPr id="9" name="Picture 46459">
            <a:extLst>
              <a:ext uri="{FF2B5EF4-FFF2-40B4-BE49-F238E27FC236}">
                <a16:creationId xmlns:a16="http://schemas.microsoft.com/office/drawing/2014/main" id="{D155D284-4E25-54F7-5FBE-DDF8ACD345A1}"/>
              </a:ext>
            </a:extLst>
          </p:cNvPr>
          <p:cNvPicPr/>
          <p:nvPr/>
        </p:nvPicPr>
        <p:blipFill>
          <a:blip r:embed="rId2"/>
          <a:stretch>
            <a:fillRect/>
          </a:stretch>
        </p:blipFill>
        <p:spPr>
          <a:xfrm>
            <a:off x="8309421" y="142652"/>
            <a:ext cx="3882579" cy="5251216"/>
          </a:xfrm>
          <a:prstGeom prst="rect">
            <a:avLst/>
          </a:prstGeom>
        </p:spPr>
      </p:pic>
      <p:pic>
        <p:nvPicPr>
          <p:cNvPr id="4" name="Obraz 3" descr="Obraz zawierający zrzut ekranu, Wielobarwność, Prostokąt&#10;&#10;Opis wygenerowany automatycznie">
            <a:extLst>
              <a:ext uri="{FF2B5EF4-FFF2-40B4-BE49-F238E27FC236}">
                <a16:creationId xmlns:a16="http://schemas.microsoft.com/office/drawing/2014/main" id="{F172EDFC-9FD0-D17A-AB75-1C5071309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pic>
        <p:nvPicPr>
          <p:cNvPr id="5" name="Obraz 4" descr="Obraz zawierający zrzut ekranu, Wielobarwność, Prostokąt&#10;&#10;Opis wygenerowany automatycznie">
            <a:extLst>
              <a:ext uri="{FF2B5EF4-FFF2-40B4-BE49-F238E27FC236}">
                <a16:creationId xmlns:a16="http://schemas.microsoft.com/office/drawing/2014/main" id="{FAA1223B-55CA-F213-96CE-EECA7F766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240" y="5869180"/>
            <a:ext cx="6673616" cy="920365"/>
          </a:xfrm>
          <a:prstGeom prst="rect">
            <a:avLst/>
          </a:prstGeom>
        </p:spPr>
      </p:pic>
    </p:spTree>
    <p:extLst>
      <p:ext uri="{BB962C8B-B14F-4D97-AF65-F5344CB8AC3E}">
        <p14:creationId xmlns:p14="http://schemas.microsoft.com/office/powerpoint/2010/main" val="1644409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471638"/>
            <a:ext cx="10515600" cy="5589822"/>
          </a:xfrm>
        </p:spPr>
        <p:txBody>
          <a:bodyPr/>
          <a:lstStyle/>
          <a:p>
            <a:pPr marL="0" indent="0">
              <a:buNone/>
            </a:pPr>
            <a:r>
              <a:rPr lang="pl-PL" b="1" dirty="0"/>
              <a:t>Rekomendowane przykładowe działania w zakresie rozwoju usług </a:t>
            </a:r>
            <a:br>
              <a:rPr lang="pl-PL" b="1" dirty="0"/>
            </a:br>
            <a:r>
              <a:rPr lang="pl-PL" b="1" dirty="0"/>
              <a:t>w środowisku w 21 obszarach</a:t>
            </a:r>
          </a:p>
          <a:p>
            <a:pPr marL="0" indent="0">
              <a:buNone/>
            </a:pPr>
            <a:endParaRPr lang="pl-PL" dirty="0"/>
          </a:p>
          <a:p>
            <a:pPr marL="0" indent="0">
              <a:buNone/>
            </a:pPr>
            <a:r>
              <a:rPr lang="pl-PL" b="1" dirty="0"/>
              <a:t>Praca z tekstem </a:t>
            </a:r>
            <a:br>
              <a:rPr lang="pl-PL" b="1" dirty="0"/>
            </a:br>
            <a:r>
              <a:rPr lang="pl-PL" b="1" dirty="0"/>
              <a:t>w 24 obszarach</a:t>
            </a:r>
            <a:br>
              <a:rPr lang="pl-PL" b="1" dirty="0"/>
            </a:br>
            <a:r>
              <a:rPr lang="pl-PL" b="1" dirty="0"/>
              <a:t>w grupach </a:t>
            </a:r>
            <a:br>
              <a:rPr lang="pl-PL" b="1" dirty="0"/>
            </a:br>
            <a:r>
              <a:rPr lang="pl-PL" b="1" dirty="0"/>
              <a:t>gminnych </a:t>
            </a:r>
          </a:p>
          <a:p>
            <a:pPr marL="0" indent="0">
              <a:buNone/>
            </a:pPr>
            <a:endParaRPr lang="pl-PL" b="1" dirty="0"/>
          </a:p>
          <a:p>
            <a:pPr marL="0" indent="0">
              <a:buNone/>
            </a:pPr>
            <a:r>
              <a:rPr lang="pl-PL" b="1" dirty="0"/>
              <a:t>Str. 13 – 38 </a:t>
            </a:r>
          </a:p>
        </p:txBody>
      </p:sp>
      <p:pic>
        <p:nvPicPr>
          <p:cNvPr id="4" name="Picture 46459">
            <a:extLst>
              <a:ext uri="{FF2B5EF4-FFF2-40B4-BE49-F238E27FC236}">
                <a16:creationId xmlns:a16="http://schemas.microsoft.com/office/drawing/2014/main" id="{546A9D86-0B8E-B574-228C-0A6AC936E7A4}"/>
              </a:ext>
            </a:extLst>
          </p:cNvPr>
          <p:cNvPicPr/>
          <p:nvPr/>
        </p:nvPicPr>
        <p:blipFill>
          <a:blip r:embed="rId2"/>
          <a:stretch>
            <a:fillRect/>
          </a:stretch>
        </p:blipFill>
        <p:spPr>
          <a:xfrm>
            <a:off x="3792354" y="1280160"/>
            <a:ext cx="7324824" cy="5251216"/>
          </a:xfrm>
          <a:prstGeom prst="rect">
            <a:avLst/>
          </a:prstGeom>
        </p:spPr>
      </p:pic>
    </p:spTree>
    <p:extLst>
      <p:ext uri="{BB962C8B-B14F-4D97-AF65-F5344CB8AC3E}">
        <p14:creationId xmlns:p14="http://schemas.microsoft.com/office/powerpoint/2010/main" val="4008787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Autofit/>
          </a:bodyPr>
          <a:lstStyle/>
          <a:p>
            <a:pPr algn="ctr"/>
            <a:br>
              <a:rPr lang="pl-PL" sz="3200" b="1" dirty="0">
                <a:latin typeface="+mn-lt"/>
              </a:rPr>
            </a:br>
            <a:r>
              <a:rPr lang="pl-PL" sz="3200" b="1" dirty="0">
                <a:latin typeface="+mn-lt"/>
              </a:rPr>
              <a:t>Perspektywa rozwoju usług społecznych </a:t>
            </a:r>
            <a:br>
              <a:rPr lang="pl-PL" sz="3200" b="1" dirty="0">
                <a:latin typeface="+mn-lt"/>
              </a:rPr>
            </a:br>
            <a:r>
              <a:rPr lang="pl-PL" sz="3200" b="1" dirty="0">
                <a:latin typeface="+mn-lt"/>
              </a:rPr>
              <a:t>i deinstytucjonalizacji na poziomie lokalnym: </a:t>
            </a:r>
            <a:br>
              <a:rPr lang="pl-PL" sz="3200" b="1" dirty="0">
                <a:latin typeface="+mn-lt"/>
              </a:rPr>
            </a:br>
            <a:r>
              <a:rPr lang="pl-PL" sz="3200" b="1" dirty="0">
                <a:latin typeface="+mn-lt"/>
              </a:rPr>
              <a:t>powiatowym i gminnym</a:t>
            </a:r>
            <a:br>
              <a:rPr lang="pl-PL" sz="3200" b="1" dirty="0">
                <a:latin typeface="+mn-lt"/>
              </a:rPr>
            </a:br>
            <a:endParaRPr lang="pl-PL" sz="3200" b="1" dirty="0">
              <a:latin typeface="+mn-lt"/>
            </a:endParaRP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normAutofit/>
          </a:bodyPr>
          <a:lstStyle/>
          <a:p>
            <a:endParaRPr lang="pl-PL" dirty="0"/>
          </a:p>
          <a:p>
            <a:endParaRPr lang="pl-PL" dirty="0"/>
          </a:p>
          <a:p>
            <a:pPr marL="0" indent="0" algn="ctr">
              <a:buNone/>
            </a:pPr>
            <a:r>
              <a:rPr lang="pl-PL" sz="4000" dirty="0"/>
              <a:t>Funkcjonowanie </a:t>
            </a:r>
            <a:br>
              <a:rPr lang="pl-PL" sz="4000" dirty="0"/>
            </a:br>
            <a:r>
              <a:rPr lang="pl-PL" sz="4000" dirty="0"/>
              <a:t>Zespołów </a:t>
            </a:r>
            <a:r>
              <a:rPr lang="pl-PL" sz="4000" dirty="0" err="1"/>
              <a:t>ds</a:t>
            </a:r>
            <a:r>
              <a:rPr lang="pl-PL" sz="4000" dirty="0"/>
              <a:t> opracowania Regionalnego/ Powiatowego/ Gminnego Planu Rozwoju Usług Społecznych i Deinstytucjonalizacji</a:t>
            </a:r>
          </a:p>
        </p:txBody>
      </p:sp>
      <p:pic>
        <p:nvPicPr>
          <p:cNvPr id="4" name="Obraz 3" descr="Obraz zawierający zrzut ekranu, Wielobarwność, Prostokąt&#10;&#10;Opis wygenerowany automatycznie">
            <a:extLst>
              <a:ext uri="{FF2B5EF4-FFF2-40B4-BE49-F238E27FC236}">
                <a16:creationId xmlns:a16="http://schemas.microsoft.com/office/drawing/2014/main" id="{254196C4-701F-7A34-EC58-6027A16D2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1681096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684375" y="115615"/>
            <a:ext cx="11058445" cy="5265682"/>
          </a:xfrm>
        </p:spPr>
        <p:txBody>
          <a:bodyPr>
            <a:normAutofit fontScale="85000" lnSpcReduction="20000"/>
          </a:bodyPr>
          <a:lstStyle/>
          <a:p>
            <a:pPr marL="0" indent="0">
              <a:lnSpc>
                <a:spcPct val="107000"/>
              </a:lnSpc>
              <a:spcAft>
                <a:spcPts val="1695"/>
              </a:spcAft>
              <a:buNone/>
            </a:pPr>
            <a:r>
              <a:rPr lang="pl-PL" sz="2400" b="1" dirty="0">
                <a:solidFill>
                  <a:srgbClr val="E73943"/>
                </a:solidFill>
                <a:effectLst/>
                <a:latin typeface="Calibri" panose="020F0502020204030204" pitchFamily="34" charset="0"/>
                <a:ea typeface="Calibri" panose="020F0502020204030204" pitchFamily="34" charset="0"/>
              </a:rPr>
              <a:t>Powołanie i skład Zespołu </a:t>
            </a:r>
          </a:p>
          <a:p>
            <a:pPr marL="1905" marR="635" indent="0" algn="just">
              <a:lnSpc>
                <a:spcPct val="103000"/>
              </a:lnSpc>
              <a:spcAft>
                <a:spcPts val="1390"/>
              </a:spcAft>
              <a:buNone/>
            </a:pPr>
            <a:r>
              <a:rPr lang="pl-PL" sz="2400" b="1" dirty="0">
                <a:solidFill>
                  <a:srgbClr val="000000"/>
                </a:solidFill>
                <a:effectLst/>
                <a:latin typeface="Calibri" panose="020F0502020204030204" pitchFamily="34" charset="0"/>
                <a:ea typeface="Calibri" panose="020F0502020204030204" pitchFamily="34" charset="0"/>
              </a:rPr>
              <a:t>Powołanie </a:t>
            </a:r>
            <a:r>
              <a:rPr lang="pl-PL" sz="2400" dirty="0">
                <a:solidFill>
                  <a:srgbClr val="000000"/>
                </a:solidFill>
                <a:effectLst/>
                <a:latin typeface="Calibri" panose="020F0502020204030204" pitchFamily="34" charset="0"/>
                <a:ea typeface="Calibri" panose="020F0502020204030204" pitchFamily="34" charset="0"/>
              </a:rPr>
              <a:t>zespołu w pierwszej fazie nie wymaga żadnych formalności i szczególnych zobowiązań, ale  umocowaniem dyrektora ROPS/ X w powiecie/X w gminie jako kierującego tym gremium przy ścisłej współpracy z Liderami Regionalnymi (przedstawicielami sektora społecznego w regionie) czy Liderami Powiatowymi/ Gminnymi (przedstawicielami sektora społecznego w powiecie/</a:t>
            </a:r>
            <a:r>
              <a:rPr lang="pl-PL" sz="2400" dirty="0">
                <a:solidFill>
                  <a:srgbClr val="000000"/>
                </a:solidFill>
                <a:latin typeface="Calibri" panose="020F0502020204030204" pitchFamily="34" charset="0"/>
                <a:ea typeface="Calibri" panose="020F0502020204030204" pitchFamily="34" charset="0"/>
              </a:rPr>
              <a:t>gminie</a:t>
            </a:r>
            <a:r>
              <a:rPr lang="pl-PL" sz="2400" dirty="0">
                <a:solidFill>
                  <a:srgbClr val="000000"/>
                </a:solidFill>
                <a:effectLst/>
                <a:latin typeface="Calibri" panose="020F0502020204030204" pitchFamily="34" charset="0"/>
                <a:ea typeface="Calibri" panose="020F0502020204030204" pitchFamily="34" charset="0"/>
              </a:rPr>
              <a:t>). Jednocześnie  w dalszej kolejności niezbędne jest umocowanie zespołu decyzją zarządu województwa/ zarządu powiatu/ Rady gminy (ale bez imiennego wskazywania konkretnych osób, gdyż mogłoby to nadmiernie usztywnić </a:t>
            </a:r>
            <a:br>
              <a:rPr lang="pl-PL" sz="2400" dirty="0">
                <a:solidFill>
                  <a:srgbClr val="000000"/>
                </a:solidFill>
                <a:effectLst/>
                <a:latin typeface="Calibri" panose="020F0502020204030204" pitchFamily="34" charset="0"/>
                <a:ea typeface="Calibri" panose="020F0502020204030204" pitchFamily="34" charset="0"/>
              </a:rPr>
            </a:br>
            <a:r>
              <a:rPr lang="pl-PL" sz="2400" dirty="0">
                <a:solidFill>
                  <a:srgbClr val="000000"/>
                </a:solidFill>
                <a:effectLst/>
                <a:latin typeface="Calibri" panose="020F0502020204030204" pitchFamily="34" charset="0"/>
                <a:ea typeface="Calibri" panose="020F0502020204030204" pitchFamily="34" charset="0"/>
              </a:rPr>
              <a:t>i zbiurokratyzować pracę).</a:t>
            </a:r>
          </a:p>
          <a:p>
            <a:pPr marL="1905" marR="635" indent="0" algn="just">
              <a:lnSpc>
                <a:spcPct val="98000"/>
              </a:lnSpc>
              <a:spcAft>
                <a:spcPts val="1435"/>
              </a:spcAft>
              <a:buNone/>
            </a:pPr>
            <a:r>
              <a:rPr lang="pl-PL" sz="2400" b="1" dirty="0">
                <a:solidFill>
                  <a:srgbClr val="000000"/>
                </a:solidFill>
                <a:effectLst/>
                <a:latin typeface="Calibri" panose="020F0502020204030204" pitchFamily="34" charset="0"/>
                <a:ea typeface="Calibri" panose="020F0502020204030204" pitchFamily="34" charset="0"/>
              </a:rPr>
              <a:t>Zespół ma być gremium roboczym, eksperckim, reprezentującym różne grupy interesariuszy, które umożliwiają kreowanie rozwoju usług społecznych, promowanie dobrych rozwiązań </a:t>
            </a:r>
            <a:br>
              <a:rPr lang="pl-PL" sz="2400" b="1" dirty="0">
                <a:solidFill>
                  <a:srgbClr val="000000"/>
                </a:solidFill>
                <a:effectLst/>
                <a:latin typeface="Calibri" panose="020F0502020204030204" pitchFamily="34" charset="0"/>
                <a:ea typeface="Calibri" panose="020F0502020204030204" pitchFamily="34" charset="0"/>
              </a:rPr>
            </a:br>
            <a:r>
              <a:rPr lang="pl-PL" sz="2400" b="1" dirty="0">
                <a:solidFill>
                  <a:srgbClr val="000000"/>
                </a:solidFill>
                <a:effectLst/>
                <a:latin typeface="Calibri" panose="020F0502020204030204" pitchFamily="34" charset="0"/>
                <a:ea typeface="Calibri" panose="020F0502020204030204" pitchFamily="34" charset="0"/>
              </a:rPr>
              <a:t>i poszerzanie wiedzy uczestników dyskusji nad materiałami programowymi.</a:t>
            </a:r>
            <a:endParaRPr lang="pl-PL" sz="2400" dirty="0">
              <a:solidFill>
                <a:srgbClr val="000000"/>
              </a:solidFill>
              <a:effectLst/>
              <a:latin typeface="Calibri" panose="020F0502020204030204" pitchFamily="34" charset="0"/>
              <a:ea typeface="Calibri" panose="020F0502020204030204" pitchFamily="34" charset="0"/>
            </a:endParaRPr>
          </a:p>
          <a:p>
            <a:pPr marL="1905" marR="635" indent="0" algn="just">
              <a:lnSpc>
                <a:spcPct val="103000"/>
              </a:lnSpc>
              <a:spcAft>
                <a:spcPts val="1390"/>
              </a:spcAft>
              <a:buNone/>
            </a:pPr>
            <a:r>
              <a:rPr lang="pl-PL" sz="2400" b="1" dirty="0">
                <a:solidFill>
                  <a:srgbClr val="000000"/>
                </a:solidFill>
                <a:effectLst/>
                <a:latin typeface="Calibri" panose="020F0502020204030204" pitchFamily="34" charset="0"/>
                <a:ea typeface="Calibri" panose="020F0502020204030204" pitchFamily="34" charset="0"/>
              </a:rPr>
              <a:t>Sam zespół powinien mieć charakter szerszy (różne grupy interesariuszy) i posiadać prezydium (węższe gremium z uwagi na sprawność prac). Prezydium Zespołu, z udziałem dyrekcji ROPS i jego pracowników/ dyrekcji PCPR/ dyrekcji OPS oraz przedstawicieli grup roboczych (organizacje sektora społecznego, przedstawiciele samorządu lokalnego) zajmujących się poszczególnymi kwestiami i kliku ekspertów zewnętrznych. Prezydium organizowałby prace całego Zespołu.</a:t>
            </a:r>
          </a:p>
          <a:p>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15FFAC58-797A-E469-2E63-DAE76F2AB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625308"/>
            <a:ext cx="6673616" cy="920365"/>
          </a:xfrm>
          <a:prstGeom prst="rect">
            <a:avLst/>
          </a:prstGeom>
        </p:spPr>
      </p:pic>
    </p:spTree>
    <p:extLst>
      <p:ext uri="{BB962C8B-B14F-4D97-AF65-F5344CB8AC3E}">
        <p14:creationId xmlns:p14="http://schemas.microsoft.com/office/powerpoint/2010/main" val="1039564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5"/>
            <a:ext cx="10515600" cy="557821"/>
          </a:xfrm>
        </p:spPr>
        <p:txBody>
          <a:bodyPr>
            <a:normAutofit fontScale="90000"/>
          </a:bodyPr>
          <a:lstStyle/>
          <a:p>
            <a:r>
              <a:rPr lang="pl-PL" sz="4000" b="1" dirty="0">
                <a:solidFill>
                  <a:srgbClr val="000000"/>
                </a:solidFill>
                <a:effectLst/>
                <a:latin typeface="Calibri" panose="020F0502020204030204" pitchFamily="34" charset="0"/>
                <a:ea typeface="Calibri" panose="020F0502020204030204" pitchFamily="34" charset="0"/>
              </a:rPr>
              <a:t>W skład  Zespołu powinni wchodzić: </a:t>
            </a:r>
            <a:endParaRPr lang="pl-PL" sz="4000" b="1"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199" y="922946"/>
            <a:ext cx="11029749" cy="4479371"/>
          </a:xfrm>
        </p:spPr>
        <p:txBody>
          <a:bodyPr>
            <a:normAutofit fontScale="92500" lnSpcReduction="20000"/>
          </a:bodyPr>
          <a:lstStyle/>
          <a:p>
            <a:pPr marL="73660" marR="635" indent="-71755" algn="just">
              <a:lnSpc>
                <a:spcPct val="103000"/>
              </a:lnSpc>
              <a:spcAft>
                <a:spcPts val="505"/>
              </a:spcAft>
            </a:pPr>
            <a:r>
              <a:rPr lang="pl-PL" sz="2000" b="1" dirty="0">
                <a:solidFill>
                  <a:srgbClr val="000000"/>
                </a:solidFill>
                <a:latin typeface="Calibri" panose="020F0502020204030204" pitchFamily="34" charset="0"/>
                <a:ea typeface="Calibri" panose="020F0502020204030204" pitchFamily="34" charset="0"/>
              </a:rPr>
              <a:t> </a:t>
            </a:r>
            <a:r>
              <a:rPr lang="pl-PL" sz="2400" dirty="0">
                <a:solidFill>
                  <a:srgbClr val="000000"/>
                </a:solidFill>
                <a:effectLst/>
                <a:latin typeface="Calibri" panose="020F0502020204030204" pitchFamily="34" charset="0"/>
                <a:ea typeface="Calibri" panose="020F0502020204030204" pitchFamily="34" charset="0"/>
              </a:rPr>
              <a:t>przedstawiciele organizacji sektora społecznego świadczących usługi społeczne lub reprezentantów kluczowych grup kategorialnych: osób starszych, osób </a:t>
            </a:r>
            <a:br>
              <a:rPr lang="pl-PL" sz="2400" dirty="0">
                <a:solidFill>
                  <a:srgbClr val="000000"/>
                </a:solidFill>
                <a:effectLst/>
                <a:latin typeface="Calibri" panose="020F0502020204030204" pitchFamily="34" charset="0"/>
                <a:ea typeface="Calibri" panose="020F0502020204030204" pitchFamily="34" charset="0"/>
              </a:rPr>
            </a:br>
            <a:r>
              <a:rPr lang="pl-PL" sz="2400" dirty="0">
                <a:solidFill>
                  <a:srgbClr val="000000"/>
                </a:solidFill>
                <a:effectLst/>
                <a:latin typeface="Calibri" panose="020F0502020204030204" pitchFamily="34" charset="0"/>
                <a:ea typeface="Calibri" panose="020F0502020204030204" pitchFamily="34" charset="0"/>
              </a:rPr>
              <a:t>z niepełnosprawnościami, w kryzysie zdrowia psychicznego, bezdomności oraz dzieci </a:t>
            </a:r>
            <a:br>
              <a:rPr lang="pl-PL" sz="2400" dirty="0">
                <a:solidFill>
                  <a:srgbClr val="000000"/>
                </a:solidFill>
                <a:effectLst/>
                <a:latin typeface="Calibri" panose="020F0502020204030204" pitchFamily="34" charset="0"/>
                <a:ea typeface="Calibri" panose="020F0502020204030204" pitchFamily="34" charset="0"/>
              </a:rPr>
            </a:br>
            <a:r>
              <a:rPr lang="pl-PL" sz="2400" dirty="0">
                <a:solidFill>
                  <a:srgbClr val="000000"/>
                </a:solidFill>
                <a:effectLst/>
                <a:latin typeface="Calibri" panose="020F0502020204030204" pitchFamily="34" charset="0"/>
                <a:ea typeface="Calibri" panose="020F0502020204030204" pitchFamily="34" charset="0"/>
              </a:rPr>
              <a:t>i młodzieży</a:t>
            </a:r>
            <a:r>
              <a:rPr lang="pl-PL" sz="2400" dirty="0">
                <a:solidFill>
                  <a:srgbClr val="000000"/>
                </a:solidFill>
                <a:latin typeface="Calibri" panose="020F0502020204030204" pitchFamily="34" charset="0"/>
                <a:ea typeface="Calibri" panose="020F0502020204030204" pitchFamily="34" charset="0"/>
              </a:rPr>
              <a:t>, </a:t>
            </a:r>
            <a:r>
              <a:rPr lang="pl-PL" sz="2400" dirty="0">
                <a:solidFill>
                  <a:srgbClr val="000000"/>
                </a:solidFill>
                <a:effectLst/>
                <a:latin typeface="Calibri" panose="020F0502020204030204" pitchFamily="34" charset="0"/>
                <a:ea typeface="Calibri" panose="020F0502020204030204" pitchFamily="34" charset="0"/>
              </a:rPr>
              <a:t>przedstawiciele organizacji zajmujących się kwestiami migracji,</a:t>
            </a:r>
          </a:p>
          <a:p>
            <a:pPr marL="73660" marR="635" indent="-71755" algn="just">
              <a:lnSpc>
                <a:spcPct val="103000"/>
              </a:lnSpc>
              <a:spcAft>
                <a:spcPts val="500"/>
              </a:spcAft>
            </a:pPr>
            <a:r>
              <a:rPr lang="pl-PL" sz="2400" b="1" dirty="0">
                <a:solidFill>
                  <a:srgbClr val="000000"/>
                </a:solidFill>
                <a:latin typeface="Calibri" panose="020F0502020204030204" pitchFamily="34" charset="0"/>
                <a:ea typeface="Calibri" panose="020F0502020204030204" pitchFamily="34" charset="0"/>
              </a:rPr>
              <a:t> </a:t>
            </a:r>
            <a:r>
              <a:rPr lang="pl-PL" sz="2400" dirty="0">
                <a:solidFill>
                  <a:srgbClr val="000000"/>
                </a:solidFill>
                <a:effectLst/>
                <a:latin typeface="Calibri" panose="020F0502020204030204" pitchFamily="34" charset="0"/>
                <a:ea typeface="Calibri" panose="020F0502020204030204" pitchFamily="34" charset="0"/>
              </a:rPr>
              <a:t>wybrani przedstawiciele  gminnych i powiatowych jednostek samorządu terytorialnego posiadający doświadczenia w kreowaniu usług społecznych,</a:t>
            </a:r>
          </a:p>
          <a:p>
            <a:pPr marL="8255" marR="1168400" indent="-6350">
              <a:lnSpc>
                <a:spcPct val="141000"/>
              </a:lnSpc>
              <a:spcAft>
                <a:spcPts val="1390"/>
              </a:spcAft>
            </a:pPr>
            <a:r>
              <a:rPr lang="pl-PL" sz="2400" b="1" dirty="0">
                <a:solidFill>
                  <a:srgbClr val="000000"/>
                </a:solidFill>
                <a:latin typeface="Calibri" panose="020F0502020204030204" pitchFamily="34" charset="0"/>
                <a:ea typeface="Calibri" panose="020F0502020204030204" pitchFamily="34" charset="0"/>
              </a:rPr>
              <a:t> </a:t>
            </a:r>
            <a:r>
              <a:rPr lang="pl-PL" sz="2400" dirty="0">
                <a:solidFill>
                  <a:srgbClr val="000000"/>
                </a:solidFill>
                <a:effectLst/>
                <a:latin typeface="Calibri" panose="020F0502020204030204" pitchFamily="34" charset="0"/>
                <a:ea typeface="Calibri" panose="020F0502020204030204" pitchFamily="34" charset="0"/>
              </a:rPr>
              <a:t>przedstawiciele organizacji władz samorządowych (np. związku gmin i powiatów), </a:t>
            </a:r>
          </a:p>
          <a:p>
            <a:pPr marL="8255" marR="1168400" indent="-6350">
              <a:lnSpc>
                <a:spcPct val="141000"/>
              </a:lnSpc>
              <a:spcAft>
                <a:spcPts val="1390"/>
              </a:spcAft>
            </a:pPr>
            <a:r>
              <a:rPr lang="pl-PL" sz="2400" dirty="0">
                <a:solidFill>
                  <a:srgbClr val="000000"/>
                </a:solidFill>
                <a:effectLst/>
                <a:latin typeface="Calibri" panose="020F0502020204030204" pitchFamily="34" charset="0"/>
                <a:ea typeface="Calibri" panose="020F0502020204030204" pitchFamily="34" charset="0"/>
              </a:rPr>
              <a:t>przedstawiciel środowiska akademickiego i ekspertów, </a:t>
            </a:r>
          </a:p>
          <a:p>
            <a:pPr marL="8255" marR="635" indent="-6350" algn="just">
              <a:lnSpc>
                <a:spcPct val="103000"/>
              </a:lnSpc>
              <a:spcAft>
                <a:spcPts val="1390"/>
              </a:spcAft>
            </a:pPr>
            <a:r>
              <a:rPr lang="pl-PL" sz="2400" dirty="0">
                <a:solidFill>
                  <a:srgbClr val="000000"/>
                </a:solidFill>
                <a:latin typeface="Calibri" panose="020F0502020204030204" pitchFamily="34" charset="0"/>
                <a:ea typeface="Calibri" panose="020F0502020204030204" pitchFamily="34" charset="0"/>
              </a:rPr>
              <a:t>w</a:t>
            </a:r>
            <a:r>
              <a:rPr lang="pl-PL" sz="2400" dirty="0">
                <a:solidFill>
                  <a:srgbClr val="000000"/>
                </a:solidFill>
                <a:effectLst/>
                <a:latin typeface="Calibri" panose="020F0502020204030204" pitchFamily="34" charset="0"/>
                <a:ea typeface="Calibri" panose="020F0502020204030204" pitchFamily="34" charset="0"/>
              </a:rPr>
              <a:t>arto rozważyć również udział przedstawicieli różnych gremiów instytucji dialogu </a:t>
            </a:r>
            <a:br>
              <a:rPr lang="pl-PL" sz="2400" dirty="0">
                <a:solidFill>
                  <a:srgbClr val="000000"/>
                </a:solidFill>
                <a:effectLst/>
                <a:latin typeface="Calibri" panose="020F0502020204030204" pitchFamily="34" charset="0"/>
                <a:ea typeface="Calibri" panose="020F0502020204030204" pitchFamily="34" charset="0"/>
              </a:rPr>
            </a:br>
            <a:r>
              <a:rPr lang="pl-PL" sz="2400" dirty="0">
                <a:solidFill>
                  <a:srgbClr val="000000"/>
                </a:solidFill>
                <a:effectLst/>
                <a:latin typeface="Calibri" panose="020F0502020204030204" pitchFamily="34" charset="0"/>
                <a:ea typeface="Calibri" panose="020F0502020204030204" pitchFamily="34" charset="0"/>
              </a:rPr>
              <a:t>z poziomu regionalnego, powiatowego, gminnego, a także ekspertów i przedstawicieli różnych instytucji i gremiów.</a:t>
            </a:r>
          </a:p>
        </p:txBody>
      </p:sp>
      <p:pic>
        <p:nvPicPr>
          <p:cNvPr id="4" name="Obraz 3" descr="Obraz zawierający zrzut ekranu, Wielobarwność, Prostokąt&#10;&#10;Opis wygenerowany automatycznie">
            <a:extLst>
              <a:ext uri="{FF2B5EF4-FFF2-40B4-BE49-F238E27FC236}">
                <a16:creationId xmlns:a16="http://schemas.microsoft.com/office/drawing/2014/main" id="{5B71D169-5A86-33E4-14DD-A5012FDCC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328845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637841-9C7A-6367-DE9C-BA997014FB50}"/>
              </a:ext>
            </a:extLst>
          </p:cNvPr>
          <p:cNvSpPr>
            <a:spLocks noGrp="1"/>
          </p:cNvSpPr>
          <p:nvPr>
            <p:ph type="title"/>
          </p:nvPr>
        </p:nvSpPr>
        <p:spPr>
          <a:xfrm>
            <a:off x="838200" y="18255"/>
            <a:ext cx="10515600" cy="1325563"/>
          </a:xfrm>
        </p:spPr>
        <p:txBody>
          <a:bodyPr>
            <a:normAutofit fontScale="90000"/>
          </a:bodyPr>
          <a:lstStyle/>
          <a:p>
            <a:br>
              <a:rPr lang="pl-PL" sz="3200" b="1" dirty="0">
                <a:latin typeface="+mn-lt"/>
              </a:rPr>
            </a:br>
            <a:br>
              <a:rPr lang="pl-PL" sz="3200" b="1" dirty="0">
                <a:latin typeface="+mn-lt"/>
              </a:rPr>
            </a:br>
            <a:br>
              <a:rPr lang="pl-PL" sz="3200" b="1" dirty="0">
                <a:latin typeface="+mn-lt"/>
              </a:rPr>
            </a:br>
            <a:br>
              <a:rPr lang="pl-PL" sz="3200" b="1" dirty="0">
                <a:latin typeface="+mn-lt"/>
              </a:rPr>
            </a:br>
            <a:r>
              <a:rPr lang="pl-PL" sz="3200" b="1" dirty="0">
                <a:latin typeface="+mn-lt"/>
              </a:rPr>
              <a:t>Wizja</a:t>
            </a:r>
            <a:r>
              <a:rPr lang="pl-PL" sz="3200" b="1" spc="-30" dirty="0">
                <a:latin typeface="+mn-lt"/>
              </a:rPr>
              <a:t> </a:t>
            </a:r>
            <a:r>
              <a:rPr lang="pl-PL" sz="3200" b="1" dirty="0">
                <a:latin typeface="+mn-lt"/>
              </a:rPr>
              <a:t>Strategii</a:t>
            </a:r>
            <a:r>
              <a:rPr lang="pl-PL" sz="3200" b="1" spc="10" dirty="0">
                <a:latin typeface="+mn-lt"/>
              </a:rPr>
              <a:t> </a:t>
            </a:r>
            <a:r>
              <a:rPr lang="pl-PL" sz="3200" b="1" dirty="0">
                <a:latin typeface="+mn-lt"/>
              </a:rPr>
              <a:t>Rozwoju</a:t>
            </a:r>
            <a:r>
              <a:rPr lang="pl-PL" sz="3200" b="1" spc="-25" dirty="0">
                <a:latin typeface="+mn-lt"/>
              </a:rPr>
              <a:t> </a:t>
            </a:r>
            <a:r>
              <a:rPr lang="pl-PL" sz="3200" b="1" dirty="0">
                <a:latin typeface="+mn-lt"/>
              </a:rPr>
              <a:t>Usług</a:t>
            </a:r>
            <a:r>
              <a:rPr lang="pl-PL" sz="3200" b="1" spc="-15" dirty="0">
                <a:latin typeface="+mn-lt"/>
              </a:rPr>
              <a:t> </a:t>
            </a:r>
            <a:r>
              <a:rPr lang="pl-PL" sz="3200" b="1" spc="-10" dirty="0">
                <a:latin typeface="+mn-lt"/>
              </a:rPr>
              <a:t>Społecznych</a:t>
            </a:r>
            <a:endParaRPr lang="pl-PL" sz="3200" b="1" dirty="0">
              <a:latin typeface="+mn-lt"/>
            </a:endParaRPr>
          </a:p>
        </p:txBody>
      </p:sp>
      <p:sp>
        <p:nvSpPr>
          <p:cNvPr id="3" name="Symbol zastępczy zawartości 2">
            <a:extLst>
              <a:ext uri="{FF2B5EF4-FFF2-40B4-BE49-F238E27FC236}">
                <a16:creationId xmlns:a16="http://schemas.microsoft.com/office/drawing/2014/main" id="{74574F2A-6BE2-5375-E54F-31B56BCC8CAD}"/>
              </a:ext>
            </a:extLst>
          </p:cNvPr>
          <p:cNvSpPr>
            <a:spLocks noGrp="1"/>
          </p:cNvSpPr>
          <p:nvPr>
            <p:ph idx="1"/>
          </p:nvPr>
        </p:nvSpPr>
        <p:spPr/>
        <p:txBody>
          <a:bodyPr>
            <a:normAutofit lnSpcReduction="10000"/>
          </a:bodyPr>
          <a:lstStyle/>
          <a:p>
            <a:pPr marL="0" indent="0">
              <a:lnSpc>
                <a:spcPct val="100000"/>
              </a:lnSpc>
              <a:spcBef>
                <a:spcPts val="110"/>
              </a:spcBef>
              <a:buNone/>
            </a:pPr>
            <a:r>
              <a:rPr lang="pl-PL" sz="26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Przygotowanie</a:t>
            </a:r>
            <a:r>
              <a:rPr lang="pl-PL" sz="2600" spc="-155"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pl-PL" sz="26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systemu</a:t>
            </a:r>
            <a:r>
              <a:rPr lang="pl-PL" sz="2600" spc="-85"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pl-PL" sz="26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realizacji</a:t>
            </a:r>
            <a:r>
              <a:rPr lang="pl-PL" sz="2600" spc="-5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pl-PL" sz="26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usług</a:t>
            </a:r>
            <a:r>
              <a:rPr lang="pl-PL" sz="2600" spc="-15"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pl-PL" sz="26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społecznych</a:t>
            </a:r>
            <a:r>
              <a:rPr lang="pl-PL" sz="2600" spc="-5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dla</a:t>
            </a:r>
            <a:r>
              <a:rPr lang="pl-PL" sz="2600" spc="-30" dirty="0">
                <a:latin typeface="Calibri" panose="020F0502020204030204" pitchFamily="34" charset="0"/>
                <a:ea typeface="Calibri" panose="020F0502020204030204" pitchFamily="34" charset="0"/>
                <a:cs typeface="Calibri" panose="020F0502020204030204" pitchFamily="34" charset="0"/>
              </a:rPr>
              <a:t> </a:t>
            </a:r>
            <a:r>
              <a:rPr lang="pl-PL" sz="2600" spc="-20" dirty="0">
                <a:latin typeface="Calibri" panose="020F0502020204030204" pitchFamily="34" charset="0"/>
                <a:ea typeface="Calibri" panose="020F0502020204030204" pitchFamily="34" charset="0"/>
                <a:cs typeface="Calibri" panose="020F0502020204030204" pitchFamily="34" charset="0"/>
              </a:rPr>
              <a:t>osób </a:t>
            </a:r>
            <a:r>
              <a:rPr lang="pl-PL" sz="2600" dirty="0">
                <a:latin typeface="Calibri" panose="020F0502020204030204" pitchFamily="34" charset="0"/>
                <a:ea typeface="Calibri" panose="020F0502020204030204" pitchFamily="34" charset="0"/>
                <a:cs typeface="Calibri" panose="020F0502020204030204" pitchFamily="34" charset="0"/>
              </a:rPr>
              <a:t>potrzebujących</a:t>
            </a:r>
            <a:r>
              <a:rPr lang="pl-PL" sz="2600" spc="-1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wsparcia</a:t>
            </a:r>
            <a:r>
              <a:rPr lang="pl-PL" sz="2600" spc="-13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w</a:t>
            </a:r>
            <a:r>
              <a:rPr lang="pl-PL" sz="2600" spc="-8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codziennym</a:t>
            </a:r>
            <a:r>
              <a:rPr lang="pl-PL" sz="2600" spc="-4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funkcjonowaniu,</a:t>
            </a:r>
            <a:r>
              <a:rPr lang="pl-PL" sz="2600" spc="-10" dirty="0">
                <a:latin typeface="Calibri" panose="020F0502020204030204" pitchFamily="34" charset="0"/>
                <a:ea typeface="Calibri" panose="020F0502020204030204" pitchFamily="34" charset="0"/>
                <a:cs typeface="Calibri" panose="020F0502020204030204" pitchFamily="34" charset="0"/>
              </a:rPr>
              <a:t> </a:t>
            </a:r>
            <a:br>
              <a:rPr lang="pl-PL" sz="2600" spc="-10" dirty="0">
                <a:latin typeface="Calibri" panose="020F0502020204030204" pitchFamily="34" charset="0"/>
                <a:ea typeface="Calibri" panose="020F0502020204030204" pitchFamily="34" charset="0"/>
                <a:cs typeface="Calibri" panose="020F0502020204030204" pitchFamily="34" charset="0"/>
              </a:rPr>
            </a:br>
            <a:r>
              <a:rPr lang="pl-PL" sz="2600" spc="-50" dirty="0">
                <a:latin typeface="Calibri" panose="020F0502020204030204" pitchFamily="34" charset="0"/>
                <a:ea typeface="Calibri" panose="020F0502020204030204" pitchFamily="34" charset="0"/>
                <a:cs typeface="Calibri" panose="020F0502020204030204" pitchFamily="34" charset="0"/>
              </a:rPr>
              <a:t>w </a:t>
            </a:r>
            <a:r>
              <a:rPr lang="pl-PL" sz="2600" dirty="0">
                <a:latin typeface="Calibri" panose="020F0502020204030204" pitchFamily="34" charset="0"/>
                <a:ea typeface="Calibri" panose="020F0502020204030204" pitchFamily="34" charset="0"/>
                <a:cs typeface="Calibri" panose="020F0502020204030204" pitchFamily="34" charset="0"/>
              </a:rPr>
              <a:t>szczególności</a:t>
            </a:r>
            <a:r>
              <a:rPr lang="pl-PL" sz="2600" spc="12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z</a:t>
            </a:r>
            <a:r>
              <a:rPr lang="pl-PL" sz="2600" spc="-3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uwagi na: </a:t>
            </a:r>
            <a:br>
              <a:rPr lang="pl-PL" sz="2600" dirty="0">
                <a:latin typeface="Calibri" panose="020F0502020204030204" pitchFamily="34" charset="0"/>
                <a:ea typeface="Calibri" panose="020F0502020204030204" pitchFamily="34" charset="0"/>
                <a:cs typeface="Calibri" panose="020F0502020204030204" pitchFamily="34" charset="0"/>
              </a:rPr>
            </a:br>
            <a:endParaRPr lang="pl-PL" sz="2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110"/>
              </a:spcBef>
              <a:buNone/>
            </a:pPr>
            <a:r>
              <a:rPr lang="pl-PL" sz="2600" b="1" dirty="0">
                <a:latin typeface="Calibri" panose="020F0502020204030204" pitchFamily="34" charset="0"/>
                <a:ea typeface="Calibri" panose="020F0502020204030204" pitchFamily="34" charset="0"/>
                <a:cs typeface="Calibri" panose="020F0502020204030204" pitchFamily="34" charset="0"/>
              </a:rPr>
              <a:t>starszy</a:t>
            </a:r>
            <a:r>
              <a:rPr lang="pl-PL" sz="2600" b="1" spc="-110"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wiek,</a:t>
            </a:r>
            <a:r>
              <a:rPr lang="pl-PL" sz="2600" b="1" spc="-75"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niepełnosprawność,</a:t>
            </a:r>
            <a:r>
              <a:rPr lang="pl-PL" sz="2600" b="1" spc="-204" dirty="0">
                <a:latin typeface="Calibri" panose="020F0502020204030204" pitchFamily="34" charset="0"/>
                <a:ea typeface="Calibri" panose="020F0502020204030204" pitchFamily="34" charset="0"/>
                <a:cs typeface="Calibri" panose="020F0502020204030204" pitchFamily="34" charset="0"/>
              </a:rPr>
              <a:t> </a:t>
            </a:r>
            <a:r>
              <a:rPr lang="pl-PL" sz="2600" b="1" spc="-10" dirty="0">
                <a:latin typeface="Calibri" panose="020F0502020204030204" pitchFamily="34" charset="0"/>
                <a:ea typeface="Calibri" panose="020F0502020204030204" pitchFamily="34" charset="0"/>
                <a:cs typeface="Calibri" panose="020F0502020204030204" pitchFamily="34" charset="0"/>
              </a:rPr>
              <a:t>problemy </a:t>
            </a:r>
            <a:r>
              <a:rPr lang="pl-PL" sz="2600" b="1" dirty="0">
                <a:latin typeface="Calibri" panose="020F0502020204030204" pitchFamily="34" charset="0"/>
                <a:ea typeface="Calibri" panose="020F0502020204030204" pitchFamily="34" charset="0"/>
                <a:cs typeface="Calibri" panose="020F0502020204030204" pitchFamily="34" charset="0"/>
              </a:rPr>
              <a:t>z</a:t>
            </a:r>
            <a:r>
              <a:rPr lang="pl-PL" sz="2600" b="1" spc="-5"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zakresu</a:t>
            </a:r>
            <a:r>
              <a:rPr lang="pl-PL" sz="2600" b="1" spc="-100"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zdrowia</a:t>
            </a:r>
            <a:r>
              <a:rPr lang="pl-PL" sz="2600" b="1" spc="-55"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psychicznego,</a:t>
            </a:r>
            <a:r>
              <a:rPr lang="pl-PL" sz="2600" b="1" spc="-35"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bezdomność</a:t>
            </a:r>
            <a:r>
              <a:rPr lang="pl-PL" sz="2600" b="1" spc="-215" dirty="0">
                <a:latin typeface="Calibri" panose="020F0502020204030204" pitchFamily="34" charset="0"/>
                <a:ea typeface="Calibri" panose="020F0502020204030204" pitchFamily="34" charset="0"/>
                <a:cs typeface="Calibri" panose="020F0502020204030204" pitchFamily="34" charset="0"/>
              </a:rPr>
              <a:t> </a:t>
            </a:r>
            <a:br>
              <a:rPr lang="pl-PL" sz="2600" b="1" spc="-215" dirty="0">
                <a:latin typeface="Calibri" panose="020F0502020204030204" pitchFamily="34" charset="0"/>
                <a:ea typeface="Calibri" panose="020F0502020204030204" pitchFamily="34" charset="0"/>
                <a:cs typeface="Calibri" panose="020F0502020204030204" pitchFamily="34" charset="0"/>
              </a:rPr>
            </a:br>
            <a:endParaRPr lang="pl-PL" sz="2600" b="1" spc="-215"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110"/>
              </a:spcBef>
              <a:buNone/>
            </a:pPr>
            <a:r>
              <a:rPr lang="pl-PL" sz="2600" dirty="0">
                <a:latin typeface="Calibri" panose="020F0502020204030204" pitchFamily="34" charset="0"/>
                <a:ea typeface="Calibri" panose="020F0502020204030204" pitchFamily="34" charset="0"/>
                <a:cs typeface="Calibri" panose="020F0502020204030204" pitchFamily="34" charset="0"/>
              </a:rPr>
              <a:t>w</a:t>
            </a:r>
            <a:r>
              <a:rPr lang="pl-PL" sz="2600" spc="4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taki</a:t>
            </a:r>
            <a:r>
              <a:rPr lang="pl-PL" sz="2600" spc="-3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sposób,</a:t>
            </a:r>
            <a:r>
              <a:rPr lang="pl-PL" sz="2600" spc="55" dirty="0">
                <a:latin typeface="Calibri" panose="020F0502020204030204" pitchFamily="34" charset="0"/>
                <a:ea typeface="Calibri" panose="020F0502020204030204" pitchFamily="34" charset="0"/>
                <a:cs typeface="Calibri" panose="020F0502020204030204" pitchFamily="34" charset="0"/>
              </a:rPr>
              <a:t> </a:t>
            </a:r>
            <a:r>
              <a:rPr lang="pl-PL" sz="2600" spc="-25" dirty="0">
                <a:latin typeface="Calibri" panose="020F0502020204030204" pitchFamily="34" charset="0"/>
                <a:ea typeface="Calibri" panose="020F0502020204030204" pitchFamily="34" charset="0"/>
                <a:cs typeface="Calibri" panose="020F0502020204030204" pitchFamily="34" charset="0"/>
              </a:rPr>
              <a:t>aby </a:t>
            </a:r>
            <a:r>
              <a:rPr lang="pl-PL" sz="2600" dirty="0">
                <a:latin typeface="Calibri" panose="020F0502020204030204" pitchFamily="34" charset="0"/>
                <a:ea typeface="Calibri" panose="020F0502020204030204" pitchFamily="34" charset="0"/>
                <a:cs typeface="Calibri" panose="020F0502020204030204" pitchFamily="34" charset="0"/>
              </a:rPr>
              <a:t>mogły</a:t>
            </a:r>
            <a:r>
              <a:rPr lang="pl-PL" sz="2600" spc="-10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bezpiecznie</a:t>
            </a:r>
            <a:r>
              <a:rPr lang="pl-PL" sz="2600" spc="11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i</a:t>
            </a:r>
            <a:r>
              <a:rPr lang="pl-PL" sz="2600" spc="-114"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niezależnie</a:t>
            </a:r>
            <a:r>
              <a:rPr lang="pl-PL" sz="2600" spc="5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funkcjonować</a:t>
            </a:r>
            <a:r>
              <a:rPr lang="pl-PL" sz="2600" spc="-90" dirty="0">
                <a:latin typeface="Calibri" panose="020F0502020204030204" pitchFamily="34" charset="0"/>
                <a:ea typeface="Calibri" panose="020F0502020204030204" pitchFamily="34" charset="0"/>
                <a:cs typeface="Calibri" panose="020F0502020204030204" pitchFamily="34" charset="0"/>
              </a:rPr>
              <a:t> </a:t>
            </a:r>
            <a:br>
              <a:rPr lang="pl-PL" sz="2600" spc="-90" dirty="0">
                <a:latin typeface="Calibri" panose="020F0502020204030204" pitchFamily="34" charset="0"/>
                <a:ea typeface="Calibri" panose="020F0502020204030204" pitchFamily="34" charset="0"/>
                <a:cs typeface="Calibri" panose="020F0502020204030204" pitchFamily="34" charset="0"/>
              </a:rPr>
            </a:br>
            <a:r>
              <a:rPr lang="pl-PL" sz="2600" dirty="0">
                <a:latin typeface="Calibri" panose="020F0502020204030204" pitchFamily="34" charset="0"/>
                <a:ea typeface="Calibri" panose="020F0502020204030204" pitchFamily="34" charset="0"/>
                <a:cs typeface="Calibri" panose="020F0502020204030204" pitchFamily="34" charset="0"/>
              </a:rPr>
              <a:t>w</a:t>
            </a:r>
            <a:r>
              <a:rPr lang="pl-PL" sz="2600" spc="-5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swoim</a:t>
            </a:r>
            <a:r>
              <a:rPr lang="pl-PL" sz="2600" spc="-125" dirty="0">
                <a:latin typeface="Calibri" panose="020F0502020204030204" pitchFamily="34" charset="0"/>
                <a:ea typeface="Calibri" panose="020F0502020204030204" pitchFamily="34" charset="0"/>
                <a:cs typeface="Calibri" panose="020F0502020204030204" pitchFamily="34" charset="0"/>
              </a:rPr>
              <a:t> </a:t>
            </a:r>
            <a:r>
              <a:rPr lang="pl-PL" sz="2600" spc="-10" dirty="0">
                <a:latin typeface="Calibri" panose="020F0502020204030204" pitchFamily="34" charset="0"/>
                <a:ea typeface="Calibri" panose="020F0502020204030204" pitchFamily="34" charset="0"/>
                <a:cs typeface="Calibri" panose="020F0502020204030204" pitchFamily="34" charset="0"/>
              </a:rPr>
              <a:t>miejscu </a:t>
            </a:r>
            <a:r>
              <a:rPr lang="pl-PL" sz="2600" dirty="0">
                <a:latin typeface="Calibri" panose="020F0502020204030204" pitchFamily="34" charset="0"/>
                <a:ea typeface="Calibri" panose="020F0502020204030204" pitchFamily="34" charset="0"/>
                <a:cs typeface="Calibri" panose="020F0502020204030204" pitchFamily="34" charset="0"/>
              </a:rPr>
              <a:t>zamieszkania</a:t>
            </a:r>
            <a:r>
              <a:rPr lang="pl-PL" sz="2600" spc="-1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tak</a:t>
            </a:r>
            <a:r>
              <a:rPr lang="pl-PL" sz="2600" spc="-6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długo</a:t>
            </a:r>
            <a:r>
              <a:rPr lang="pl-PL" sz="2600" spc="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jak</a:t>
            </a:r>
            <a:r>
              <a:rPr lang="pl-PL" sz="2600" spc="-6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tego</a:t>
            </a:r>
            <a:r>
              <a:rPr lang="pl-PL" sz="2600" spc="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chcą,</a:t>
            </a:r>
            <a:r>
              <a:rPr lang="pl-PL" sz="2600" spc="7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a</a:t>
            </a:r>
            <a:r>
              <a:rPr lang="pl-PL" sz="2600" spc="-80"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dzieciom</a:t>
            </a:r>
            <a:r>
              <a:rPr lang="pl-PL" sz="2600" b="1" spc="-140" dirty="0">
                <a:latin typeface="Calibri" panose="020F0502020204030204" pitchFamily="34" charset="0"/>
                <a:ea typeface="Calibri" panose="020F0502020204030204" pitchFamily="34" charset="0"/>
                <a:cs typeface="Calibri" panose="020F0502020204030204" pitchFamily="34" charset="0"/>
              </a:rPr>
              <a:t> </a:t>
            </a:r>
            <a:r>
              <a:rPr lang="pl-PL" sz="2600" b="1" dirty="0">
                <a:latin typeface="Calibri" panose="020F0502020204030204" pitchFamily="34" charset="0"/>
                <a:ea typeface="Calibri" panose="020F0502020204030204" pitchFamily="34" charset="0"/>
                <a:cs typeface="Calibri" panose="020F0502020204030204" pitchFamily="34" charset="0"/>
              </a:rPr>
              <a:t>i</a:t>
            </a:r>
            <a:r>
              <a:rPr lang="pl-PL" sz="2600" b="1" spc="-55" dirty="0">
                <a:latin typeface="Calibri" panose="020F0502020204030204" pitchFamily="34" charset="0"/>
                <a:ea typeface="Calibri" panose="020F0502020204030204" pitchFamily="34" charset="0"/>
                <a:cs typeface="Calibri" panose="020F0502020204030204" pitchFamily="34" charset="0"/>
              </a:rPr>
              <a:t> </a:t>
            </a:r>
            <a:r>
              <a:rPr lang="pl-PL" sz="2600" b="1" spc="-10" dirty="0">
                <a:latin typeface="Calibri" panose="020F0502020204030204" pitchFamily="34" charset="0"/>
                <a:ea typeface="Calibri" panose="020F0502020204030204" pitchFamily="34" charset="0"/>
                <a:cs typeface="Calibri" panose="020F0502020204030204" pitchFamily="34" charset="0"/>
              </a:rPr>
              <a:t>młodzieży </a:t>
            </a:r>
            <a:r>
              <a:rPr lang="pl-PL" sz="2600" dirty="0">
                <a:latin typeface="Calibri" panose="020F0502020204030204" pitchFamily="34" charset="0"/>
                <a:ea typeface="Calibri" panose="020F0502020204030204" pitchFamily="34" charset="0"/>
                <a:cs typeface="Calibri" panose="020F0502020204030204" pitchFamily="34" charset="0"/>
              </a:rPr>
              <a:t>pozbawionej</a:t>
            </a:r>
            <a:r>
              <a:rPr lang="pl-PL" sz="2600" spc="-8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opieki</a:t>
            </a:r>
            <a:r>
              <a:rPr lang="pl-PL" sz="2600" spc="-4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rodzicielskiej</a:t>
            </a:r>
            <a:r>
              <a:rPr lang="pl-PL" sz="2600" spc="-70"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zapewnienie</a:t>
            </a:r>
            <a:r>
              <a:rPr lang="pl-PL" sz="2600" spc="55" dirty="0">
                <a:latin typeface="Calibri" panose="020F0502020204030204" pitchFamily="34" charset="0"/>
                <a:ea typeface="Calibri" panose="020F0502020204030204" pitchFamily="34" charset="0"/>
                <a:cs typeface="Calibri" panose="020F0502020204030204" pitchFamily="34" charset="0"/>
              </a:rPr>
              <a:t> </a:t>
            </a:r>
            <a:r>
              <a:rPr lang="pl-PL" sz="2600" dirty="0">
                <a:latin typeface="Calibri" panose="020F0502020204030204" pitchFamily="34" charset="0"/>
                <a:ea typeface="Calibri" panose="020F0502020204030204" pitchFamily="34" charset="0"/>
                <a:cs typeface="Calibri" panose="020F0502020204030204" pitchFamily="34" charset="0"/>
              </a:rPr>
              <a:t>opieki</a:t>
            </a:r>
            <a:r>
              <a:rPr lang="pl-PL" sz="2600" spc="-110" dirty="0">
                <a:latin typeface="Calibri" panose="020F0502020204030204" pitchFamily="34" charset="0"/>
                <a:ea typeface="Calibri" panose="020F0502020204030204" pitchFamily="34" charset="0"/>
                <a:cs typeface="Calibri" panose="020F0502020204030204" pitchFamily="34" charset="0"/>
              </a:rPr>
              <a:t> </a:t>
            </a:r>
            <a:br>
              <a:rPr lang="pl-PL" sz="2600" spc="-110" dirty="0">
                <a:latin typeface="Calibri" panose="020F0502020204030204" pitchFamily="34" charset="0"/>
                <a:ea typeface="Calibri" panose="020F0502020204030204" pitchFamily="34" charset="0"/>
                <a:cs typeface="Calibri" panose="020F0502020204030204" pitchFamily="34" charset="0"/>
              </a:rPr>
            </a:br>
            <a:r>
              <a:rPr lang="pl-PL" sz="2600" dirty="0">
                <a:latin typeface="Calibri" panose="020F0502020204030204" pitchFamily="34" charset="0"/>
                <a:ea typeface="Calibri" panose="020F0502020204030204" pitchFamily="34" charset="0"/>
                <a:cs typeface="Calibri" panose="020F0502020204030204" pitchFamily="34" charset="0"/>
              </a:rPr>
              <a:t>w</a:t>
            </a:r>
            <a:r>
              <a:rPr lang="pl-PL" sz="2600" spc="-45" dirty="0">
                <a:latin typeface="Calibri" panose="020F0502020204030204" pitchFamily="34" charset="0"/>
                <a:ea typeface="Calibri" panose="020F0502020204030204" pitchFamily="34" charset="0"/>
                <a:cs typeface="Calibri" panose="020F0502020204030204" pitchFamily="34" charset="0"/>
              </a:rPr>
              <a:t> </a:t>
            </a:r>
            <a:r>
              <a:rPr lang="pl-PL" sz="2600" spc="-10" dirty="0">
                <a:latin typeface="Calibri" panose="020F0502020204030204" pitchFamily="34" charset="0"/>
                <a:ea typeface="Calibri" panose="020F0502020204030204" pitchFamily="34" charset="0"/>
                <a:cs typeface="Calibri" panose="020F0502020204030204" pitchFamily="34" charset="0"/>
              </a:rPr>
              <a:t>warunkach </a:t>
            </a:r>
            <a:r>
              <a:rPr lang="pl-PL" sz="2600" dirty="0">
                <a:latin typeface="Calibri" panose="020F0502020204030204" pitchFamily="34" charset="0"/>
                <a:ea typeface="Calibri" panose="020F0502020204030204" pitchFamily="34" charset="0"/>
                <a:cs typeface="Calibri" panose="020F0502020204030204" pitchFamily="34" charset="0"/>
              </a:rPr>
              <a:t>rodzinnych</a:t>
            </a:r>
            <a:r>
              <a:rPr lang="pl-PL" sz="2600" spc="-25" dirty="0">
                <a:latin typeface="Calibri" panose="020F0502020204030204" pitchFamily="34" charset="0"/>
                <a:ea typeface="Calibri" panose="020F0502020204030204" pitchFamily="34" charset="0"/>
                <a:cs typeface="Calibri" panose="020F0502020204030204" pitchFamily="34" charset="0"/>
              </a:rPr>
              <a:t> </a:t>
            </a:r>
            <a:r>
              <a:rPr lang="pl-PL" sz="2600" i="1" dirty="0">
                <a:latin typeface="Calibri" panose="020F0502020204030204" pitchFamily="34" charset="0"/>
                <a:ea typeface="Calibri" panose="020F0502020204030204" pitchFamily="34" charset="0"/>
                <a:cs typeface="Calibri" panose="020F0502020204030204" pitchFamily="34" charset="0"/>
              </a:rPr>
              <a:t>lub</a:t>
            </a:r>
            <a:r>
              <a:rPr lang="pl-PL" sz="2600" i="1" spc="-45" dirty="0">
                <a:latin typeface="Calibri" panose="020F0502020204030204" pitchFamily="34" charset="0"/>
                <a:ea typeface="Calibri" panose="020F0502020204030204" pitchFamily="34" charset="0"/>
                <a:cs typeface="Calibri" panose="020F0502020204030204" pitchFamily="34" charset="0"/>
              </a:rPr>
              <a:t> </a:t>
            </a:r>
            <a:r>
              <a:rPr lang="pl-PL" sz="2600" i="1" dirty="0">
                <a:latin typeface="Calibri" panose="020F0502020204030204" pitchFamily="34" charset="0"/>
                <a:ea typeface="Calibri" panose="020F0502020204030204" pitchFamily="34" charset="0"/>
                <a:cs typeface="Calibri" panose="020F0502020204030204" pitchFamily="34" charset="0"/>
              </a:rPr>
              <a:t>zbliżonych</a:t>
            </a:r>
            <a:r>
              <a:rPr lang="pl-PL" sz="2600" i="1" spc="-45" dirty="0">
                <a:latin typeface="Calibri" panose="020F0502020204030204" pitchFamily="34" charset="0"/>
                <a:ea typeface="Calibri" panose="020F0502020204030204" pitchFamily="34" charset="0"/>
                <a:cs typeface="Calibri" panose="020F0502020204030204" pitchFamily="34" charset="0"/>
              </a:rPr>
              <a:t> </a:t>
            </a:r>
            <a:r>
              <a:rPr lang="pl-PL" sz="2600" i="1" dirty="0">
                <a:latin typeface="Calibri" panose="020F0502020204030204" pitchFamily="34" charset="0"/>
                <a:ea typeface="Calibri" panose="020F0502020204030204" pitchFamily="34" charset="0"/>
                <a:cs typeface="Calibri" panose="020F0502020204030204" pitchFamily="34" charset="0"/>
              </a:rPr>
              <a:t>do</a:t>
            </a:r>
            <a:r>
              <a:rPr lang="pl-PL" sz="2600" i="1" spc="-45" dirty="0">
                <a:latin typeface="Calibri" panose="020F0502020204030204" pitchFamily="34" charset="0"/>
                <a:ea typeface="Calibri" panose="020F0502020204030204" pitchFamily="34" charset="0"/>
                <a:cs typeface="Calibri" panose="020F0502020204030204" pitchFamily="34" charset="0"/>
              </a:rPr>
              <a:t> </a:t>
            </a:r>
            <a:r>
              <a:rPr lang="pl-PL" sz="2600" i="1" spc="-10" dirty="0">
                <a:latin typeface="Calibri" panose="020F0502020204030204" pitchFamily="34" charset="0"/>
                <a:ea typeface="Calibri" panose="020F0502020204030204" pitchFamily="34" charset="0"/>
                <a:cs typeface="Calibri" panose="020F0502020204030204" pitchFamily="34" charset="0"/>
              </a:rPr>
              <a:t>rodzinnych</a:t>
            </a:r>
            <a:r>
              <a:rPr lang="pl-PL" sz="2600" spc="-10" dirty="0">
                <a:latin typeface="Calibri" panose="020F0502020204030204" pitchFamily="34" charset="0"/>
                <a:ea typeface="Calibri" panose="020F0502020204030204" pitchFamily="34" charset="0"/>
                <a:cs typeface="Calibri" panose="020F0502020204030204" pitchFamily="34" charset="0"/>
              </a:rPr>
              <a:t>.</a:t>
            </a:r>
            <a:endParaRPr lang="pl-PL" sz="2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pl-PL"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braz 3" descr="Obraz zawierający zrzut ekranu, Wielobarwność, Prostokąt&#10;&#10;Opis wygenerowany automatycznie">
            <a:extLst>
              <a:ext uri="{FF2B5EF4-FFF2-40B4-BE49-F238E27FC236}">
                <a16:creationId xmlns:a16="http://schemas.microsoft.com/office/drawing/2014/main" id="{CFF02E0D-A79A-D3E6-F7BC-B5C020404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611437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lstStyle/>
          <a:p>
            <a:r>
              <a:rPr lang="pl-PL" sz="4400" b="1" dirty="0">
                <a:effectLst/>
                <a:latin typeface="Calibri" panose="020F0502020204030204" pitchFamily="34" charset="0"/>
                <a:ea typeface="Calibri" panose="020F0502020204030204" pitchFamily="34" charset="0"/>
              </a:rPr>
              <a:t>Formuła działania Zespołu </a:t>
            </a:r>
            <a:endParaRPr lang="pl-PL"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1365442"/>
            <a:ext cx="10515600" cy="4351338"/>
          </a:xfrm>
        </p:spPr>
        <p:txBody>
          <a:bodyPr>
            <a:normAutofit/>
          </a:bodyPr>
          <a:lstStyle/>
          <a:p>
            <a:pPr marL="1905" marR="635" indent="0" algn="just">
              <a:lnSpc>
                <a:spcPct val="103000"/>
              </a:lnSpc>
              <a:spcAft>
                <a:spcPts val="1390"/>
              </a:spcAft>
              <a:buNone/>
            </a:pPr>
            <a:r>
              <a:rPr lang="pl-PL" sz="2400" dirty="0">
                <a:solidFill>
                  <a:srgbClr val="000000"/>
                </a:solidFill>
                <a:effectLst/>
                <a:latin typeface="Calibri" panose="020F0502020204030204" pitchFamily="34" charset="0"/>
                <a:ea typeface="Calibri" panose="020F0502020204030204" pitchFamily="34" charset="0"/>
              </a:rPr>
              <a:t>Szeroki skład Zespołu wymaga określenia</a:t>
            </a:r>
            <a:r>
              <a:rPr lang="pl-PL" sz="2400" b="1" dirty="0">
                <a:solidFill>
                  <a:srgbClr val="000000"/>
                </a:solidFill>
                <a:effectLst/>
                <a:latin typeface="Calibri" panose="020F0502020204030204" pitchFamily="34" charset="0"/>
                <a:ea typeface="Calibri" panose="020F0502020204030204" pitchFamily="34" charset="0"/>
              </a:rPr>
              <a:t> formuły jego pracy. </a:t>
            </a:r>
          </a:p>
          <a:p>
            <a:pPr marL="1905" marR="635" indent="0" algn="just">
              <a:lnSpc>
                <a:spcPct val="103000"/>
              </a:lnSpc>
              <a:spcAft>
                <a:spcPts val="1390"/>
              </a:spcAft>
              <a:buNone/>
            </a:pPr>
            <a:r>
              <a:rPr lang="pl-PL" sz="2400" dirty="0">
                <a:solidFill>
                  <a:srgbClr val="000000"/>
                </a:solidFill>
                <a:effectLst/>
                <a:latin typeface="Calibri" panose="020F0502020204030204" pitchFamily="34" charset="0"/>
                <a:ea typeface="Calibri" panose="020F0502020204030204" pitchFamily="34" charset="0"/>
              </a:rPr>
              <a:t>Bieżące prace powinny przebiegać poprzez spotkania plenarne składu podstawowego oraz prace zespołów tematycznych (grup roboczych) i innych mniejszych grup zadaniowych powoływanych ad hoc, według potrzeb. </a:t>
            </a:r>
          </a:p>
          <a:p>
            <a:pPr marL="1905" marR="635" indent="0" algn="just">
              <a:lnSpc>
                <a:spcPct val="103000"/>
              </a:lnSpc>
              <a:spcAft>
                <a:spcPts val="1390"/>
              </a:spcAft>
              <a:buNone/>
            </a:pPr>
            <a:r>
              <a:rPr lang="pl-PL" sz="2400" dirty="0">
                <a:solidFill>
                  <a:srgbClr val="000000"/>
                </a:solidFill>
                <a:effectLst/>
                <a:latin typeface="Calibri" panose="020F0502020204030204" pitchFamily="34" charset="0"/>
                <a:ea typeface="Calibri" panose="020F0502020204030204" pitchFamily="34" charset="0"/>
              </a:rPr>
              <a:t>Dodatkowo, warto rozważyć, by w spotkaniach plenarnych mogły brać udział  inne osoby spoza składu podstawowego.</a:t>
            </a:r>
          </a:p>
          <a:p>
            <a:pPr marL="1905" marR="635" indent="0" algn="just">
              <a:lnSpc>
                <a:spcPct val="103000"/>
              </a:lnSpc>
              <a:spcAft>
                <a:spcPts val="1390"/>
              </a:spcAft>
              <a:buNone/>
            </a:pPr>
            <a:r>
              <a:rPr lang="pl-PL" sz="2400" dirty="0">
                <a:solidFill>
                  <a:srgbClr val="000000"/>
                </a:solidFill>
                <a:effectLst/>
                <a:latin typeface="Calibri" panose="020F0502020204030204" pitchFamily="34" charset="0"/>
                <a:ea typeface="Calibri" panose="020F0502020204030204" pitchFamily="34" charset="0"/>
              </a:rPr>
              <a:t>Zespół niezależnie od tego, czy pracuje w formule węższej czy szerszej powinien być wspierany w obszarze merytorycznym, organizacyjnym, jak i procesualnym.</a:t>
            </a:r>
          </a:p>
          <a:p>
            <a:pPr marL="1905" marR="635" indent="0" algn="just">
              <a:lnSpc>
                <a:spcPct val="103000"/>
              </a:lnSpc>
              <a:spcAft>
                <a:spcPts val="1390"/>
              </a:spcAft>
              <a:buNone/>
            </a:pPr>
            <a:endParaRPr lang="pl-PL" sz="2400" dirty="0">
              <a:solidFill>
                <a:srgbClr val="000000"/>
              </a:solidFill>
              <a:effectLst/>
              <a:latin typeface="Calibri" panose="020F0502020204030204" pitchFamily="34" charset="0"/>
              <a:ea typeface="Calibri" panose="020F0502020204030204" pitchFamily="34" charset="0"/>
            </a:endParaRPr>
          </a:p>
          <a:p>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460DC731-6E8F-B600-C41A-8FE70094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3470040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646305"/>
            <a:ext cx="10515600" cy="5557941"/>
          </a:xfrm>
        </p:spPr>
        <p:txBody>
          <a:bodyPr>
            <a:normAutofit fontScale="92500" lnSpcReduction="10000"/>
          </a:bodyPr>
          <a:lstStyle/>
          <a:p>
            <a:pPr marL="287655" marR="635" indent="-285750" algn="just">
              <a:lnSpc>
                <a:spcPct val="103000"/>
              </a:lnSpc>
              <a:spcAft>
                <a:spcPts val="1390"/>
              </a:spcAft>
              <a:buFont typeface="Wingdings" panose="05000000000000000000" pitchFamily="2" charset="2"/>
              <a:buChar char="§"/>
            </a:pPr>
            <a:endParaRPr lang="pl-PL" sz="2000" b="1" dirty="0">
              <a:solidFill>
                <a:srgbClr val="000000"/>
              </a:solidFill>
              <a:effectLst/>
              <a:latin typeface="Calibri" panose="020F0502020204030204" pitchFamily="34" charset="0"/>
              <a:ea typeface="Calibri" panose="020F0502020204030204" pitchFamily="34" charset="0"/>
            </a:endParaRPr>
          </a:p>
          <a:p>
            <a:pPr marL="287655" marR="635" indent="-285750" algn="just">
              <a:lnSpc>
                <a:spcPct val="103000"/>
              </a:lnSpc>
              <a:spcAft>
                <a:spcPts val="1390"/>
              </a:spcAft>
              <a:buFont typeface="Wingdings" panose="05000000000000000000" pitchFamily="2" charset="2"/>
              <a:buChar char="§"/>
            </a:pPr>
            <a:r>
              <a:rPr lang="pl-PL" sz="2000" b="1" dirty="0">
                <a:solidFill>
                  <a:srgbClr val="000000"/>
                </a:solidFill>
                <a:effectLst/>
                <a:latin typeface="Calibri" panose="020F0502020204030204" pitchFamily="34" charset="0"/>
                <a:ea typeface="Calibri" panose="020F0502020204030204" pitchFamily="34" charset="0"/>
              </a:rPr>
              <a:t>W pierwszej fazie prac Zespołu należy zaplanować krótki, lecz intensywny cykl edukacyjny, pozwalający wszystkim osobom uczestniczącym w podstawowym składzie Zespołu </a:t>
            </a:r>
            <a:r>
              <a:rPr lang="pl-PL" sz="2000" b="1" dirty="0" err="1">
                <a:solidFill>
                  <a:srgbClr val="000000"/>
                </a:solidFill>
                <a:effectLst/>
                <a:latin typeface="Calibri" panose="020F0502020204030204" pitchFamily="34" charset="0"/>
                <a:ea typeface="Calibri" panose="020F0502020204030204" pitchFamily="34" charset="0"/>
              </a:rPr>
              <a:t>uspójnić</a:t>
            </a:r>
            <a:r>
              <a:rPr lang="pl-PL" sz="2000" b="1" dirty="0">
                <a:solidFill>
                  <a:srgbClr val="000000"/>
                </a:solidFill>
                <a:effectLst/>
                <a:latin typeface="Calibri" panose="020F0502020204030204" pitchFamily="34" charset="0"/>
                <a:ea typeface="Calibri" panose="020F0502020204030204" pitchFamily="34" charset="0"/>
              </a:rPr>
              <a:t> wiedzę, mieć te same informacje i zgodność co do definicji zjawisk. </a:t>
            </a:r>
          </a:p>
          <a:p>
            <a:pPr marL="287655" marR="635" indent="-285750" algn="just">
              <a:lnSpc>
                <a:spcPct val="103000"/>
              </a:lnSpc>
              <a:spcAft>
                <a:spcPts val="1390"/>
              </a:spcAft>
              <a:buFont typeface="Wingdings" panose="05000000000000000000" pitchFamily="2" charset="2"/>
              <a:buChar char="§"/>
            </a:pPr>
            <a:r>
              <a:rPr lang="pl-PL" sz="2000" b="1" dirty="0">
                <a:solidFill>
                  <a:srgbClr val="000000"/>
                </a:solidFill>
                <a:effectLst/>
                <a:latin typeface="Calibri" panose="020F0502020204030204" pitchFamily="34" charset="0"/>
                <a:ea typeface="Calibri" panose="020F0502020204030204" pitchFamily="34" charset="0"/>
              </a:rPr>
              <a:t>Organizacja pracy powinna uwzględniać możliwość współtworzenia dokumentów – w tym przede wszystkim projektu Regionalnego Planu Rozwoju Usług Społecznych </a:t>
            </a:r>
            <a:br>
              <a:rPr lang="pl-PL" sz="2000" b="1" dirty="0">
                <a:solidFill>
                  <a:srgbClr val="000000"/>
                </a:solidFill>
                <a:effectLst/>
                <a:latin typeface="Calibri" panose="020F0502020204030204" pitchFamily="34" charset="0"/>
                <a:ea typeface="Calibri" panose="020F0502020204030204" pitchFamily="34" charset="0"/>
              </a:rPr>
            </a:br>
            <a:r>
              <a:rPr lang="pl-PL" sz="2000" b="1" dirty="0">
                <a:solidFill>
                  <a:srgbClr val="000000"/>
                </a:solidFill>
                <a:effectLst/>
                <a:latin typeface="Calibri" panose="020F0502020204030204" pitchFamily="34" charset="0"/>
                <a:ea typeface="Calibri" panose="020F0502020204030204" pitchFamily="34" charset="0"/>
              </a:rPr>
              <a:t>i Deinstytucjonalizacji / Powiatowego Planu  Rozwoju Usług Społecznych i Deinstytucjonalizacji / Gminnego Planu Rozwoju Usług Społecznych i Deinstytucjonalizacji – bezpośrednio przez członków Zespołu. </a:t>
            </a:r>
          </a:p>
          <a:p>
            <a:pPr marL="287655" marR="635" indent="-285750" algn="just">
              <a:lnSpc>
                <a:spcPct val="103000"/>
              </a:lnSpc>
              <a:spcAft>
                <a:spcPts val="1390"/>
              </a:spcAft>
              <a:buFont typeface="Wingdings" panose="05000000000000000000" pitchFamily="2" charset="2"/>
              <a:buChar char="§"/>
            </a:pPr>
            <a:r>
              <a:rPr lang="pl-PL" sz="2000" b="1" dirty="0">
                <a:solidFill>
                  <a:srgbClr val="000000"/>
                </a:solidFill>
                <a:effectLst/>
                <a:latin typeface="Calibri" panose="020F0502020204030204" pitchFamily="34" charset="0"/>
                <a:ea typeface="Calibri" panose="020F0502020204030204" pitchFamily="34" charset="0"/>
              </a:rPr>
              <a:t>Takie rozwiązanie wymaga deklaracji poświęcenia większej ilości czasu na zaangażowanie </a:t>
            </a:r>
            <a:br>
              <a:rPr lang="pl-PL" sz="2000" b="1" dirty="0">
                <a:solidFill>
                  <a:srgbClr val="000000"/>
                </a:solidFill>
                <a:effectLst/>
                <a:latin typeface="Calibri" panose="020F0502020204030204" pitchFamily="34" charset="0"/>
                <a:ea typeface="Calibri" panose="020F0502020204030204" pitchFamily="34" charset="0"/>
              </a:rPr>
            </a:br>
            <a:r>
              <a:rPr lang="pl-PL" sz="2000" b="1" dirty="0">
                <a:solidFill>
                  <a:srgbClr val="000000"/>
                </a:solidFill>
                <a:effectLst/>
                <a:latin typeface="Calibri" panose="020F0502020204030204" pitchFamily="34" charset="0"/>
                <a:ea typeface="Calibri" panose="020F0502020204030204" pitchFamily="34" charset="0"/>
              </a:rPr>
              <a:t>w prace Zespołu i znakomicie wpływa na jakość samych dokumentów. </a:t>
            </a:r>
          </a:p>
          <a:p>
            <a:pPr marL="287655" marR="635" indent="-285750" algn="just">
              <a:lnSpc>
                <a:spcPct val="103000"/>
              </a:lnSpc>
              <a:spcAft>
                <a:spcPts val="1390"/>
              </a:spcAft>
              <a:buFont typeface="Wingdings" panose="05000000000000000000" pitchFamily="2" charset="2"/>
              <a:buChar char="§"/>
            </a:pPr>
            <a:r>
              <a:rPr lang="pl-PL" sz="2000" b="1" dirty="0">
                <a:solidFill>
                  <a:srgbClr val="000000"/>
                </a:solidFill>
                <a:effectLst/>
                <a:latin typeface="Calibri" panose="020F0502020204030204" pitchFamily="34" charset="0"/>
                <a:ea typeface="Calibri" panose="020F0502020204030204" pitchFamily="34" charset="0"/>
              </a:rPr>
              <a:t>W takiej sytuacji nie są one oceniane wyłącznie przez członków grupy jako skończone </a:t>
            </a:r>
            <a:br>
              <a:rPr lang="pl-PL" sz="2000" b="1" dirty="0">
                <a:solidFill>
                  <a:srgbClr val="000000"/>
                </a:solidFill>
                <a:effectLst/>
                <a:latin typeface="Calibri" panose="020F0502020204030204" pitchFamily="34" charset="0"/>
                <a:ea typeface="Calibri" panose="020F0502020204030204" pitchFamily="34" charset="0"/>
              </a:rPr>
            </a:br>
            <a:r>
              <a:rPr lang="pl-PL" sz="2000" b="1" dirty="0">
                <a:solidFill>
                  <a:srgbClr val="000000"/>
                </a:solidFill>
                <a:effectLst/>
                <a:latin typeface="Calibri" panose="020F0502020204030204" pitchFamily="34" charset="0"/>
                <a:ea typeface="Calibri" panose="020F0502020204030204" pitchFamily="34" charset="0"/>
              </a:rPr>
              <a:t>i zamknięte projekty urzędu, lecz są współtworzone i stanowią unikalne połączenie wiedzy praktycznej z wymogami przepisów prawa, procedur, możliwości wykorzystania zasobów organizacyjnych czy finansowych danej jednostki samorządu terytorialnego.</a:t>
            </a:r>
          </a:p>
          <a:p>
            <a:pPr marL="0" indent="0">
              <a:buNone/>
            </a:pPr>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E3B3A5E6-3BBC-0BD5-B395-468853C85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185" y="186122"/>
            <a:ext cx="6673616" cy="920365"/>
          </a:xfrm>
          <a:prstGeom prst="rect">
            <a:avLst/>
          </a:prstGeom>
        </p:spPr>
      </p:pic>
    </p:spTree>
    <p:extLst>
      <p:ext uri="{BB962C8B-B14F-4D97-AF65-F5344CB8AC3E}">
        <p14:creationId xmlns:p14="http://schemas.microsoft.com/office/powerpoint/2010/main" val="2308178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838200" y="646305"/>
            <a:ext cx="10515600" cy="5557941"/>
          </a:xfrm>
        </p:spPr>
        <p:txBody>
          <a:bodyPr>
            <a:normAutofit fontScale="77500" lnSpcReduction="20000"/>
          </a:bodyPr>
          <a:lstStyle/>
          <a:p>
            <a:pPr marL="459105" marR="635" indent="-457200">
              <a:lnSpc>
                <a:spcPct val="103000"/>
              </a:lnSpc>
              <a:spcAft>
                <a:spcPts val="2100"/>
              </a:spcAft>
              <a:buFont typeface="Wingdings" panose="05000000000000000000" pitchFamily="2" charset="2"/>
              <a:buChar char="§"/>
            </a:pPr>
            <a:endParaRPr lang="pl-PL" dirty="0">
              <a:solidFill>
                <a:srgbClr val="000000"/>
              </a:solidFill>
              <a:effectLst/>
              <a:latin typeface="Calibri" panose="020F0502020204030204" pitchFamily="34" charset="0"/>
              <a:ea typeface="Calibri" panose="020F0502020204030204" pitchFamily="34" charset="0"/>
            </a:endParaRPr>
          </a:p>
          <a:p>
            <a:pPr marL="459105" marR="635" indent="-457200">
              <a:lnSpc>
                <a:spcPct val="103000"/>
              </a:lnSpc>
              <a:spcAft>
                <a:spcPts val="2100"/>
              </a:spcAft>
              <a:buFont typeface="Wingdings" panose="05000000000000000000" pitchFamily="2" charset="2"/>
              <a:buChar char="§"/>
            </a:pPr>
            <a:r>
              <a:rPr lang="pl-PL" sz="3100" dirty="0">
                <a:solidFill>
                  <a:srgbClr val="000000"/>
                </a:solidFill>
                <a:effectLst/>
                <a:latin typeface="Calibri" panose="020F0502020204030204" pitchFamily="34" charset="0"/>
                <a:ea typeface="Calibri" panose="020F0502020204030204" pitchFamily="34" charset="0"/>
              </a:rPr>
              <a:t>Prace Zespołu powinny być wspierane poprzez zaangażowanie osoby pomagającej członkom grupy osiągać jej cele w pozytywnym i rozwijającym ich procesie. </a:t>
            </a:r>
          </a:p>
          <a:p>
            <a:pPr marL="459105" marR="635" indent="-457200">
              <a:lnSpc>
                <a:spcPct val="103000"/>
              </a:lnSpc>
              <a:spcAft>
                <a:spcPts val="2100"/>
              </a:spcAft>
              <a:buFont typeface="Wingdings" panose="05000000000000000000" pitchFamily="2" charset="2"/>
              <a:buChar char="§"/>
            </a:pPr>
            <a:r>
              <a:rPr lang="pl-PL" sz="3100" dirty="0" err="1">
                <a:solidFill>
                  <a:srgbClr val="000000"/>
                </a:solidFill>
                <a:effectLst/>
                <a:latin typeface="Calibri" panose="020F0502020204030204" pitchFamily="34" charset="0"/>
                <a:ea typeface="Calibri" panose="020F0502020204030204" pitchFamily="34" charset="0"/>
              </a:rPr>
              <a:t>Facilitator</a:t>
            </a:r>
            <a:r>
              <a:rPr lang="pl-PL" sz="3100" dirty="0">
                <a:solidFill>
                  <a:srgbClr val="000000"/>
                </a:solidFill>
                <a:effectLst/>
                <a:latin typeface="Calibri" panose="020F0502020204030204" pitchFamily="34" charset="0"/>
                <a:ea typeface="Calibri" panose="020F0502020204030204" pitchFamily="34" charset="0"/>
              </a:rPr>
              <a:t>/-</a:t>
            </a:r>
            <a:r>
              <a:rPr lang="pl-PL" sz="3100" dirty="0" err="1">
                <a:solidFill>
                  <a:srgbClr val="000000"/>
                </a:solidFill>
                <a:effectLst/>
                <a:latin typeface="Calibri" panose="020F0502020204030204" pitchFamily="34" charset="0"/>
                <a:ea typeface="Calibri" panose="020F0502020204030204" pitchFamily="34" charset="0"/>
              </a:rPr>
              <a:t>rka</a:t>
            </a:r>
            <a:r>
              <a:rPr lang="pl-PL" sz="3100" dirty="0">
                <a:solidFill>
                  <a:srgbClr val="000000"/>
                </a:solidFill>
                <a:effectLst/>
                <a:latin typeface="Calibri" panose="020F0502020204030204" pitchFamily="34" charset="0"/>
                <a:ea typeface="Calibri" panose="020F0502020204030204" pitchFamily="34" charset="0"/>
              </a:rPr>
              <a:t> może być doproszony do podstawowego składu Zespołu z takich podmiotów jak ROPS, PCPR, MOPS, GOPS, Ośrodek Wspierania Ekonomii Społecznej, czy też regionalne/ powiatowe/ gminne  centrum wspierania organizacji pozarządowych. </a:t>
            </a:r>
          </a:p>
          <a:p>
            <a:pPr marL="459105" marR="635" indent="-457200">
              <a:lnSpc>
                <a:spcPct val="103000"/>
              </a:lnSpc>
              <a:spcAft>
                <a:spcPts val="2100"/>
              </a:spcAft>
              <a:buFont typeface="Wingdings" panose="05000000000000000000" pitchFamily="2" charset="2"/>
              <a:buChar char="§"/>
            </a:pPr>
            <a:endParaRPr lang="pl-PL" sz="3100" dirty="0">
              <a:solidFill>
                <a:srgbClr val="000000"/>
              </a:solidFill>
              <a:latin typeface="Calibri" panose="020F0502020204030204" pitchFamily="34" charset="0"/>
              <a:ea typeface="Calibri" panose="020F0502020204030204" pitchFamily="34" charset="0"/>
            </a:endParaRPr>
          </a:p>
          <a:p>
            <a:pPr marL="459105" marR="635" indent="-457200">
              <a:lnSpc>
                <a:spcPct val="103000"/>
              </a:lnSpc>
              <a:spcAft>
                <a:spcPts val="2100"/>
              </a:spcAft>
              <a:buFont typeface="Wingdings" panose="05000000000000000000" pitchFamily="2" charset="2"/>
              <a:buChar char="§"/>
            </a:pPr>
            <a:r>
              <a:rPr lang="pl-PL" sz="3100" dirty="0">
                <a:solidFill>
                  <a:srgbClr val="000000"/>
                </a:solidFill>
                <a:effectLst/>
                <a:latin typeface="Calibri" panose="020F0502020204030204" pitchFamily="34" charset="0"/>
                <a:ea typeface="Calibri" panose="020F0502020204030204" pitchFamily="34" charset="0"/>
              </a:rPr>
              <a:t>Wydaje się, że </a:t>
            </a:r>
            <a:r>
              <a:rPr lang="pl-PL" sz="3100" dirty="0" err="1">
                <a:solidFill>
                  <a:srgbClr val="000000"/>
                </a:solidFill>
                <a:effectLst/>
                <a:latin typeface="Calibri" panose="020F0502020204030204" pitchFamily="34" charset="0"/>
                <a:ea typeface="Calibri" panose="020F0502020204030204" pitchFamily="34" charset="0"/>
              </a:rPr>
              <a:t>facilitacja</a:t>
            </a:r>
            <a:r>
              <a:rPr lang="pl-PL" sz="3100" dirty="0">
                <a:solidFill>
                  <a:srgbClr val="000000"/>
                </a:solidFill>
                <a:effectLst/>
                <a:latin typeface="Calibri" panose="020F0502020204030204" pitchFamily="34" charset="0"/>
                <a:ea typeface="Calibri" panose="020F0502020204030204" pitchFamily="34" charset="0"/>
              </a:rPr>
              <a:t> procesu grupowego oraz wspomniane wyżej merytoryczne przygotowanie członków Zespołu powinny w sposób zdecydowany ułatwić osiągnięcie deklarowanych celów.</a:t>
            </a:r>
          </a:p>
          <a:p>
            <a:endParaRPr lang="pl-PL" dirty="0"/>
          </a:p>
        </p:txBody>
      </p:sp>
      <p:pic>
        <p:nvPicPr>
          <p:cNvPr id="2" name="Obraz 1" descr="Obraz zawierający zrzut ekranu, Wielobarwność, Prostokąt&#10;&#10;Opis wygenerowany automatycznie">
            <a:extLst>
              <a:ext uri="{FF2B5EF4-FFF2-40B4-BE49-F238E27FC236}">
                <a16:creationId xmlns:a16="http://schemas.microsoft.com/office/drawing/2014/main" id="{2F87819E-A017-3231-8C6A-66C7C4D7B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964" y="303952"/>
            <a:ext cx="6673616" cy="920365"/>
          </a:xfrm>
          <a:prstGeom prst="rect">
            <a:avLst/>
          </a:prstGeom>
        </p:spPr>
      </p:pic>
    </p:spTree>
    <p:extLst>
      <p:ext uri="{BB962C8B-B14F-4D97-AF65-F5344CB8AC3E}">
        <p14:creationId xmlns:p14="http://schemas.microsoft.com/office/powerpoint/2010/main" val="1524010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a:xfrm>
            <a:off x="838200" y="365126"/>
            <a:ext cx="10515600" cy="592004"/>
          </a:xfrm>
        </p:spPr>
        <p:txBody>
          <a:bodyPr>
            <a:normAutofit/>
          </a:bodyPr>
          <a:lstStyle/>
          <a:p>
            <a:r>
              <a:rPr lang="pl-PL" sz="2400" b="1" dirty="0">
                <a:solidFill>
                  <a:srgbClr val="000000"/>
                </a:solidFill>
                <a:effectLst/>
                <a:latin typeface="+mn-lt"/>
                <a:ea typeface="Calibri" panose="020F0502020204030204" pitchFamily="34" charset="0"/>
              </a:rPr>
              <a:t>Rola Zespołu </a:t>
            </a:r>
            <a:r>
              <a:rPr lang="pl-PL" sz="2400" b="1" dirty="0">
                <a:solidFill>
                  <a:srgbClr val="000000"/>
                </a:solidFill>
                <a:latin typeface="+mn-lt"/>
                <a:ea typeface="Calibri" panose="020F0502020204030204" pitchFamily="34" charset="0"/>
              </a:rPr>
              <a:t>powinna być wielowymiarowa. </a:t>
            </a:r>
            <a:endParaRPr lang="pl-PL" sz="2400" b="1" dirty="0">
              <a:latin typeface="+mn-lt"/>
            </a:endParaRPr>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356135" y="1110953"/>
            <a:ext cx="11540689" cy="4533102"/>
          </a:xfrm>
        </p:spPr>
        <p:txBody>
          <a:bodyPr>
            <a:normAutofit fontScale="92500" lnSpcReduction="20000"/>
          </a:bodyPr>
          <a:lstStyle/>
          <a:p>
            <a:pPr marL="344805" marR="635" indent="-342900" algn="just">
              <a:lnSpc>
                <a:spcPct val="103000"/>
              </a:lnSpc>
              <a:spcAft>
                <a:spcPts val="1390"/>
              </a:spcAft>
              <a:buAutoNum type="arabicPeriod"/>
            </a:pPr>
            <a:r>
              <a:rPr lang="pl-PL" sz="1800" dirty="0">
                <a:solidFill>
                  <a:srgbClr val="000000"/>
                </a:solidFill>
                <a:effectLst/>
                <a:latin typeface="Calibri" panose="020F0502020204030204" pitchFamily="34" charset="0"/>
                <a:ea typeface="Calibri" panose="020F0502020204030204" pitchFamily="34" charset="0"/>
              </a:rPr>
              <a:t>Zespół powinien być on miejscem </a:t>
            </a:r>
            <a:r>
              <a:rPr lang="pl-PL" sz="1800" u="sng" dirty="0">
                <a:solidFill>
                  <a:srgbClr val="000000"/>
                </a:solidFill>
                <a:effectLst/>
                <a:uFill>
                  <a:solidFill>
                    <a:srgbClr val="000000"/>
                  </a:solidFill>
                </a:uFill>
                <a:latin typeface="Calibri" panose="020F0502020204030204" pitchFamily="34" charset="0"/>
                <a:ea typeface="Calibri" panose="020F0502020204030204" pitchFamily="34" charset="0"/>
              </a:rPr>
              <a:t>poszerzania</a:t>
            </a:r>
            <a:r>
              <a:rPr lang="pl-PL" sz="1800" dirty="0">
                <a:solidFill>
                  <a:srgbClr val="000000"/>
                </a:solidFill>
                <a:effectLst/>
                <a:latin typeface="Calibri" panose="020F0502020204030204" pitchFamily="34" charset="0"/>
                <a:ea typeface="Calibri" panose="020F0502020204030204" pitchFamily="34" charset="0"/>
              </a:rPr>
              <a:t> </a:t>
            </a:r>
            <a:r>
              <a:rPr lang="pl-PL" sz="1800" u="sng" dirty="0">
                <a:solidFill>
                  <a:srgbClr val="000000"/>
                </a:solidFill>
                <a:effectLst/>
                <a:uFill>
                  <a:solidFill>
                    <a:srgbClr val="000000"/>
                  </a:solidFill>
                </a:uFill>
                <a:latin typeface="Calibri" panose="020F0502020204030204" pitchFamily="34" charset="0"/>
                <a:ea typeface="Calibri" panose="020F0502020204030204" pitchFamily="34" charset="0"/>
              </a:rPr>
              <a:t>wiedzy międzysektorowej</a:t>
            </a:r>
            <a:r>
              <a:rPr lang="pl-PL" sz="1800" dirty="0">
                <a:solidFill>
                  <a:srgbClr val="000000"/>
                </a:solidFill>
                <a:effectLst/>
                <a:latin typeface="Calibri" panose="020F0502020204030204" pitchFamily="34" charset="0"/>
                <a:ea typeface="Calibri" panose="020F0502020204030204" pitchFamily="34" charset="0"/>
              </a:rPr>
              <a:t> wspierającym dyskusje i decyzje samorządu województwa/ powiatu/ gminy. Gremium to powinno być forum wiedzy, które służy do weryfikowania diagnoz </a:t>
            </a:r>
            <a:br>
              <a:rPr lang="pl-PL" sz="1800" dirty="0">
                <a:solidFill>
                  <a:srgbClr val="000000"/>
                </a:solidFill>
                <a:effectLst/>
                <a:latin typeface="Calibri" panose="020F0502020204030204" pitchFamily="34" charset="0"/>
                <a:ea typeface="Calibri" panose="020F0502020204030204" pitchFamily="34" charset="0"/>
              </a:rPr>
            </a:br>
            <a:r>
              <a:rPr lang="pl-PL" sz="1800" dirty="0">
                <a:solidFill>
                  <a:srgbClr val="000000"/>
                </a:solidFill>
                <a:effectLst/>
                <a:latin typeface="Calibri" panose="020F0502020204030204" pitchFamily="34" charset="0"/>
                <a:ea typeface="Calibri" panose="020F0502020204030204" pitchFamily="34" charset="0"/>
              </a:rPr>
              <a:t>i stawianych pomysłów na interwencję publiczną. Sektor społeczny nie dysponuje najczęściej całościowymi analizami, ale pomimo tego posiada unikalną wiedzę o potrzebach (popycie) różnych grup, dla których niezbędne są usługi społeczne. Wiedza sektora społecznego ma fundamentalne znaczenie w kreowaniu interwencji.</a:t>
            </a:r>
          </a:p>
          <a:p>
            <a:pPr marL="344805" marR="635" indent="-342900" algn="just">
              <a:lnSpc>
                <a:spcPct val="103000"/>
              </a:lnSpc>
              <a:spcAft>
                <a:spcPts val="1390"/>
              </a:spcAft>
              <a:buAutoNum type="arabicPeriod"/>
            </a:pPr>
            <a:r>
              <a:rPr lang="pl-PL" sz="1800" b="1" dirty="0">
                <a:solidFill>
                  <a:srgbClr val="000000"/>
                </a:solidFill>
                <a:effectLst/>
                <a:latin typeface="Calibri" panose="020F0502020204030204" pitchFamily="34" charset="0"/>
                <a:ea typeface="Calibri" panose="020F0502020204030204" pitchFamily="34" charset="0"/>
              </a:rPr>
              <a:t>Zespół może być miejscem </a:t>
            </a:r>
            <a:r>
              <a:rPr lang="pl-PL" sz="1800" b="1" u="sng" dirty="0">
                <a:solidFill>
                  <a:srgbClr val="000000"/>
                </a:solidFill>
                <a:effectLst/>
                <a:uFill>
                  <a:solidFill>
                    <a:srgbClr val="000000"/>
                  </a:solidFill>
                </a:uFill>
                <a:latin typeface="Calibri" panose="020F0502020204030204" pitchFamily="34" charset="0"/>
                <a:ea typeface="Calibri" panose="020F0502020204030204" pitchFamily="34" charset="0"/>
              </a:rPr>
              <a:t>inspiracji i poszukiwań rozwiązań</a:t>
            </a:r>
            <a:r>
              <a:rPr lang="pl-PL" sz="1800" b="1" dirty="0">
                <a:solidFill>
                  <a:srgbClr val="000000"/>
                </a:solidFill>
                <a:effectLst/>
                <a:latin typeface="Calibri" panose="020F0502020204030204" pitchFamily="34" charset="0"/>
                <a:ea typeface="Calibri" panose="020F0502020204030204" pitchFamily="34" charset="0"/>
              </a:rPr>
              <a:t>, bazując na dotychczasowych doświadczeniach lokalnych, doświadczeniach organizacji. </a:t>
            </a:r>
            <a:r>
              <a:rPr lang="pl-PL" sz="1800" dirty="0">
                <a:solidFill>
                  <a:srgbClr val="000000"/>
                </a:solidFill>
                <a:effectLst/>
                <a:latin typeface="Calibri" panose="020F0502020204030204" pitchFamily="34" charset="0"/>
                <a:ea typeface="Calibri" panose="020F0502020204030204" pitchFamily="34" charset="0"/>
              </a:rPr>
              <a:t>Warto byłoby wykorzystać przedsięwzięcia innowacyjne, nie tylko z poziomu regionu, ale najlepszych rozwiązań krajowych i zagranicznych. Zespół to dobra płaszczyzna do omawiania doświadczeń, które mogłyby inspirować rozwiązania na poziomie regionu oraz rekomendować ich wdrożenie. </a:t>
            </a:r>
          </a:p>
          <a:p>
            <a:pPr marL="344805" marR="635" indent="-342900" algn="just">
              <a:lnSpc>
                <a:spcPct val="103000"/>
              </a:lnSpc>
              <a:spcAft>
                <a:spcPts val="1390"/>
              </a:spcAft>
              <a:buAutoNum type="arabicPeriod"/>
            </a:pPr>
            <a:r>
              <a:rPr lang="pl-PL" sz="1800" b="1" dirty="0">
                <a:solidFill>
                  <a:srgbClr val="000000"/>
                </a:solidFill>
                <a:effectLst/>
                <a:latin typeface="Calibri" panose="020F0502020204030204" pitchFamily="34" charset="0"/>
                <a:ea typeface="Calibri" panose="020F0502020204030204" pitchFamily="34" charset="0"/>
              </a:rPr>
              <a:t>Zespół powinien stać się </a:t>
            </a:r>
            <a:r>
              <a:rPr lang="pl-PL" sz="1800" b="1" u="sng" dirty="0">
                <a:solidFill>
                  <a:srgbClr val="000000"/>
                </a:solidFill>
                <a:effectLst/>
                <a:uFill>
                  <a:solidFill>
                    <a:srgbClr val="000000"/>
                  </a:solidFill>
                </a:uFill>
                <a:latin typeface="Calibri" panose="020F0502020204030204" pitchFamily="34" charset="0"/>
                <a:ea typeface="Calibri" panose="020F0502020204030204" pitchFamily="34" charset="0"/>
              </a:rPr>
              <a:t>miejscem dialogu</a:t>
            </a:r>
            <a:r>
              <a:rPr lang="pl-PL" sz="1800" b="1" dirty="0">
                <a:solidFill>
                  <a:srgbClr val="000000"/>
                </a:solidFill>
                <a:effectLst/>
                <a:latin typeface="Calibri" panose="020F0502020204030204" pitchFamily="34" charset="0"/>
                <a:ea typeface="Calibri" panose="020F0502020204030204" pitchFamily="34" charset="0"/>
              </a:rPr>
              <a:t>, które weryfikuje przygotowywane materiały tworząc formalne forum    </a:t>
            </a:r>
            <a:br>
              <a:rPr lang="pl-PL" sz="1800" b="1" dirty="0">
                <a:solidFill>
                  <a:srgbClr val="000000"/>
                </a:solidFill>
                <a:effectLst/>
                <a:latin typeface="Calibri" panose="020F0502020204030204" pitchFamily="34" charset="0"/>
                <a:ea typeface="Calibri" panose="020F0502020204030204" pitchFamily="34" charset="0"/>
              </a:rPr>
            </a:br>
            <a:r>
              <a:rPr lang="pl-PL" sz="1800" b="1" dirty="0">
                <a:solidFill>
                  <a:srgbClr val="000000"/>
                </a:solidFill>
                <a:effectLst/>
                <a:latin typeface="Calibri" panose="020F0502020204030204" pitchFamily="34" charset="0"/>
                <a:ea typeface="Calibri" panose="020F0502020204030204" pitchFamily="34" charset="0"/>
              </a:rPr>
              <a:t>       konsultacyjne z samorządem województwa/powiatu/ gminy. </a:t>
            </a:r>
          </a:p>
          <a:p>
            <a:pPr marL="344805" marR="635" indent="-342900" algn="just">
              <a:lnSpc>
                <a:spcPct val="103000"/>
              </a:lnSpc>
              <a:spcAft>
                <a:spcPts val="1390"/>
              </a:spcAft>
              <a:buAutoNum type="arabicPeriod"/>
            </a:pPr>
            <a:r>
              <a:rPr lang="pl-PL" sz="1800" b="1" dirty="0">
                <a:solidFill>
                  <a:srgbClr val="000000"/>
                </a:solidFill>
                <a:latin typeface="Calibri" panose="020F0502020204030204" pitchFamily="34" charset="0"/>
                <a:ea typeface="Calibri" panose="020F0502020204030204" pitchFamily="34" charset="0"/>
              </a:rPr>
              <a:t>Z</a:t>
            </a:r>
            <a:r>
              <a:rPr lang="pl-PL" sz="1800" b="1" dirty="0">
                <a:solidFill>
                  <a:srgbClr val="000000"/>
                </a:solidFill>
                <a:effectLst/>
                <a:latin typeface="Calibri" panose="020F0502020204030204" pitchFamily="34" charset="0"/>
                <a:ea typeface="Calibri" panose="020F0502020204030204" pitchFamily="34" charset="0"/>
              </a:rPr>
              <a:t>espół może pełnić funkcję </a:t>
            </a:r>
            <a:r>
              <a:rPr lang="pl-PL" sz="1800" b="1" u="sng" dirty="0">
                <a:solidFill>
                  <a:srgbClr val="000000"/>
                </a:solidFill>
                <a:effectLst/>
                <a:uFill>
                  <a:solidFill>
                    <a:srgbClr val="000000"/>
                  </a:solidFill>
                </a:uFill>
                <a:latin typeface="Calibri" panose="020F0502020204030204" pitchFamily="34" charset="0"/>
                <a:ea typeface="Calibri" panose="020F0502020204030204" pitchFamily="34" charset="0"/>
              </a:rPr>
              <a:t>promotora rozwoju usług</a:t>
            </a:r>
            <a:r>
              <a:rPr lang="pl-PL" sz="1800" b="1" dirty="0">
                <a:solidFill>
                  <a:srgbClr val="000000"/>
                </a:solidFill>
                <a:effectLst/>
                <a:latin typeface="Calibri" panose="020F0502020204030204" pitchFamily="34" charset="0"/>
                <a:ea typeface="Calibri" panose="020F0502020204030204" pitchFamily="34" charset="0"/>
              </a:rPr>
              <a:t>, stanowiąc miejsce kreowania polityki ich rozwoju, a przy tym inspirować instytucje dialogu społecznego i obywatelskiego. </a:t>
            </a:r>
            <a:r>
              <a:rPr lang="pl-PL" sz="1800" dirty="0">
                <a:solidFill>
                  <a:srgbClr val="000000"/>
                </a:solidFill>
                <a:effectLst/>
                <a:latin typeface="Calibri" panose="020F0502020204030204" pitchFamily="34" charset="0"/>
                <a:ea typeface="Calibri" panose="020F0502020204030204" pitchFamily="34" charset="0"/>
              </a:rPr>
              <a:t>Zespół daje także możliwość porządkowania zakresu dyskusji, tak aby różne środowiska miały możliwość zgłoszenia swoich propozycji i sugestii.</a:t>
            </a:r>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AED48506-E9F7-C70F-5F50-E6A201D32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2100910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a:xfrm>
            <a:off x="510139" y="385011"/>
            <a:ext cx="10843661" cy="5791952"/>
          </a:xfrm>
        </p:spPr>
        <p:txBody>
          <a:bodyPr>
            <a:normAutofit/>
          </a:bodyPr>
          <a:lstStyle/>
          <a:p>
            <a:pPr marL="0" indent="0">
              <a:lnSpc>
                <a:spcPct val="107000"/>
              </a:lnSpc>
              <a:spcAft>
                <a:spcPts val="800"/>
              </a:spcAft>
              <a:buNone/>
            </a:pPr>
            <a:r>
              <a:rPr lang="pl-PL" sz="2000" b="1" dirty="0">
                <a:solidFill>
                  <a:srgbClr val="000000"/>
                </a:solidFill>
                <a:effectLst/>
                <a:latin typeface="+mn-lt"/>
                <a:ea typeface="Calibri" panose="020F0502020204030204" pitchFamily="34" charset="0"/>
              </a:rPr>
              <a:t>Rola Zespołu </a:t>
            </a:r>
            <a:r>
              <a:rPr lang="pl-PL" sz="2000" b="1" dirty="0">
                <a:solidFill>
                  <a:srgbClr val="000000"/>
                </a:solidFill>
                <a:latin typeface="+mn-lt"/>
                <a:ea typeface="Calibri" panose="020F0502020204030204" pitchFamily="34" charset="0"/>
              </a:rPr>
              <a:t>powinna być wielowymiarowa. </a:t>
            </a:r>
            <a:endParaRPr lang="pl-PL" sz="20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pl-PL" sz="20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b="1" kern="100" dirty="0">
                <a:latin typeface="Calibri" panose="020F0502020204030204" pitchFamily="34" charset="0"/>
                <a:ea typeface="Calibri" panose="020F0502020204030204" pitchFamily="34" charset="0"/>
                <a:cs typeface="Times New Roman" panose="02020603050405020304" pitchFamily="18" charset="0"/>
              </a:rPr>
              <a:t>5. Z</a:t>
            </a: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espół mógłby pełnić funkcję upowszechniania w środowiskach lokalnych informacji o kierunkach rozwoju usług społecznych w regionie </a:t>
            </a:r>
          </a:p>
          <a:p>
            <a:pPr marL="0" indent="0">
              <a:lnSpc>
                <a:spcPct val="107000"/>
              </a:lnSpc>
              <a:spcAft>
                <a:spcPts val="800"/>
              </a:spcAft>
              <a:buNone/>
            </a:pPr>
            <a:r>
              <a:rPr lang="pl-PL" sz="2000" b="1" kern="100" dirty="0">
                <a:latin typeface="Calibri" panose="020F0502020204030204" pitchFamily="34" charset="0"/>
                <a:ea typeface="Calibri" panose="020F0502020204030204" pitchFamily="34" charset="0"/>
                <a:cs typeface="Times New Roman" panose="02020603050405020304" pitchFamily="18" charset="0"/>
              </a:rPr>
              <a:t>6. Z</a:t>
            </a: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espół mógłby pełnić funkcje monitorowania i okresowej oceny realizacji przyjętych planów oraz wskazywania potrzeby weryfikacji lub zmian w dokumentach strategicznych, programach i planach</a:t>
            </a:r>
          </a:p>
          <a:p>
            <a:pPr marL="0" indent="0">
              <a:lnSpc>
                <a:spcPct val="107000"/>
              </a:lnSpc>
              <a:spcAft>
                <a:spcPts val="800"/>
              </a:spcAft>
              <a:buNone/>
            </a:pP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7. </a:t>
            </a:r>
            <a:r>
              <a:rPr lang="pl-PL" sz="2000" b="1" kern="100" dirty="0">
                <a:latin typeface="Calibri" panose="020F0502020204030204" pitchFamily="34" charset="0"/>
                <a:ea typeface="Calibri" panose="020F0502020204030204" pitchFamily="34" charset="0"/>
                <a:cs typeface="Times New Roman" panose="02020603050405020304" pitchFamily="18" charset="0"/>
              </a:rPr>
              <a:t>Z</a:t>
            </a: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espół mógłby pełnić rolę inicjatora zmian przepisów prawnych usprawniających rozwój usług społecznych w regionie i na poziomie kraju </a:t>
            </a:r>
          </a:p>
          <a:p>
            <a:pPr marL="0" indent="0">
              <a:lnSpc>
                <a:spcPct val="107000"/>
              </a:lnSpc>
              <a:spcAft>
                <a:spcPts val="800"/>
              </a:spcAft>
              <a:buNone/>
            </a:pP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8. </a:t>
            </a: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Zespół mógłby być gremium oceniającym efektywność wydatkowania środków UE na rzecz deinstytucjonalizacji, analizującym skuteczność wydatków w kontekście realizacji celu oraz postulującym zmiany w programach regionalnych lub dokumentach wykonawczych</a:t>
            </a:r>
          </a:p>
          <a:p>
            <a:pPr marL="0" indent="0">
              <a:buNone/>
            </a:pPr>
            <a:endParaRPr lang="pl-PL" sz="3600" dirty="0"/>
          </a:p>
        </p:txBody>
      </p:sp>
      <p:pic>
        <p:nvPicPr>
          <p:cNvPr id="4" name="Obraz 3" descr="Obraz zawierający zrzut ekranu, Wielobarwność, Prostokąt&#10;&#10;Opis wygenerowany automatycznie">
            <a:extLst>
              <a:ext uri="{FF2B5EF4-FFF2-40B4-BE49-F238E27FC236}">
                <a16:creationId xmlns:a16="http://schemas.microsoft.com/office/drawing/2014/main" id="{C2A38ECB-935F-FEBB-B199-1504EE7C8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598588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957685-8971-A161-36AC-F2387742ABFE}"/>
              </a:ext>
            </a:extLst>
          </p:cNvPr>
          <p:cNvSpPr>
            <a:spLocks noGrp="1"/>
          </p:cNvSpPr>
          <p:nvPr>
            <p:ph type="title"/>
          </p:nvPr>
        </p:nvSpPr>
        <p:spPr/>
        <p:txBody>
          <a:bodyPr>
            <a:normAutofit/>
          </a:bodyPr>
          <a:lstStyle/>
          <a:p>
            <a:pPr algn="ctr"/>
            <a:r>
              <a:rPr lang="pl-PL" sz="2800" b="1" dirty="0">
                <a:latin typeface="+mn-lt"/>
              </a:rPr>
              <a:t>Materiały do prezentacji wybrano i opracowano na podstawie następującej bibliografii:  </a:t>
            </a:r>
          </a:p>
        </p:txBody>
      </p:sp>
      <p:sp>
        <p:nvSpPr>
          <p:cNvPr id="3" name="Symbol zastępczy zawartości 2">
            <a:extLst>
              <a:ext uri="{FF2B5EF4-FFF2-40B4-BE49-F238E27FC236}">
                <a16:creationId xmlns:a16="http://schemas.microsoft.com/office/drawing/2014/main" id="{01BC58DA-FCE3-6E1E-103D-7238FCE7728C}"/>
              </a:ext>
            </a:extLst>
          </p:cNvPr>
          <p:cNvSpPr>
            <a:spLocks noGrp="1"/>
          </p:cNvSpPr>
          <p:nvPr>
            <p:ph idx="1"/>
          </p:nvPr>
        </p:nvSpPr>
        <p:spPr>
          <a:xfrm>
            <a:off x="838200" y="1825625"/>
            <a:ext cx="10817994" cy="4351338"/>
          </a:xfrm>
        </p:spPr>
        <p:txBody>
          <a:bodyPr>
            <a:normAutofit/>
          </a:bodyPr>
          <a:lstStyle/>
          <a:p>
            <a:pPr marL="173038" indent="-171450">
              <a:spcBef>
                <a:spcPct val="0"/>
              </a:spcBef>
              <a:spcAft>
                <a:spcPts val="275"/>
              </a:spcAft>
              <a:defRPr/>
            </a:pPr>
            <a:r>
              <a:rPr lang="pl-PL" sz="2600" dirty="0"/>
              <a:t>UCHWAŁA NR 135 RADY MINISTRÓW  z dnia 15 czerwca 2022 r. w sprawie przyjęcia polityki publicznej pod nazwą Strategia rozwoju usług społecznych, polityka publiczna do roku 2030  (z perspektywą do 2035 r.)</a:t>
            </a:r>
            <a:endParaRPr lang="pl-PL" altLang="pl-PL" sz="2600" dirty="0"/>
          </a:p>
          <a:p>
            <a:pPr marL="173038" indent="-171450">
              <a:spcBef>
                <a:spcPct val="0"/>
              </a:spcBef>
              <a:spcAft>
                <a:spcPts val="275"/>
              </a:spcAft>
              <a:defRPr/>
            </a:pPr>
            <a:endParaRPr lang="pl-PL" altLang="pl-PL" sz="2600" dirty="0">
              <a:solidFill>
                <a:srgbClr val="181717"/>
              </a:solidFill>
              <a:cs typeface="Times New Roman" panose="02020603050405020304" pitchFamily="18" charset="0"/>
            </a:endParaRPr>
          </a:p>
          <a:p>
            <a:pPr marL="173038" indent="-171450">
              <a:spcBef>
                <a:spcPct val="0"/>
              </a:spcBef>
              <a:spcAft>
                <a:spcPts val="275"/>
              </a:spcAft>
              <a:defRPr/>
            </a:pPr>
            <a:r>
              <a:rPr lang="pl-PL" altLang="pl-PL" sz="2600" dirty="0">
                <a:solidFill>
                  <a:srgbClr val="181717"/>
                </a:solidFill>
                <a:cs typeface="Times New Roman" panose="02020603050405020304" pitchFamily="18" charset="0"/>
              </a:rPr>
              <a:t>UCHWAŁA NR 212 RADY MINISTRÓW z dnia 26 października 2022 r. zmieniająca uchwałę w sprawie przyjęcia programu pod nazwą „Krajowy Program Rozwoju Ekonomii Społecznej do 2023 roku. Ekonomia Solidarności Społecznej”</a:t>
            </a:r>
          </a:p>
          <a:p>
            <a:pPr marL="1588" indent="0">
              <a:spcBef>
                <a:spcPct val="0"/>
              </a:spcBef>
              <a:spcAft>
                <a:spcPts val="275"/>
              </a:spcAft>
              <a:buFont typeface="Arial" panose="020B0604020202020204" pitchFamily="34" charset="0"/>
              <a:buNone/>
              <a:defRPr/>
            </a:pPr>
            <a:endParaRPr lang="pl-PL" altLang="pl-PL" sz="2600" dirty="0">
              <a:solidFill>
                <a:srgbClr val="181717"/>
              </a:solidFill>
              <a:cs typeface="Times New Roman" panose="02020603050405020304" pitchFamily="18" charset="0"/>
            </a:endParaRPr>
          </a:p>
          <a:p>
            <a:pPr marL="173038" indent="-171450">
              <a:spcBef>
                <a:spcPct val="0"/>
              </a:spcBef>
              <a:spcAft>
                <a:spcPts val="275"/>
              </a:spcAft>
              <a:defRPr/>
            </a:pPr>
            <a:r>
              <a:rPr lang="pl-PL" altLang="pl-PL" sz="2600" dirty="0"/>
              <a:t>Ustawa o ekonomii społecznej  z dnia 5 sierpnia 2022 roku</a:t>
            </a:r>
          </a:p>
          <a:p>
            <a:pPr marL="173038" indent="-171450">
              <a:spcBef>
                <a:spcPct val="0"/>
              </a:spcBef>
              <a:spcAft>
                <a:spcPts val="275"/>
              </a:spcAft>
              <a:defRPr/>
            </a:pPr>
            <a:endParaRPr lang="pl-PL" altLang="pl-PL" sz="2800" b="1" dirty="0"/>
          </a:p>
          <a:p>
            <a:pPr marL="173038" indent="-171450">
              <a:spcBef>
                <a:spcPct val="0"/>
              </a:spcBef>
              <a:spcAft>
                <a:spcPts val="275"/>
              </a:spcAft>
              <a:defRPr/>
            </a:pPr>
            <a:endParaRPr lang="pl-PL" altLang="pl-PL" sz="2800" b="1" dirty="0"/>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778D7BA7-686C-07F0-7285-6AD5E31EA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931261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957685-8971-A161-36AC-F2387742ABFE}"/>
              </a:ext>
            </a:extLst>
          </p:cNvPr>
          <p:cNvSpPr>
            <a:spLocks noGrp="1"/>
          </p:cNvSpPr>
          <p:nvPr>
            <p:ph type="title"/>
          </p:nvPr>
        </p:nvSpPr>
        <p:spPr/>
        <p:txBody>
          <a:bodyPr>
            <a:normAutofit/>
          </a:bodyPr>
          <a:lstStyle/>
          <a:p>
            <a:pPr algn="ctr"/>
            <a:r>
              <a:rPr lang="pl-PL" sz="2800" b="1" dirty="0">
                <a:latin typeface="+mn-lt"/>
              </a:rPr>
              <a:t>Materiały do prezentacji wybrano i opracowano na podstawie następującej bibliografii:  </a:t>
            </a:r>
          </a:p>
        </p:txBody>
      </p:sp>
      <p:sp>
        <p:nvSpPr>
          <p:cNvPr id="3" name="Symbol zastępczy zawartości 2">
            <a:extLst>
              <a:ext uri="{FF2B5EF4-FFF2-40B4-BE49-F238E27FC236}">
                <a16:creationId xmlns:a16="http://schemas.microsoft.com/office/drawing/2014/main" id="{01BC58DA-FCE3-6E1E-103D-7238FCE7728C}"/>
              </a:ext>
            </a:extLst>
          </p:cNvPr>
          <p:cNvSpPr>
            <a:spLocks noGrp="1"/>
          </p:cNvSpPr>
          <p:nvPr>
            <p:ph idx="1"/>
          </p:nvPr>
        </p:nvSpPr>
        <p:spPr>
          <a:xfrm>
            <a:off x="838200" y="1825625"/>
            <a:ext cx="10817994" cy="3797409"/>
          </a:xfrm>
        </p:spPr>
        <p:txBody>
          <a:bodyPr>
            <a:normAutofit lnSpcReduction="10000"/>
          </a:bodyPr>
          <a:lstStyle/>
          <a:p>
            <a:pPr>
              <a:lnSpc>
                <a:spcPct val="107000"/>
              </a:lnSpc>
              <a:spcAft>
                <a:spcPts val="800"/>
              </a:spcAft>
            </a:pPr>
            <a:r>
              <a:rPr lang="pl-PL" sz="2400" kern="0" dirty="0">
                <a:solidFill>
                  <a:srgbClr val="000000"/>
                </a:solidFill>
                <a:effectLst/>
                <a:ea typeface="Calibri" panose="020F0502020204030204" pitchFamily="34" charset="0"/>
                <a:cs typeface="Calibri-Bold"/>
              </a:rPr>
              <a:t>Ogólnopolskie ramowe wytyczne tworzenia Lokalnych Planów </a:t>
            </a:r>
            <a:r>
              <a:rPr lang="pl-PL" sz="2400" kern="0" dirty="0">
                <a:solidFill>
                  <a:srgbClr val="000000"/>
                </a:solidFill>
                <a:ea typeface="Calibri" panose="020F0502020204030204" pitchFamily="34" charset="0"/>
                <a:cs typeface="Calibri-Bold"/>
              </a:rPr>
              <a:t>D</a:t>
            </a:r>
            <a:r>
              <a:rPr lang="pl-PL" sz="2400" kern="0" dirty="0">
                <a:solidFill>
                  <a:srgbClr val="000000"/>
                </a:solidFill>
                <a:effectLst/>
                <a:ea typeface="Calibri" panose="020F0502020204030204" pitchFamily="34" charset="0"/>
                <a:cs typeface="Calibri-Bold"/>
              </a:rPr>
              <a:t>einstytucjonalizacji Usług Społecznych  </a:t>
            </a:r>
            <a:r>
              <a:rPr lang="pl-PL" sz="2400" kern="0" dirty="0">
                <a:solidFill>
                  <a:srgbClr val="000000"/>
                </a:solidFill>
                <a:effectLst/>
                <a:latin typeface="Calibri-Bold"/>
                <a:ea typeface="Calibri" panose="020F0502020204030204" pitchFamily="34" charset="0"/>
                <a:cs typeface="Calibri-Bold"/>
              </a:rPr>
              <a:t>- </a:t>
            </a:r>
            <a:r>
              <a:rPr lang="pl-PL"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Wytyczne przygotowano w ramach projektu </a:t>
            </a:r>
            <a:r>
              <a:rPr lang="pl-PL" sz="2400" kern="0" dirty="0">
                <a:solidFill>
                  <a:srgbClr val="000000"/>
                </a:solidFill>
                <a:effectLst/>
                <a:latin typeface="Calibri-Bold"/>
                <a:ea typeface="Calibri" panose="020F0502020204030204" pitchFamily="34" charset="0"/>
                <a:cs typeface="Calibri-Bold"/>
              </a:rPr>
              <a:t>Opracowanie i pilotażowe wdrożenie mechanizmowi planów deinstytucjonalizacji usług społecznych </a:t>
            </a:r>
            <a:r>
              <a:rPr lang="pl-PL"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realizowanego w ramach Programu Operacyjnego </a:t>
            </a:r>
            <a:r>
              <a:rPr lang="pl-PL" sz="2400" i="1" kern="0" dirty="0">
                <a:solidFill>
                  <a:srgbClr val="000000"/>
                </a:solidFill>
                <a:effectLst/>
                <a:latin typeface="Calibri-Italic"/>
                <a:ea typeface="Calibri" panose="020F0502020204030204" pitchFamily="34" charset="0"/>
                <a:cs typeface="Calibri-Italic"/>
              </a:rPr>
              <a:t>Wiedza Edukacja Rozwój 2014–2020</a:t>
            </a:r>
            <a:r>
              <a:rPr lang="pl-PL"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Osi Priorytetowej II </a:t>
            </a:r>
            <a:r>
              <a:rPr lang="pl-PL" sz="2400" i="1" kern="0" dirty="0">
                <a:solidFill>
                  <a:srgbClr val="000000"/>
                </a:solidFill>
                <a:effectLst/>
                <a:latin typeface="Calibri-Italic"/>
                <a:ea typeface="Calibri" panose="020F0502020204030204" pitchFamily="34" charset="0"/>
                <a:cs typeface="Calibri-Italic"/>
              </a:rPr>
              <a:t>Efektywne polityki publiczne dla rynku pracy, gospodarki i edukacji, </a:t>
            </a:r>
            <a:r>
              <a:rPr lang="pl-PL"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Działanie 2.8 </a:t>
            </a:r>
            <a:r>
              <a:rPr lang="pl-PL" sz="2400" i="1" kern="0" dirty="0">
                <a:solidFill>
                  <a:srgbClr val="000000"/>
                </a:solidFill>
                <a:effectLst/>
                <a:latin typeface="Calibri-Italic"/>
                <a:ea typeface="Calibri" panose="020F0502020204030204" pitchFamily="34" charset="0"/>
                <a:cs typeface="Calibri-Italic"/>
              </a:rPr>
              <a:t>Rozwój usług społecznych świadczonych w lokalnej społeczności, </a:t>
            </a:r>
            <a:r>
              <a:rPr lang="pl-PL"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współfinansowanego z Europejskiego Funduszu Społecznego</a:t>
            </a:r>
          </a:p>
          <a:p>
            <a:r>
              <a:rPr lang="pl-PL" sz="2400" i="0" u="none" strike="noStrike" baseline="0" dirty="0">
                <a:solidFill>
                  <a:srgbClr val="000000"/>
                </a:solidFill>
              </a:rPr>
              <a:t>Załącznik do uchwały numer 351 Komitetu Monitorującego Program Operacyjny Wiedza Edukacja Rozwój z dnia 16 marca 2021 roku</a:t>
            </a:r>
          </a:p>
          <a:p>
            <a:pPr marL="0" indent="0">
              <a:buNone/>
            </a:pPr>
            <a:endParaRPr lang="pl-PL" altLang="pl-PL" sz="2400" dirty="0"/>
          </a:p>
          <a:p>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8FE574E-B8BF-CAF2-B1BD-444E9DC6A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33105058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39072-452A-BC85-9304-1E2A7163F571}"/>
              </a:ext>
            </a:extLst>
          </p:cNvPr>
          <p:cNvSpPr>
            <a:spLocks noGrp="1"/>
          </p:cNvSpPr>
          <p:nvPr>
            <p:ph type="title"/>
          </p:nvPr>
        </p:nvSpPr>
        <p:spPr/>
        <p:txBody>
          <a:bodyPr>
            <a:normAutofit/>
          </a:bodyPr>
          <a:lstStyle/>
          <a:p>
            <a:pPr algn="ctr"/>
            <a:r>
              <a:rPr lang="pl-PL" sz="3200" b="1" dirty="0">
                <a:latin typeface="+mn-lt"/>
              </a:rPr>
              <a:t>Materiały do prezentacji wybrano i opracowano </a:t>
            </a:r>
            <a:br>
              <a:rPr lang="pl-PL" sz="3200" b="1" dirty="0">
                <a:latin typeface="+mn-lt"/>
              </a:rPr>
            </a:br>
            <a:r>
              <a:rPr lang="pl-PL" sz="3200" b="1" dirty="0">
                <a:latin typeface="+mn-lt"/>
              </a:rPr>
              <a:t>na podstawie następującej bibliografii: </a:t>
            </a:r>
            <a:endParaRPr lang="pl-PL" sz="3200" dirty="0"/>
          </a:p>
        </p:txBody>
      </p:sp>
      <p:sp>
        <p:nvSpPr>
          <p:cNvPr id="3" name="Symbol zastępczy zawartości 2">
            <a:extLst>
              <a:ext uri="{FF2B5EF4-FFF2-40B4-BE49-F238E27FC236}">
                <a16:creationId xmlns:a16="http://schemas.microsoft.com/office/drawing/2014/main" id="{CFB1526C-EB4D-7F07-71DB-D1F47DC8DADE}"/>
              </a:ext>
            </a:extLst>
          </p:cNvPr>
          <p:cNvSpPr>
            <a:spLocks noGrp="1"/>
          </p:cNvSpPr>
          <p:nvPr>
            <p:ph idx="1"/>
          </p:nvPr>
        </p:nvSpPr>
        <p:spPr/>
        <p:txBody>
          <a:bodyPr>
            <a:normAutofit/>
          </a:bodyPr>
          <a:lstStyle/>
          <a:p>
            <a:pPr algn="l"/>
            <a:endParaRPr lang="pl-PL" dirty="0"/>
          </a:p>
          <a:p>
            <a:pPr algn="l"/>
            <a:endParaRPr lang="pl-PL" dirty="0"/>
          </a:p>
        </p:txBody>
      </p:sp>
      <p:sp>
        <p:nvSpPr>
          <p:cNvPr id="5" name="pole tekstowe 4">
            <a:extLst>
              <a:ext uri="{FF2B5EF4-FFF2-40B4-BE49-F238E27FC236}">
                <a16:creationId xmlns:a16="http://schemas.microsoft.com/office/drawing/2014/main" id="{0FF14E11-B0B7-04DE-C76A-D2F74101B38D}"/>
              </a:ext>
            </a:extLst>
          </p:cNvPr>
          <p:cNvSpPr txBox="1"/>
          <p:nvPr/>
        </p:nvSpPr>
        <p:spPr>
          <a:xfrm>
            <a:off x="689811" y="1825625"/>
            <a:ext cx="10663989" cy="3046988"/>
          </a:xfrm>
          <a:prstGeom prst="rect">
            <a:avLst/>
          </a:prstGeom>
          <a:noFill/>
        </p:spPr>
        <p:txBody>
          <a:bodyPr wrap="square">
            <a:spAutoFit/>
          </a:bodyPr>
          <a:lstStyle/>
          <a:p>
            <a:pPr marL="342900" indent="-342900">
              <a:buFont typeface="Arial" panose="020B0604020202020204" pitchFamily="34" charset="0"/>
              <a:buChar char="•"/>
            </a:pPr>
            <a:r>
              <a:rPr lang="pl-PL" sz="2400" kern="0" dirty="0">
                <a:solidFill>
                  <a:srgbClr val="000000"/>
                </a:solidFill>
                <a:effectLst/>
                <a:ea typeface="Calibri" panose="020F0502020204030204" pitchFamily="34" charset="0"/>
                <a:cs typeface="Calibri" panose="020F0502020204030204" pitchFamily="34" charset="0"/>
              </a:rPr>
              <a:t>Rekomendacje krajowe  w zakresie wdrażania strategii rozwoju usług społecznych i  deinstytucjonalizacji - uruchamiania stabilnych fundamentów do dalszego rozwoju usług społecznych oraz udziału w nich na zasadach partnerskich sektora społecznego - </a:t>
            </a:r>
            <a:r>
              <a:rPr lang="pl-PL" sz="2400" i="0" u="none" strike="noStrike" baseline="0" dirty="0"/>
              <a:t>Projekt realizowany z dotacji programu Aktywni Obywatele – Fundusz Krajowy finansowanego przez Islandie, Liechtenstein i Norwegie </a:t>
            </a:r>
            <a:br>
              <a:rPr lang="pl-PL" sz="2400" i="0" u="none" strike="noStrike" baseline="0" dirty="0"/>
            </a:br>
            <a:r>
              <a:rPr lang="pl-PL" sz="2400" i="0" u="none" strike="noStrike" baseline="0" dirty="0"/>
              <a:t>w ramach Funduszy EOG – WRZOS – Wspólnota Robocza Związków Organizacji Socjalnych  </a:t>
            </a:r>
            <a:endParaRPr lang="pl-PL" sz="2400" kern="100" dirty="0">
              <a:effectLst/>
              <a:ea typeface="Calibri" panose="020F0502020204030204" pitchFamily="34" charset="0"/>
              <a:cs typeface="Times New Roman" panose="02020603050405020304" pitchFamily="18" charset="0"/>
            </a:endParaRPr>
          </a:p>
          <a:p>
            <a:r>
              <a:rPr lang="pl-PL" sz="2400" b="0" i="0" u="none" strike="noStrike" baseline="0" dirty="0">
                <a:solidFill>
                  <a:srgbClr val="000000"/>
                </a:solidFill>
                <a:latin typeface="Arial" panose="020B0604020202020204" pitchFamily="34" charset="0"/>
              </a:rPr>
              <a:t> </a:t>
            </a:r>
            <a:endParaRPr lang="pl-PL" sz="2400" dirty="0"/>
          </a:p>
        </p:txBody>
      </p:sp>
      <p:pic>
        <p:nvPicPr>
          <p:cNvPr id="4" name="Obraz 3" descr="Obraz zawierający zrzut ekranu, Wielobarwność, Prostokąt&#10;&#10;Opis wygenerowany automatycznie">
            <a:extLst>
              <a:ext uri="{FF2B5EF4-FFF2-40B4-BE49-F238E27FC236}">
                <a16:creationId xmlns:a16="http://schemas.microsoft.com/office/drawing/2014/main" id="{43C4FEE8-577D-142D-55AF-1635CBE4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40" y="5716780"/>
            <a:ext cx="6673616" cy="920365"/>
          </a:xfrm>
          <a:prstGeom prst="rect">
            <a:avLst/>
          </a:prstGeom>
        </p:spPr>
      </p:pic>
    </p:spTree>
    <p:extLst>
      <p:ext uri="{BB962C8B-B14F-4D97-AF65-F5344CB8AC3E}">
        <p14:creationId xmlns:p14="http://schemas.microsoft.com/office/powerpoint/2010/main" val="1832209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91A0B5-28AA-10AF-C307-DC0A704364DE}"/>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549DB52D-3A43-18E1-4B3C-C604CB527B25}"/>
              </a:ext>
            </a:extLst>
          </p:cNvPr>
          <p:cNvSpPr>
            <a:spLocks noGrp="1"/>
          </p:cNvSpPr>
          <p:nvPr>
            <p:ph idx="1"/>
          </p:nvPr>
        </p:nvSpPr>
        <p:spPr/>
        <p:txBody>
          <a:bodyPr/>
          <a:lstStyle/>
          <a:p>
            <a:pPr marL="0" indent="0">
              <a:buNone/>
            </a:pPr>
            <a:r>
              <a:rPr lang="pl-PL" dirty="0"/>
              <a:t> </a:t>
            </a:r>
          </a:p>
          <a:p>
            <a:pPr marL="0" indent="0">
              <a:buNone/>
            </a:pPr>
            <a:endParaRPr lang="pl-PL" dirty="0"/>
          </a:p>
          <a:p>
            <a:pPr marL="0" indent="0" algn="ctr">
              <a:buNone/>
            </a:pPr>
            <a:r>
              <a:rPr lang="pl-PL" dirty="0"/>
              <a:t> Materiały wybrała  i opracowała  </a:t>
            </a:r>
          </a:p>
          <a:p>
            <a:pPr marL="0" indent="0" algn="ctr">
              <a:buNone/>
            </a:pPr>
            <a:r>
              <a:rPr lang="pl-PL" dirty="0"/>
              <a:t>Jadwiga Olszowska – </a:t>
            </a:r>
            <a:r>
              <a:rPr lang="pl-PL"/>
              <a:t>Urban </a:t>
            </a:r>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7437FCA5-6C64-BAA0-FC92-CB597C75E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230188"/>
            <a:ext cx="6673616" cy="920365"/>
          </a:xfrm>
          <a:prstGeom prst="rect">
            <a:avLst/>
          </a:prstGeom>
        </p:spPr>
      </p:pic>
    </p:spTree>
    <p:extLst>
      <p:ext uri="{BB962C8B-B14F-4D97-AF65-F5344CB8AC3E}">
        <p14:creationId xmlns:p14="http://schemas.microsoft.com/office/powerpoint/2010/main" val="41915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1153C4-CA83-12E1-0E1B-F61C6D16A17D}"/>
              </a:ext>
            </a:extLst>
          </p:cNvPr>
          <p:cNvSpPr>
            <a:spLocks noGrp="1"/>
          </p:cNvSpPr>
          <p:nvPr>
            <p:ph type="title"/>
          </p:nvPr>
        </p:nvSpPr>
        <p:spPr/>
        <p:txBody>
          <a:bodyPr>
            <a:normAutofit fontScale="90000"/>
          </a:bodyPr>
          <a:lstStyle/>
          <a:p>
            <a:br>
              <a:rPr lang="pl-PL" sz="3600" b="1" dirty="0">
                <a:latin typeface="+mn-lt"/>
              </a:rPr>
            </a:br>
            <a:br>
              <a:rPr lang="pl-PL" sz="3600" b="1" dirty="0">
                <a:latin typeface="+mn-lt"/>
              </a:rPr>
            </a:br>
            <a:r>
              <a:rPr lang="pl-PL" sz="3600" b="1" dirty="0">
                <a:latin typeface="+mn-lt"/>
              </a:rPr>
              <a:t>Istota</a:t>
            </a:r>
            <a:r>
              <a:rPr lang="pl-PL" sz="3600" b="1" spc="35" dirty="0">
                <a:latin typeface="+mn-lt"/>
              </a:rPr>
              <a:t> </a:t>
            </a:r>
            <a:r>
              <a:rPr lang="pl-PL" sz="3600" b="1" dirty="0">
                <a:latin typeface="+mn-lt"/>
              </a:rPr>
              <a:t>DI</a:t>
            </a:r>
            <a:r>
              <a:rPr lang="pl-PL" sz="3600" b="1" spc="-55" dirty="0">
                <a:latin typeface="+mn-lt"/>
              </a:rPr>
              <a:t> </a:t>
            </a:r>
            <a:r>
              <a:rPr lang="pl-PL" sz="3600" b="1" dirty="0">
                <a:latin typeface="+mn-lt"/>
              </a:rPr>
              <a:t>-</a:t>
            </a:r>
            <a:r>
              <a:rPr lang="pl-PL" sz="3600" b="1" spc="10" dirty="0">
                <a:latin typeface="+mn-lt"/>
              </a:rPr>
              <a:t> </a:t>
            </a:r>
            <a:r>
              <a:rPr lang="pl-PL" sz="3600" b="1" dirty="0">
                <a:latin typeface="+mn-lt"/>
              </a:rPr>
              <a:t>Strategii</a:t>
            </a:r>
            <a:r>
              <a:rPr lang="pl-PL" sz="3600" b="1" spc="-60" dirty="0">
                <a:latin typeface="+mn-lt"/>
              </a:rPr>
              <a:t> </a:t>
            </a:r>
            <a:r>
              <a:rPr lang="pl-PL" sz="3600" b="1" dirty="0">
                <a:latin typeface="+mn-lt"/>
              </a:rPr>
              <a:t>Rozwoju</a:t>
            </a:r>
            <a:r>
              <a:rPr lang="pl-PL" sz="3600" b="1" spc="-25" dirty="0">
                <a:latin typeface="+mn-lt"/>
              </a:rPr>
              <a:t> </a:t>
            </a:r>
            <a:r>
              <a:rPr lang="pl-PL" sz="3600" b="1" dirty="0">
                <a:latin typeface="+mn-lt"/>
              </a:rPr>
              <a:t>Usług</a:t>
            </a:r>
            <a:r>
              <a:rPr lang="pl-PL" sz="3600" b="1" spc="-10" dirty="0">
                <a:latin typeface="+mn-lt"/>
              </a:rPr>
              <a:t> Społecznych</a:t>
            </a:r>
            <a:endParaRPr lang="pl-PL" sz="3600" b="1" dirty="0">
              <a:latin typeface="+mn-lt"/>
            </a:endParaRPr>
          </a:p>
        </p:txBody>
      </p:sp>
      <p:sp>
        <p:nvSpPr>
          <p:cNvPr id="3" name="Symbol zastępczy zawartości 2">
            <a:extLst>
              <a:ext uri="{FF2B5EF4-FFF2-40B4-BE49-F238E27FC236}">
                <a16:creationId xmlns:a16="http://schemas.microsoft.com/office/drawing/2014/main" id="{A531097D-D998-4F8A-254E-C26C4336AB56}"/>
              </a:ext>
            </a:extLst>
          </p:cNvPr>
          <p:cNvSpPr>
            <a:spLocks noGrp="1"/>
          </p:cNvSpPr>
          <p:nvPr>
            <p:ph idx="1"/>
          </p:nvPr>
        </p:nvSpPr>
        <p:spPr/>
        <p:txBody>
          <a:bodyPr>
            <a:normAutofit fontScale="92500" lnSpcReduction="10000"/>
          </a:bodyPr>
          <a:lstStyle/>
          <a:p>
            <a:pPr marL="12700" marR="1009015">
              <a:lnSpc>
                <a:spcPct val="100899"/>
              </a:lnSpc>
              <a:spcBef>
                <a:spcPts val="80"/>
              </a:spcBef>
            </a:pPr>
            <a:r>
              <a:rPr lang="pl-PL" sz="2800" b="1" dirty="0">
                <a:latin typeface="Calibri"/>
                <a:cs typeface="Calibri"/>
              </a:rPr>
              <a:t>Promowanie</a:t>
            </a:r>
            <a:r>
              <a:rPr lang="pl-PL" sz="2800" b="1" spc="-105" dirty="0">
                <a:latin typeface="Calibri"/>
                <a:cs typeface="Calibri"/>
              </a:rPr>
              <a:t> </a:t>
            </a:r>
            <a:r>
              <a:rPr lang="pl-PL" sz="2800" b="1" dirty="0">
                <a:latin typeface="Calibri"/>
                <a:cs typeface="Calibri"/>
              </a:rPr>
              <a:t>rozwoju</a:t>
            </a:r>
            <a:r>
              <a:rPr lang="pl-PL" sz="2800" b="1" spc="-35" dirty="0">
                <a:latin typeface="Calibri"/>
                <a:cs typeface="Calibri"/>
              </a:rPr>
              <a:t> </a:t>
            </a:r>
            <a:r>
              <a:rPr lang="pl-PL" sz="2800" b="1" dirty="0">
                <a:latin typeface="Calibri"/>
                <a:cs typeface="Calibri"/>
              </a:rPr>
              <a:t>usług</a:t>
            </a:r>
            <a:r>
              <a:rPr lang="pl-PL" sz="2800" b="1" spc="-75" dirty="0">
                <a:latin typeface="Calibri"/>
                <a:cs typeface="Calibri"/>
              </a:rPr>
              <a:t> </a:t>
            </a:r>
            <a:r>
              <a:rPr lang="pl-PL" sz="2800" b="1" dirty="0">
                <a:latin typeface="Calibri"/>
                <a:cs typeface="Calibri"/>
              </a:rPr>
              <a:t>środowiskowych</a:t>
            </a:r>
            <a:r>
              <a:rPr lang="pl-PL" sz="2800" b="1" spc="-140" dirty="0">
                <a:latin typeface="Calibri"/>
                <a:cs typeface="Calibri"/>
              </a:rPr>
              <a:t> </a:t>
            </a:r>
            <a:r>
              <a:rPr lang="pl-PL" sz="2800" dirty="0">
                <a:latin typeface="Calibri"/>
                <a:cs typeface="Calibri"/>
              </a:rPr>
              <a:t>jest niezbędne</a:t>
            </a:r>
            <a:r>
              <a:rPr lang="pl-PL" sz="2800" spc="60" dirty="0">
                <a:latin typeface="Calibri"/>
                <a:cs typeface="Calibri"/>
              </a:rPr>
              <a:t> </a:t>
            </a:r>
            <a:br>
              <a:rPr lang="pl-PL" sz="2800" spc="60" dirty="0">
                <a:latin typeface="Calibri"/>
                <a:cs typeface="Calibri"/>
              </a:rPr>
            </a:br>
            <a:r>
              <a:rPr lang="pl-PL" sz="2800" dirty="0">
                <a:latin typeface="Calibri"/>
                <a:cs typeface="Calibri"/>
              </a:rPr>
              <a:t>w</a:t>
            </a:r>
            <a:r>
              <a:rPr lang="pl-PL" sz="2800" spc="-140" dirty="0">
                <a:latin typeface="Calibri"/>
                <a:cs typeface="Calibri"/>
              </a:rPr>
              <a:t> </a:t>
            </a:r>
            <a:r>
              <a:rPr lang="pl-PL" sz="2800" dirty="0">
                <a:latin typeface="Calibri"/>
                <a:cs typeface="Calibri"/>
              </a:rPr>
              <a:t>strategicznym</a:t>
            </a:r>
            <a:r>
              <a:rPr lang="pl-PL" sz="2800" spc="-40" dirty="0">
                <a:latin typeface="Calibri"/>
                <a:cs typeface="Calibri"/>
              </a:rPr>
              <a:t> </a:t>
            </a:r>
            <a:r>
              <a:rPr lang="pl-PL" sz="2800" dirty="0">
                <a:latin typeface="Calibri"/>
                <a:cs typeface="Calibri"/>
              </a:rPr>
              <a:t>podejściu</a:t>
            </a:r>
            <a:r>
              <a:rPr lang="pl-PL" sz="2800" spc="5" dirty="0">
                <a:latin typeface="Calibri"/>
                <a:cs typeface="Calibri"/>
              </a:rPr>
              <a:t> </a:t>
            </a:r>
            <a:r>
              <a:rPr lang="pl-PL" sz="2800" dirty="0">
                <a:latin typeface="Calibri"/>
                <a:cs typeface="Calibri"/>
              </a:rPr>
              <a:t>do</a:t>
            </a:r>
            <a:r>
              <a:rPr lang="pl-PL" sz="2800" spc="-60" dirty="0">
                <a:latin typeface="Calibri"/>
                <a:cs typeface="Calibri"/>
              </a:rPr>
              <a:t> </a:t>
            </a:r>
            <a:r>
              <a:rPr lang="pl-PL" sz="2800" spc="-10" dirty="0">
                <a:latin typeface="Calibri"/>
                <a:cs typeface="Calibri"/>
              </a:rPr>
              <a:t>procesu deinstytucjonalizacji,</a:t>
            </a:r>
            <a:r>
              <a:rPr lang="pl-PL" sz="2800" spc="55" dirty="0">
                <a:latin typeface="Calibri"/>
                <a:cs typeface="Calibri"/>
              </a:rPr>
              <a:t> </a:t>
            </a:r>
            <a:r>
              <a:rPr lang="pl-PL" sz="2800" dirty="0">
                <a:latin typeface="Calibri"/>
                <a:cs typeface="Calibri"/>
              </a:rPr>
              <a:t>będącym</a:t>
            </a:r>
            <a:r>
              <a:rPr lang="pl-PL" sz="2800" spc="-30" dirty="0">
                <a:latin typeface="Calibri"/>
                <a:cs typeface="Calibri"/>
              </a:rPr>
              <a:t> </a:t>
            </a:r>
            <a:r>
              <a:rPr lang="pl-PL" sz="2800" dirty="0">
                <a:latin typeface="Calibri"/>
                <a:cs typeface="Calibri"/>
              </a:rPr>
              <a:t>elementem</a:t>
            </a:r>
            <a:r>
              <a:rPr lang="pl-PL" sz="2800" spc="-25" dirty="0">
                <a:latin typeface="Calibri"/>
                <a:cs typeface="Calibri"/>
              </a:rPr>
              <a:t> </a:t>
            </a:r>
            <a:r>
              <a:rPr lang="pl-PL" sz="2800" dirty="0">
                <a:latin typeface="Calibri"/>
                <a:cs typeface="Calibri"/>
              </a:rPr>
              <a:t>ram</a:t>
            </a:r>
            <a:r>
              <a:rPr lang="pl-PL" sz="2800" spc="-145" dirty="0">
                <a:latin typeface="Calibri"/>
                <a:cs typeface="Calibri"/>
              </a:rPr>
              <a:t> </a:t>
            </a:r>
            <a:r>
              <a:rPr lang="pl-PL" sz="2800" dirty="0">
                <a:latin typeface="Calibri"/>
                <a:cs typeface="Calibri"/>
              </a:rPr>
              <a:t>strategicznych</a:t>
            </a:r>
            <a:r>
              <a:rPr lang="pl-PL" sz="2800" spc="-40" dirty="0">
                <a:latin typeface="Calibri"/>
                <a:cs typeface="Calibri"/>
              </a:rPr>
              <a:t> </a:t>
            </a:r>
            <a:r>
              <a:rPr lang="pl-PL" sz="2800" spc="-10" dirty="0">
                <a:latin typeface="Calibri"/>
                <a:cs typeface="Calibri"/>
              </a:rPr>
              <a:t>walki </a:t>
            </a:r>
            <a:r>
              <a:rPr lang="pl-PL" sz="2800" dirty="0">
                <a:latin typeface="Calibri"/>
                <a:cs typeface="Calibri"/>
              </a:rPr>
              <a:t>z</a:t>
            </a:r>
            <a:r>
              <a:rPr lang="pl-PL" sz="2800" spc="-85" dirty="0">
                <a:latin typeface="Calibri"/>
                <a:cs typeface="Calibri"/>
              </a:rPr>
              <a:t> </a:t>
            </a:r>
            <a:r>
              <a:rPr lang="pl-PL" sz="2800" dirty="0">
                <a:latin typeface="Calibri"/>
                <a:cs typeface="Calibri"/>
              </a:rPr>
              <a:t>ubóstwem </a:t>
            </a:r>
            <a:br>
              <a:rPr lang="pl-PL" sz="2800" dirty="0">
                <a:latin typeface="Calibri"/>
                <a:cs typeface="Calibri"/>
              </a:rPr>
            </a:br>
            <a:r>
              <a:rPr lang="pl-PL" sz="2800" dirty="0">
                <a:latin typeface="Calibri"/>
                <a:cs typeface="Calibri"/>
              </a:rPr>
              <a:t>i</a:t>
            </a:r>
            <a:r>
              <a:rPr lang="pl-PL" sz="2800" spc="-45" dirty="0">
                <a:latin typeface="Calibri"/>
                <a:cs typeface="Calibri"/>
              </a:rPr>
              <a:t> </a:t>
            </a:r>
            <a:r>
              <a:rPr lang="pl-PL" sz="2800" dirty="0">
                <a:latin typeface="Calibri"/>
                <a:cs typeface="Calibri"/>
              </a:rPr>
              <a:t>wykluczeniem</a:t>
            </a:r>
            <a:r>
              <a:rPr lang="pl-PL" sz="2800" spc="5" dirty="0">
                <a:latin typeface="Calibri"/>
                <a:cs typeface="Calibri"/>
              </a:rPr>
              <a:t> </a:t>
            </a:r>
            <a:r>
              <a:rPr lang="pl-PL" sz="2800" spc="-10" dirty="0">
                <a:latin typeface="Calibri"/>
                <a:cs typeface="Calibri"/>
              </a:rPr>
              <a:t>społecznym.</a:t>
            </a:r>
            <a:endParaRPr lang="pl-PL" sz="2800" dirty="0">
              <a:latin typeface="Calibri"/>
              <a:cs typeface="Calibri"/>
            </a:endParaRPr>
          </a:p>
          <a:p>
            <a:pPr>
              <a:lnSpc>
                <a:spcPct val="100000"/>
              </a:lnSpc>
              <a:spcBef>
                <a:spcPts val="45"/>
              </a:spcBef>
            </a:pPr>
            <a:endParaRPr lang="pl-PL" sz="2600" dirty="0">
              <a:latin typeface="Calibri"/>
              <a:cs typeface="Calibri"/>
            </a:endParaRPr>
          </a:p>
          <a:p>
            <a:pPr marL="12700" marR="19050">
              <a:lnSpc>
                <a:spcPct val="100299"/>
              </a:lnSpc>
            </a:pPr>
            <a:r>
              <a:rPr lang="pl-PL" b="1" dirty="0">
                <a:latin typeface="Calibri"/>
                <a:cs typeface="Calibri"/>
              </a:rPr>
              <a:t>Do </a:t>
            </a:r>
            <a:r>
              <a:rPr lang="pl-PL" sz="2800" b="1" dirty="0">
                <a:latin typeface="Calibri"/>
                <a:cs typeface="Calibri"/>
              </a:rPr>
              <a:t>osiągnięcia </a:t>
            </a:r>
            <a:r>
              <a:rPr lang="pl-PL" b="1" spc="-95" dirty="0">
                <a:latin typeface="Calibri"/>
                <a:cs typeface="Calibri"/>
              </a:rPr>
              <a:t>sukcesu w strategicznej walce z ubóstwem i wykluczeniem społecznym </a:t>
            </a:r>
            <a:r>
              <a:rPr lang="pl-PL" sz="2800" b="1" dirty="0">
                <a:latin typeface="Calibri"/>
                <a:cs typeface="Calibri"/>
              </a:rPr>
              <a:t>niezbędne</a:t>
            </a:r>
            <a:r>
              <a:rPr lang="pl-PL" sz="2800" b="1" spc="40" dirty="0">
                <a:latin typeface="Calibri"/>
                <a:cs typeface="Calibri"/>
              </a:rPr>
              <a:t> </a:t>
            </a:r>
            <a:r>
              <a:rPr lang="pl-PL" sz="2800" b="1" dirty="0">
                <a:latin typeface="Calibri"/>
                <a:cs typeface="Calibri"/>
              </a:rPr>
              <a:t>jest</a:t>
            </a:r>
            <a:r>
              <a:rPr lang="pl-PL" sz="2800" b="1" spc="-25" dirty="0">
                <a:latin typeface="Calibri"/>
                <a:cs typeface="Calibri"/>
              </a:rPr>
              <a:t> </a:t>
            </a:r>
            <a:r>
              <a:rPr lang="pl-PL" sz="2800" b="1" dirty="0">
                <a:uFill>
                  <a:solidFill>
                    <a:srgbClr val="000000"/>
                  </a:solidFill>
                </a:uFill>
                <a:latin typeface="Calibri"/>
                <a:cs typeface="Calibri"/>
              </a:rPr>
              <a:t>zbudowanie</a:t>
            </a:r>
            <a:r>
              <a:rPr lang="pl-PL" sz="2800" b="1" spc="-25" dirty="0">
                <a:uFill>
                  <a:solidFill>
                    <a:srgbClr val="000000"/>
                  </a:solidFill>
                </a:uFill>
                <a:latin typeface="Calibri"/>
                <a:cs typeface="Calibri"/>
              </a:rPr>
              <a:t> </a:t>
            </a:r>
            <a:r>
              <a:rPr lang="pl-PL" sz="2800" b="1" dirty="0">
                <a:uFill>
                  <a:solidFill>
                    <a:srgbClr val="000000"/>
                  </a:solidFill>
                </a:uFill>
                <a:latin typeface="Calibri"/>
                <a:cs typeface="Calibri"/>
              </a:rPr>
              <a:t>spójnego</a:t>
            </a:r>
            <a:r>
              <a:rPr lang="pl-PL" sz="2800" b="1" spc="25" dirty="0">
                <a:uFill>
                  <a:solidFill>
                    <a:srgbClr val="000000"/>
                  </a:solidFill>
                </a:uFill>
                <a:latin typeface="Calibri"/>
                <a:cs typeface="Calibri"/>
              </a:rPr>
              <a:t> </a:t>
            </a:r>
            <a:r>
              <a:rPr lang="pl-PL" sz="2800" b="1" spc="-10" dirty="0">
                <a:uFill>
                  <a:solidFill>
                    <a:srgbClr val="000000"/>
                  </a:solidFill>
                </a:uFill>
                <a:latin typeface="Calibri"/>
                <a:cs typeface="Calibri"/>
              </a:rPr>
              <a:t>systemu</a:t>
            </a:r>
            <a:r>
              <a:rPr lang="pl-PL" sz="2800" b="1" spc="-10" dirty="0">
                <a:latin typeface="Calibri"/>
                <a:cs typeface="Calibri"/>
              </a:rPr>
              <a:t> </a:t>
            </a:r>
            <a:r>
              <a:rPr lang="pl-PL" sz="2800" b="1" dirty="0">
                <a:uFill>
                  <a:solidFill>
                    <a:srgbClr val="000000"/>
                  </a:solidFill>
                </a:uFill>
                <a:latin typeface="Calibri"/>
                <a:cs typeface="Calibri"/>
              </a:rPr>
              <a:t>programowania,</a:t>
            </a:r>
            <a:r>
              <a:rPr lang="pl-PL" sz="2800" b="1" spc="-175" dirty="0">
                <a:uFill>
                  <a:solidFill>
                    <a:srgbClr val="000000"/>
                  </a:solidFill>
                </a:uFill>
                <a:latin typeface="Calibri"/>
                <a:cs typeface="Calibri"/>
              </a:rPr>
              <a:t> </a:t>
            </a:r>
            <a:r>
              <a:rPr lang="pl-PL" sz="2800" b="1" dirty="0">
                <a:uFill>
                  <a:solidFill>
                    <a:srgbClr val="000000"/>
                  </a:solidFill>
                </a:uFill>
                <a:latin typeface="Calibri"/>
                <a:cs typeface="Calibri"/>
              </a:rPr>
              <a:t>koordynowania</a:t>
            </a:r>
            <a:r>
              <a:rPr lang="pl-PL" sz="2800" b="1" spc="-90" dirty="0">
                <a:uFill>
                  <a:solidFill>
                    <a:srgbClr val="000000"/>
                  </a:solidFill>
                </a:uFill>
                <a:latin typeface="Calibri"/>
                <a:cs typeface="Calibri"/>
              </a:rPr>
              <a:t> </a:t>
            </a:r>
            <a:r>
              <a:rPr lang="pl-PL" sz="2800" b="1" dirty="0">
                <a:uFill>
                  <a:solidFill>
                    <a:srgbClr val="000000"/>
                  </a:solidFill>
                </a:uFill>
                <a:latin typeface="Calibri"/>
                <a:cs typeface="Calibri"/>
              </a:rPr>
              <a:t>i</a:t>
            </a:r>
            <a:r>
              <a:rPr lang="pl-PL" sz="2800" b="1" spc="-30" dirty="0">
                <a:uFill>
                  <a:solidFill>
                    <a:srgbClr val="000000"/>
                  </a:solidFill>
                </a:uFill>
                <a:latin typeface="Calibri"/>
                <a:cs typeface="Calibri"/>
              </a:rPr>
              <a:t> </a:t>
            </a:r>
            <a:r>
              <a:rPr lang="pl-PL" sz="2800" b="1" dirty="0">
                <a:uFill>
                  <a:solidFill>
                    <a:srgbClr val="000000"/>
                  </a:solidFill>
                </a:uFill>
                <a:latin typeface="Calibri"/>
                <a:cs typeface="Calibri"/>
              </a:rPr>
              <a:t>monitorowania</a:t>
            </a:r>
            <a:r>
              <a:rPr lang="pl-PL" sz="2800" b="1" spc="-85" dirty="0">
                <a:uFill>
                  <a:solidFill>
                    <a:srgbClr val="000000"/>
                  </a:solidFill>
                </a:uFill>
                <a:latin typeface="Calibri"/>
                <a:cs typeface="Calibri"/>
              </a:rPr>
              <a:t> </a:t>
            </a:r>
            <a:r>
              <a:rPr lang="pl-PL" sz="2800" b="1" dirty="0">
                <a:uFill>
                  <a:solidFill>
                    <a:srgbClr val="000000"/>
                  </a:solidFill>
                </a:uFill>
                <a:latin typeface="Calibri"/>
                <a:cs typeface="Calibri"/>
              </a:rPr>
              <a:t>systemu</a:t>
            </a:r>
            <a:r>
              <a:rPr lang="pl-PL" sz="2800" b="1" spc="75" dirty="0">
                <a:uFill>
                  <a:solidFill>
                    <a:srgbClr val="000000"/>
                  </a:solidFill>
                </a:uFill>
                <a:latin typeface="Calibri"/>
                <a:cs typeface="Calibri"/>
              </a:rPr>
              <a:t> </a:t>
            </a:r>
            <a:r>
              <a:rPr lang="pl-PL" sz="2800" b="1" spc="-10" dirty="0">
                <a:uFill>
                  <a:solidFill>
                    <a:srgbClr val="000000"/>
                  </a:solidFill>
                </a:uFill>
                <a:latin typeface="Calibri"/>
                <a:cs typeface="Calibri"/>
              </a:rPr>
              <a:t>usług</a:t>
            </a:r>
            <a:r>
              <a:rPr lang="pl-PL" sz="2800" b="1" spc="-10" dirty="0">
                <a:latin typeface="Calibri"/>
                <a:cs typeface="Calibri"/>
              </a:rPr>
              <a:t> </a:t>
            </a:r>
            <a:r>
              <a:rPr lang="pl-PL" sz="2800" b="1" dirty="0">
                <a:uFill>
                  <a:solidFill>
                    <a:srgbClr val="000000"/>
                  </a:solidFill>
                </a:uFill>
                <a:latin typeface="Calibri"/>
                <a:cs typeface="Calibri"/>
              </a:rPr>
              <a:t>społecznych,</a:t>
            </a:r>
            <a:r>
              <a:rPr lang="pl-PL" sz="2800" b="1" spc="60" dirty="0">
                <a:uFill>
                  <a:solidFill>
                    <a:srgbClr val="000000"/>
                  </a:solidFill>
                </a:uFill>
                <a:latin typeface="Calibri"/>
                <a:cs typeface="Calibri"/>
              </a:rPr>
              <a:t> </a:t>
            </a:r>
            <a:r>
              <a:rPr lang="pl-PL" sz="2800" b="1" dirty="0">
                <a:uFill>
                  <a:solidFill>
                    <a:srgbClr val="000000"/>
                  </a:solidFill>
                </a:uFill>
                <a:latin typeface="Calibri"/>
                <a:cs typeface="Calibri"/>
              </a:rPr>
              <a:t>którego</a:t>
            </a:r>
            <a:r>
              <a:rPr lang="pl-PL" sz="2800" b="1" spc="-55" dirty="0">
                <a:uFill>
                  <a:solidFill>
                    <a:srgbClr val="000000"/>
                  </a:solidFill>
                </a:uFill>
                <a:latin typeface="Calibri"/>
                <a:cs typeface="Calibri"/>
              </a:rPr>
              <a:t> </a:t>
            </a:r>
            <a:r>
              <a:rPr lang="pl-PL" sz="2800" b="1" dirty="0">
                <a:uFill>
                  <a:solidFill>
                    <a:srgbClr val="000000"/>
                  </a:solidFill>
                </a:uFill>
                <a:latin typeface="Calibri"/>
                <a:cs typeface="Calibri"/>
              </a:rPr>
              <a:t>rozwój</a:t>
            </a:r>
            <a:r>
              <a:rPr lang="pl-PL" sz="2800" b="1" spc="-105" dirty="0">
                <a:uFill>
                  <a:solidFill>
                    <a:srgbClr val="000000"/>
                  </a:solidFill>
                </a:uFill>
                <a:latin typeface="Calibri"/>
                <a:cs typeface="Calibri"/>
              </a:rPr>
              <a:t> </a:t>
            </a:r>
            <a:r>
              <a:rPr lang="pl-PL" sz="2800" b="1" dirty="0">
                <a:uFill>
                  <a:solidFill>
                    <a:srgbClr val="000000"/>
                  </a:solidFill>
                </a:uFill>
                <a:latin typeface="Calibri"/>
                <a:cs typeface="Calibri"/>
              </a:rPr>
              <a:t>powinien</a:t>
            </a:r>
            <a:r>
              <a:rPr lang="pl-PL" sz="2800" b="1" spc="-50" dirty="0">
                <a:uFill>
                  <a:solidFill>
                    <a:srgbClr val="000000"/>
                  </a:solidFill>
                </a:uFill>
                <a:latin typeface="Calibri"/>
                <a:cs typeface="Calibri"/>
              </a:rPr>
              <a:t> </a:t>
            </a:r>
            <a:r>
              <a:rPr lang="pl-PL" sz="2800" b="1" dirty="0">
                <a:uFill>
                  <a:solidFill>
                    <a:srgbClr val="000000"/>
                  </a:solidFill>
                </a:uFill>
                <a:latin typeface="Calibri"/>
                <a:cs typeface="Calibri"/>
              </a:rPr>
              <a:t>być</a:t>
            </a:r>
            <a:r>
              <a:rPr lang="pl-PL" sz="2800" b="1" spc="20" dirty="0">
                <a:uFill>
                  <a:solidFill>
                    <a:srgbClr val="000000"/>
                  </a:solidFill>
                </a:uFill>
                <a:latin typeface="Calibri"/>
                <a:cs typeface="Calibri"/>
              </a:rPr>
              <a:t> </a:t>
            </a:r>
            <a:r>
              <a:rPr lang="pl-PL" sz="2800" b="1" dirty="0">
                <a:uFill>
                  <a:solidFill>
                    <a:srgbClr val="000000"/>
                  </a:solidFill>
                </a:uFill>
                <a:latin typeface="Calibri"/>
                <a:cs typeface="Calibri"/>
              </a:rPr>
              <a:t>oparty</a:t>
            </a:r>
            <a:r>
              <a:rPr lang="pl-PL" sz="2800" b="1" spc="-135" dirty="0">
                <a:uFill>
                  <a:solidFill>
                    <a:srgbClr val="000000"/>
                  </a:solidFill>
                </a:uFill>
                <a:latin typeface="Calibri"/>
                <a:cs typeface="Calibri"/>
              </a:rPr>
              <a:t> </a:t>
            </a:r>
            <a:r>
              <a:rPr lang="pl-PL" sz="2800" b="1" dirty="0">
                <a:uFill>
                  <a:solidFill>
                    <a:srgbClr val="000000"/>
                  </a:solidFill>
                </a:uFill>
                <a:latin typeface="Calibri"/>
                <a:cs typeface="Calibri"/>
              </a:rPr>
              <a:t>o</a:t>
            </a:r>
            <a:r>
              <a:rPr lang="pl-PL" sz="2800" b="1" spc="15" dirty="0">
                <a:uFill>
                  <a:solidFill>
                    <a:srgbClr val="000000"/>
                  </a:solidFill>
                </a:uFill>
                <a:latin typeface="Calibri"/>
                <a:cs typeface="Calibri"/>
              </a:rPr>
              <a:t> </a:t>
            </a:r>
            <a:r>
              <a:rPr lang="pl-PL" sz="2800" b="1" spc="-10" dirty="0">
                <a:uFill>
                  <a:solidFill>
                    <a:srgbClr val="000000"/>
                  </a:solidFill>
                </a:uFill>
                <a:latin typeface="Calibri"/>
                <a:cs typeface="Calibri"/>
              </a:rPr>
              <a:t>partnerstwo</a:t>
            </a:r>
            <a:r>
              <a:rPr lang="pl-PL" sz="2800" b="1" spc="-10" dirty="0">
                <a:latin typeface="Calibri"/>
                <a:cs typeface="Calibri"/>
              </a:rPr>
              <a:t> </a:t>
            </a:r>
            <a:r>
              <a:rPr lang="pl-PL" sz="2800" b="1" spc="-25" dirty="0">
                <a:uFill>
                  <a:solidFill>
                    <a:srgbClr val="000000"/>
                  </a:solidFill>
                </a:uFill>
                <a:latin typeface="Calibri"/>
                <a:cs typeface="Calibri"/>
              </a:rPr>
              <a:t>publiczno-</a:t>
            </a:r>
            <a:r>
              <a:rPr lang="pl-PL" sz="2800" b="1" dirty="0">
                <a:uFill>
                  <a:solidFill>
                    <a:srgbClr val="000000"/>
                  </a:solidFill>
                </a:uFill>
                <a:latin typeface="Calibri"/>
                <a:cs typeface="Calibri"/>
              </a:rPr>
              <a:t>społeczne</a:t>
            </a:r>
            <a:r>
              <a:rPr lang="pl-PL" sz="2800" b="1" spc="125" dirty="0">
                <a:uFill>
                  <a:solidFill>
                    <a:srgbClr val="000000"/>
                  </a:solidFill>
                </a:uFill>
                <a:latin typeface="Calibri"/>
                <a:cs typeface="Calibri"/>
              </a:rPr>
              <a:t> </a:t>
            </a:r>
            <a:r>
              <a:rPr lang="pl-PL" sz="2800" b="1" dirty="0">
                <a:uFill>
                  <a:solidFill>
                    <a:srgbClr val="000000"/>
                  </a:solidFill>
                </a:uFill>
                <a:latin typeface="Calibri"/>
                <a:cs typeface="Calibri"/>
              </a:rPr>
              <a:t>i</a:t>
            </a:r>
            <a:r>
              <a:rPr lang="pl-PL" sz="2800" b="1" spc="-30" dirty="0">
                <a:uFill>
                  <a:solidFill>
                    <a:srgbClr val="000000"/>
                  </a:solidFill>
                </a:uFill>
                <a:latin typeface="Calibri"/>
                <a:cs typeface="Calibri"/>
              </a:rPr>
              <a:t> </a:t>
            </a:r>
            <a:r>
              <a:rPr lang="pl-PL" sz="2800" b="1" dirty="0">
                <a:uFill>
                  <a:solidFill>
                    <a:srgbClr val="000000"/>
                  </a:solidFill>
                </a:uFill>
                <a:latin typeface="Calibri"/>
                <a:cs typeface="Calibri"/>
              </a:rPr>
              <a:t>udział</a:t>
            </a:r>
            <a:r>
              <a:rPr lang="pl-PL" sz="2800" b="1" spc="-15" dirty="0">
                <a:uFill>
                  <a:solidFill>
                    <a:srgbClr val="000000"/>
                  </a:solidFill>
                </a:uFill>
                <a:latin typeface="Calibri"/>
                <a:cs typeface="Calibri"/>
              </a:rPr>
              <a:t> </a:t>
            </a:r>
            <a:r>
              <a:rPr lang="pl-PL" sz="2800" b="1" dirty="0">
                <a:uFill>
                  <a:solidFill>
                    <a:srgbClr val="000000"/>
                  </a:solidFill>
                </a:uFill>
                <a:latin typeface="Calibri"/>
                <a:cs typeface="Calibri"/>
              </a:rPr>
              <a:t>partnerów</a:t>
            </a:r>
            <a:r>
              <a:rPr lang="pl-PL" sz="2800" b="1" spc="-90" dirty="0">
                <a:uFill>
                  <a:solidFill>
                    <a:srgbClr val="000000"/>
                  </a:solidFill>
                </a:uFill>
                <a:latin typeface="Calibri"/>
                <a:cs typeface="Calibri"/>
              </a:rPr>
              <a:t> </a:t>
            </a:r>
            <a:r>
              <a:rPr lang="pl-PL" sz="2800" b="1" dirty="0">
                <a:uFill>
                  <a:solidFill>
                    <a:srgbClr val="000000"/>
                  </a:solidFill>
                </a:uFill>
                <a:latin typeface="Calibri"/>
                <a:cs typeface="Calibri"/>
              </a:rPr>
              <a:t>sektora</a:t>
            </a:r>
            <a:r>
              <a:rPr lang="pl-PL" sz="2800" b="1" spc="-80" dirty="0">
                <a:uFill>
                  <a:solidFill>
                    <a:srgbClr val="000000"/>
                  </a:solidFill>
                </a:uFill>
                <a:latin typeface="Calibri"/>
                <a:cs typeface="Calibri"/>
              </a:rPr>
              <a:t> </a:t>
            </a:r>
            <a:r>
              <a:rPr lang="pl-PL" sz="2800" b="1" dirty="0">
                <a:uFill>
                  <a:solidFill>
                    <a:srgbClr val="000000"/>
                  </a:solidFill>
                </a:uFill>
                <a:latin typeface="Calibri"/>
                <a:cs typeface="Calibri"/>
              </a:rPr>
              <a:t>ekonomii</a:t>
            </a:r>
            <a:r>
              <a:rPr lang="pl-PL" sz="2800" b="1" spc="-95" dirty="0">
                <a:uFill>
                  <a:solidFill>
                    <a:srgbClr val="000000"/>
                  </a:solidFill>
                </a:uFill>
                <a:latin typeface="Calibri"/>
                <a:cs typeface="Calibri"/>
              </a:rPr>
              <a:t> </a:t>
            </a:r>
            <a:r>
              <a:rPr lang="pl-PL" sz="2800" b="1" spc="-10" dirty="0">
                <a:uFill>
                  <a:solidFill>
                    <a:srgbClr val="000000"/>
                  </a:solidFill>
                </a:uFill>
                <a:latin typeface="Calibri"/>
                <a:cs typeface="Calibri"/>
              </a:rPr>
              <a:t>społecznej</a:t>
            </a:r>
            <a:r>
              <a:rPr lang="pl-PL" sz="2800" b="1" spc="-10" dirty="0">
                <a:latin typeface="Calibri"/>
                <a:cs typeface="Calibri"/>
              </a:rPr>
              <a:t> </a:t>
            </a:r>
            <a:r>
              <a:rPr lang="pl-PL" sz="2800" b="1" dirty="0">
                <a:uFill>
                  <a:solidFill>
                    <a:srgbClr val="000000"/>
                  </a:solidFill>
                </a:uFill>
                <a:latin typeface="Calibri"/>
                <a:cs typeface="Calibri"/>
              </a:rPr>
              <a:t>we</a:t>
            </a:r>
            <a:r>
              <a:rPr lang="pl-PL" sz="2800" b="1" spc="-30" dirty="0">
                <a:uFill>
                  <a:solidFill>
                    <a:srgbClr val="000000"/>
                  </a:solidFill>
                </a:uFill>
                <a:latin typeface="Calibri"/>
                <a:cs typeface="Calibri"/>
              </a:rPr>
              <a:t> </a:t>
            </a:r>
            <a:r>
              <a:rPr lang="pl-PL" sz="2800" b="1" dirty="0">
                <a:uFill>
                  <a:solidFill>
                    <a:srgbClr val="000000"/>
                  </a:solidFill>
                </a:uFill>
                <a:latin typeface="Calibri"/>
                <a:cs typeface="Calibri"/>
              </a:rPr>
              <a:t>współkreowaniu,</a:t>
            </a:r>
            <a:r>
              <a:rPr lang="pl-PL" sz="2800" b="1" spc="-120" dirty="0">
                <a:uFill>
                  <a:solidFill>
                    <a:srgbClr val="000000"/>
                  </a:solidFill>
                </a:uFill>
                <a:latin typeface="Calibri"/>
                <a:cs typeface="Calibri"/>
              </a:rPr>
              <a:t> </a:t>
            </a:r>
            <a:r>
              <a:rPr lang="pl-PL" sz="2800" b="1" dirty="0">
                <a:uFill>
                  <a:solidFill>
                    <a:srgbClr val="000000"/>
                  </a:solidFill>
                </a:uFill>
                <a:latin typeface="Calibri"/>
                <a:cs typeface="Calibri"/>
              </a:rPr>
              <a:t>realizacji</a:t>
            </a:r>
            <a:r>
              <a:rPr lang="pl-PL" sz="2800" b="1" spc="10" dirty="0">
                <a:uFill>
                  <a:solidFill>
                    <a:srgbClr val="000000"/>
                  </a:solidFill>
                </a:uFill>
                <a:latin typeface="Calibri"/>
                <a:cs typeface="Calibri"/>
              </a:rPr>
              <a:t> </a:t>
            </a:r>
            <a:r>
              <a:rPr lang="pl-PL" sz="2800" b="1" dirty="0">
                <a:uFill>
                  <a:solidFill>
                    <a:srgbClr val="000000"/>
                  </a:solidFill>
                </a:uFill>
                <a:latin typeface="Calibri"/>
                <a:cs typeface="Calibri"/>
              </a:rPr>
              <a:t>i</a:t>
            </a:r>
            <a:r>
              <a:rPr lang="pl-PL" sz="2800" b="1" spc="-60" dirty="0">
                <a:uFill>
                  <a:solidFill>
                    <a:srgbClr val="000000"/>
                  </a:solidFill>
                </a:uFill>
                <a:latin typeface="Calibri"/>
                <a:cs typeface="Calibri"/>
              </a:rPr>
              <a:t> </a:t>
            </a:r>
            <a:r>
              <a:rPr lang="pl-PL" sz="2800" b="1" dirty="0">
                <a:uFill>
                  <a:solidFill>
                    <a:srgbClr val="000000"/>
                  </a:solidFill>
                </a:uFill>
                <a:latin typeface="Calibri"/>
                <a:cs typeface="Calibri"/>
              </a:rPr>
              <a:t>monitorowaniu</a:t>
            </a:r>
            <a:r>
              <a:rPr lang="pl-PL" sz="2800" b="1" spc="-95" dirty="0">
                <a:uFill>
                  <a:solidFill>
                    <a:srgbClr val="000000"/>
                  </a:solidFill>
                </a:uFill>
                <a:latin typeface="Calibri"/>
                <a:cs typeface="Calibri"/>
              </a:rPr>
              <a:t> </a:t>
            </a:r>
            <a:r>
              <a:rPr lang="pl-PL" sz="2800" b="1" spc="-10" dirty="0">
                <a:uFill>
                  <a:solidFill>
                    <a:srgbClr val="000000"/>
                  </a:solidFill>
                </a:uFill>
                <a:latin typeface="Calibri"/>
                <a:cs typeface="Calibri"/>
              </a:rPr>
              <a:t>działań.</a:t>
            </a:r>
            <a:endParaRPr lang="pl-PL" b="1" dirty="0"/>
          </a:p>
        </p:txBody>
      </p:sp>
      <p:pic>
        <p:nvPicPr>
          <p:cNvPr id="4" name="Obraz 3" descr="Obraz zawierający zrzut ekranu, Wielobarwność, Prostokąt&#10;&#10;Opis wygenerowany automatycznie">
            <a:extLst>
              <a:ext uri="{FF2B5EF4-FFF2-40B4-BE49-F238E27FC236}">
                <a16:creationId xmlns:a16="http://schemas.microsoft.com/office/drawing/2014/main" id="{3748CAAD-F764-DDA3-EB19-15DECA4D3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374030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884D84-7B9A-7C25-3BDD-87B095214F9D}"/>
              </a:ext>
            </a:extLst>
          </p:cNvPr>
          <p:cNvSpPr>
            <a:spLocks noGrp="1"/>
          </p:cNvSpPr>
          <p:nvPr>
            <p:ph type="title"/>
          </p:nvPr>
        </p:nvSpPr>
        <p:spPr>
          <a:xfrm>
            <a:off x="633101" y="236939"/>
            <a:ext cx="10515600" cy="2537792"/>
          </a:xfrm>
        </p:spPr>
        <p:txBody>
          <a:bodyPr>
            <a:normAutofit/>
          </a:bodyPr>
          <a:lstStyle/>
          <a:p>
            <a:r>
              <a:rPr lang="pl-PL" sz="3200" b="1" dirty="0">
                <a:latin typeface="+mn-lt"/>
              </a:rPr>
              <a:t>Cele</a:t>
            </a:r>
            <a:r>
              <a:rPr lang="pl-PL" sz="3200" b="1" spc="-114" dirty="0">
                <a:latin typeface="+mn-lt"/>
              </a:rPr>
              <a:t> </a:t>
            </a:r>
            <a:r>
              <a:rPr lang="pl-PL" sz="3200" b="1" spc="-10" dirty="0">
                <a:latin typeface="+mn-lt"/>
              </a:rPr>
              <a:t>strategiczne Deinstytucjonalizacji Usług Społecznych</a:t>
            </a:r>
            <a:endParaRPr lang="pl-PL" sz="3200" b="1" dirty="0">
              <a:latin typeface="+mn-lt"/>
            </a:endParaRPr>
          </a:p>
        </p:txBody>
      </p:sp>
      <p:sp>
        <p:nvSpPr>
          <p:cNvPr id="3" name="Symbol zastępczy zawartości 2">
            <a:extLst>
              <a:ext uri="{FF2B5EF4-FFF2-40B4-BE49-F238E27FC236}">
                <a16:creationId xmlns:a16="http://schemas.microsoft.com/office/drawing/2014/main" id="{8EFE8B23-677F-5A1C-03C5-E888B0604001}"/>
              </a:ext>
            </a:extLst>
          </p:cNvPr>
          <p:cNvSpPr>
            <a:spLocks noGrp="1"/>
          </p:cNvSpPr>
          <p:nvPr>
            <p:ph idx="1"/>
          </p:nvPr>
        </p:nvSpPr>
        <p:spPr>
          <a:xfrm>
            <a:off x="838200" y="1881351"/>
            <a:ext cx="10515600" cy="4322895"/>
          </a:xfrm>
        </p:spPr>
        <p:txBody>
          <a:bodyPr>
            <a:normAutofit fontScale="85000" lnSpcReduction="10000"/>
          </a:bodyPr>
          <a:lstStyle/>
          <a:p>
            <a:pPr>
              <a:lnSpc>
                <a:spcPct val="100000"/>
              </a:lnSpc>
            </a:pPr>
            <a:r>
              <a:rPr lang="pl-PL" sz="2800" b="1" dirty="0">
                <a:cs typeface="Calibri"/>
              </a:rPr>
              <a:t>Cel</a:t>
            </a:r>
            <a:r>
              <a:rPr lang="pl-PL" sz="2800" b="1" spc="-30" dirty="0">
                <a:cs typeface="Calibri"/>
              </a:rPr>
              <a:t> </a:t>
            </a:r>
            <a:r>
              <a:rPr lang="pl-PL" sz="2800" b="1" dirty="0">
                <a:cs typeface="Calibri"/>
              </a:rPr>
              <a:t>strategiczny</a:t>
            </a:r>
            <a:r>
              <a:rPr lang="pl-PL" sz="2800" b="1" spc="-55" dirty="0">
                <a:cs typeface="Calibri"/>
              </a:rPr>
              <a:t> </a:t>
            </a:r>
            <a:r>
              <a:rPr lang="pl-PL" sz="2800" b="1" spc="-25" dirty="0">
                <a:cs typeface="Calibri"/>
              </a:rPr>
              <a:t>1:</a:t>
            </a:r>
            <a:r>
              <a:rPr lang="pl-PL" b="1" spc="-25" dirty="0">
                <a:cs typeface="Calibri"/>
              </a:rPr>
              <a:t> </a:t>
            </a:r>
            <a:r>
              <a:rPr lang="pl-PL" sz="2800" dirty="0">
                <a:cs typeface="Calibri"/>
              </a:rPr>
              <a:t>Zwiększenie</a:t>
            </a:r>
            <a:r>
              <a:rPr lang="pl-PL" sz="2800" spc="-20" dirty="0">
                <a:cs typeface="Calibri"/>
              </a:rPr>
              <a:t> </a:t>
            </a:r>
            <a:r>
              <a:rPr lang="pl-PL" sz="2800" dirty="0">
                <a:cs typeface="Calibri"/>
              </a:rPr>
              <a:t>udziału</a:t>
            </a:r>
            <a:r>
              <a:rPr lang="pl-PL" sz="2800" spc="-70" dirty="0">
                <a:cs typeface="Calibri"/>
              </a:rPr>
              <a:t> </a:t>
            </a:r>
            <a:r>
              <a:rPr lang="pl-PL" sz="2800" u="sng" dirty="0">
                <a:uFill>
                  <a:solidFill>
                    <a:srgbClr val="FFFFFF"/>
                  </a:solidFill>
                </a:uFill>
                <a:cs typeface="Calibri"/>
              </a:rPr>
              <a:t>rodzin</a:t>
            </a:r>
            <a:r>
              <a:rPr lang="pl-PL" sz="2800" u="sng" spc="-75" dirty="0">
                <a:uFill>
                  <a:solidFill>
                    <a:srgbClr val="FFFFFF"/>
                  </a:solidFill>
                </a:uFill>
                <a:cs typeface="Calibri"/>
              </a:rPr>
              <a:t> </a:t>
            </a:r>
            <a:r>
              <a:rPr lang="pl-PL" sz="2800" spc="-50" dirty="0">
                <a:cs typeface="Calibri"/>
              </a:rPr>
              <a:t>i </a:t>
            </a:r>
            <a:r>
              <a:rPr lang="pl-PL" sz="2800" spc="-10" dirty="0">
                <a:cs typeface="Calibri"/>
              </a:rPr>
              <a:t>rodzinnych</a:t>
            </a:r>
            <a:r>
              <a:rPr lang="pl-PL" sz="2800" spc="35" dirty="0">
                <a:cs typeface="Calibri"/>
              </a:rPr>
              <a:t> </a:t>
            </a:r>
            <a:r>
              <a:rPr lang="pl-PL" sz="2800" dirty="0">
                <a:cs typeface="Calibri"/>
              </a:rPr>
              <a:t>form</a:t>
            </a:r>
            <a:r>
              <a:rPr lang="pl-PL" sz="2800" spc="-15" dirty="0">
                <a:cs typeface="Calibri"/>
              </a:rPr>
              <a:t> </a:t>
            </a:r>
            <a:r>
              <a:rPr lang="pl-PL" sz="2800" spc="-10" dirty="0">
                <a:cs typeface="Calibri"/>
              </a:rPr>
              <a:t>pieczy zastępczej</a:t>
            </a:r>
            <a:r>
              <a:rPr lang="pl-PL" sz="2800" spc="55" dirty="0">
                <a:cs typeface="Calibri"/>
              </a:rPr>
              <a:t> </a:t>
            </a:r>
            <a:r>
              <a:rPr lang="pl-PL" sz="2800" dirty="0">
                <a:cs typeface="Calibri"/>
              </a:rPr>
              <a:t>w</a:t>
            </a:r>
            <a:r>
              <a:rPr lang="pl-PL" sz="2800" spc="-55" dirty="0">
                <a:cs typeface="Calibri"/>
              </a:rPr>
              <a:t> </a:t>
            </a:r>
            <a:r>
              <a:rPr lang="pl-PL" sz="2800" dirty="0">
                <a:cs typeface="Calibri"/>
              </a:rPr>
              <a:t>opiece</a:t>
            </a:r>
            <a:r>
              <a:rPr lang="pl-PL" sz="2800" spc="-30" dirty="0">
                <a:cs typeface="Calibri"/>
              </a:rPr>
              <a:t> </a:t>
            </a:r>
            <a:r>
              <a:rPr lang="pl-PL" sz="2800" spc="-50" dirty="0">
                <a:cs typeface="Calibri"/>
              </a:rPr>
              <a:t>i </a:t>
            </a:r>
            <a:r>
              <a:rPr lang="pl-PL" sz="2800" dirty="0">
                <a:cs typeface="Calibri"/>
              </a:rPr>
              <a:t>wychowaniu</a:t>
            </a:r>
            <a:r>
              <a:rPr lang="pl-PL" sz="2800" spc="-65" dirty="0">
                <a:cs typeface="Calibri"/>
              </a:rPr>
              <a:t> </a:t>
            </a:r>
            <a:r>
              <a:rPr lang="pl-PL" sz="2800" u="sng" spc="-10" dirty="0">
                <a:uFill>
                  <a:solidFill>
                    <a:srgbClr val="FFFFFF"/>
                  </a:solidFill>
                </a:uFill>
                <a:cs typeface="Calibri"/>
              </a:rPr>
              <a:t>dzieci</a:t>
            </a:r>
            <a:r>
              <a:rPr lang="pl-PL" sz="2800" spc="-10" dirty="0">
                <a:cs typeface="Calibri"/>
              </a:rPr>
              <a:t>.</a:t>
            </a:r>
          </a:p>
          <a:p>
            <a:pPr>
              <a:lnSpc>
                <a:spcPct val="100000"/>
              </a:lnSpc>
              <a:spcBef>
                <a:spcPts val="1090"/>
              </a:spcBef>
            </a:pPr>
            <a:r>
              <a:rPr lang="pl-PL" sz="2800" b="1" dirty="0">
                <a:cs typeface="Calibri"/>
              </a:rPr>
              <a:t>Cel</a:t>
            </a:r>
            <a:r>
              <a:rPr lang="pl-PL" sz="2800" b="1" spc="-30" dirty="0">
                <a:cs typeface="Calibri"/>
              </a:rPr>
              <a:t> </a:t>
            </a:r>
            <a:r>
              <a:rPr lang="pl-PL" sz="2800" b="1" dirty="0">
                <a:cs typeface="Calibri"/>
              </a:rPr>
              <a:t>strategiczny</a:t>
            </a:r>
            <a:r>
              <a:rPr lang="pl-PL" sz="2800" b="1" spc="-45" dirty="0">
                <a:cs typeface="Calibri"/>
              </a:rPr>
              <a:t> </a:t>
            </a:r>
            <a:r>
              <a:rPr lang="pl-PL" sz="2800" b="1" spc="-25" dirty="0">
                <a:cs typeface="Calibri"/>
              </a:rPr>
              <a:t>2: </a:t>
            </a:r>
            <a:r>
              <a:rPr lang="pl-PL" sz="2800" dirty="0">
                <a:cs typeface="Calibri"/>
              </a:rPr>
              <a:t>Zbudowanie</a:t>
            </a:r>
            <a:r>
              <a:rPr lang="pl-PL" sz="2800" spc="-65" dirty="0">
                <a:cs typeface="Calibri"/>
              </a:rPr>
              <a:t> </a:t>
            </a:r>
            <a:r>
              <a:rPr lang="pl-PL" sz="2800" spc="-10" dirty="0">
                <a:cs typeface="Calibri"/>
              </a:rPr>
              <a:t>skutecznego</a:t>
            </a:r>
            <a:r>
              <a:rPr lang="pl-PL" sz="2800" spc="55" dirty="0">
                <a:cs typeface="Calibri"/>
              </a:rPr>
              <a:t> </a:t>
            </a:r>
            <a:r>
              <a:rPr lang="pl-PL" sz="2800" spc="-50" dirty="0">
                <a:cs typeface="Calibri"/>
              </a:rPr>
              <a:t>i </a:t>
            </a:r>
            <a:r>
              <a:rPr lang="pl-PL" sz="2800" dirty="0">
                <a:cs typeface="Calibri"/>
              </a:rPr>
              <a:t>trwałego</a:t>
            </a:r>
            <a:r>
              <a:rPr lang="pl-PL" sz="2800" spc="-110" dirty="0">
                <a:cs typeface="Calibri"/>
              </a:rPr>
              <a:t> </a:t>
            </a:r>
            <a:r>
              <a:rPr lang="pl-PL" sz="2800" dirty="0">
                <a:cs typeface="Calibri"/>
              </a:rPr>
              <a:t>systemu </a:t>
            </a:r>
            <a:r>
              <a:rPr lang="pl-PL" sz="2800" spc="-10" dirty="0">
                <a:cs typeface="Calibri"/>
              </a:rPr>
              <a:t>świadczącego </a:t>
            </a:r>
            <a:r>
              <a:rPr lang="pl-PL" sz="2800" dirty="0">
                <a:cs typeface="Calibri"/>
              </a:rPr>
              <a:t>usługi</a:t>
            </a:r>
            <a:r>
              <a:rPr lang="pl-PL" sz="2800" spc="-70" dirty="0">
                <a:cs typeface="Calibri"/>
              </a:rPr>
              <a:t> </a:t>
            </a:r>
            <a:r>
              <a:rPr lang="pl-PL" sz="2800" spc="-10" dirty="0">
                <a:cs typeface="Calibri"/>
              </a:rPr>
              <a:t>społeczne</a:t>
            </a:r>
            <a:r>
              <a:rPr lang="pl-PL" sz="2800" spc="140" dirty="0">
                <a:cs typeface="Calibri"/>
              </a:rPr>
              <a:t> </a:t>
            </a:r>
            <a:r>
              <a:rPr lang="pl-PL" sz="2800" u="sng" dirty="0">
                <a:uFill>
                  <a:solidFill>
                    <a:srgbClr val="FFFFFF"/>
                  </a:solidFill>
                </a:uFill>
                <a:cs typeface="Calibri"/>
              </a:rPr>
              <a:t>dla</a:t>
            </a:r>
            <a:r>
              <a:rPr lang="pl-PL" sz="2800" u="sng" spc="-120" dirty="0">
                <a:uFill>
                  <a:solidFill>
                    <a:srgbClr val="FFFFFF"/>
                  </a:solidFill>
                </a:uFill>
                <a:cs typeface="Calibri"/>
              </a:rPr>
              <a:t> </a:t>
            </a:r>
            <a:r>
              <a:rPr lang="pl-PL" sz="2800" u="sng" spc="-20" dirty="0">
                <a:uFill>
                  <a:solidFill>
                    <a:srgbClr val="FFFFFF"/>
                  </a:solidFill>
                </a:uFill>
                <a:cs typeface="Calibri"/>
              </a:rPr>
              <a:t>osób</a:t>
            </a:r>
            <a:r>
              <a:rPr lang="pl-PL" sz="2800" spc="-20" dirty="0">
                <a:cs typeface="Calibri"/>
              </a:rPr>
              <a:t> </a:t>
            </a:r>
            <a:r>
              <a:rPr lang="pl-PL" sz="2800" u="sng" spc="-10" dirty="0">
                <a:uFill>
                  <a:solidFill>
                    <a:srgbClr val="FFFFFF"/>
                  </a:solidFill>
                </a:uFill>
                <a:cs typeface="Calibri"/>
              </a:rPr>
              <a:t>potrzebujących</a:t>
            </a:r>
            <a:r>
              <a:rPr lang="pl-PL" sz="2800" u="sng" spc="60" dirty="0">
                <a:uFill>
                  <a:solidFill>
                    <a:srgbClr val="FFFFFF"/>
                  </a:solidFill>
                </a:uFill>
                <a:cs typeface="Calibri"/>
              </a:rPr>
              <a:t> </a:t>
            </a:r>
            <a:r>
              <a:rPr lang="pl-PL" sz="2800" u="sng" dirty="0">
                <a:uFill>
                  <a:solidFill>
                    <a:srgbClr val="FFFFFF"/>
                  </a:solidFill>
                </a:uFill>
                <a:cs typeface="Calibri"/>
              </a:rPr>
              <a:t>wsparcia</a:t>
            </a:r>
            <a:r>
              <a:rPr lang="pl-PL" sz="2800" u="sng" spc="-95" dirty="0">
                <a:uFill>
                  <a:solidFill>
                    <a:srgbClr val="FFFFFF"/>
                  </a:solidFill>
                </a:uFill>
                <a:cs typeface="Calibri"/>
              </a:rPr>
              <a:t> </a:t>
            </a:r>
            <a:br>
              <a:rPr lang="pl-PL" sz="2800" u="sng" spc="-95" dirty="0">
                <a:uFill>
                  <a:solidFill>
                    <a:srgbClr val="FFFFFF"/>
                  </a:solidFill>
                </a:uFill>
                <a:cs typeface="Calibri"/>
              </a:rPr>
            </a:br>
            <a:r>
              <a:rPr lang="pl-PL" sz="2800" u="sng" spc="-50" dirty="0">
                <a:uFill>
                  <a:solidFill>
                    <a:srgbClr val="FFFFFF"/>
                  </a:solidFill>
                </a:uFill>
                <a:cs typeface="Calibri"/>
              </a:rPr>
              <a:t>w</a:t>
            </a:r>
            <a:r>
              <a:rPr lang="pl-PL" sz="2800" spc="-50" dirty="0">
                <a:cs typeface="Calibri"/>
              </a:rPr>
              <a:t> </a:t>
            </a:r>
            <a:r>
              <a:rPr lang="pl-PL" sz="2800" u="sng" spc="-10" dirty="0">
                <a:uFill>
                  <a:solidFill>
                    <a:srgbClr val="FFFFFF"/>
                  </a:solidFill>
                </a:uFill>
                <a:cs typeface="Calibri"/>
              </a:rPr>
              <a:t>codziennym</a:t>
            </a:r>
            <a:r>
              <a:rPr lang="pl-PL" sz="2800" u="sng" spc="-30" dirty="0">
                <a:uFill>
                  <a:solidFill>
                    <a:srgbClr val="FFFFFF"/>
                  </a:solidFill>
                </a:uFill>
                <a:cs typeface="Calibri"/>
              </a:rPr>
              <a:t> </a:t>
            </a:r>
            <a:r>
              <a:rPr lang="pl-PL" sz="2800" u="sng" spc="-10" dirty="0">
                <a:uFill>
                  <a:solidFill>
                    <a:srgbClr val="FFFFFF"/>
                  </a:solidFill>
                </a:uFill>
                <a:cs typeface="Calibri"/>
              </a:rPr>
              <a:t>funkcjonowaniu.</a:t>
            </a:r>
          </a:p>
          <a:p>
            <a:pPr>
              <a:lnSpc>
                <a:spcPct val="100000"/>
              </a:lnSpc>
              <a:spcBef>
                <a:spcPts val="1090"/>
              </a:spcBef>
            </a:pPr>
            <a:r>
              <a:rPr lang="pl-PL" sz="2800" b="1" dirty="0">
                <a:cs typeface="Calibri"/>
              </a:rPr>
              <a:t>Cel</a:t>
            </a:r>
            <a:r>
              <a:rPr lang="pl-PL" sz="2800" b="1" spc="-30" dirty="0">
                <a:cs typeface="Calibri"/>
              </a:rPr>
              <a:t> </a:t>
            </a:r>
            <a:r>
              <a:rPr lang="pl-PL" sz="2800" b="1" dirty="0">
                <a:cs typeface="Calibri"/>
              </a:rPr>
              <a:t>strategiczny</a:t>
            </a:r>
            <a:r>
              <a:rPr lang="pl-PL" sz="2800" b="1" spc="-45" dirty="0">
                <a:cs typeface="Calibri"/>
              </a:rPr>
              <a:t> </a:t>
            </a:r>
            <a:r>
              <a:rPr lang="pl-PL" sz="2800" b="1" spc="-25" dirty="0">
                <a:cs typeface="Calibri"/>
              </a:rPr>
              <a:t>3: </a:t>
            </a:r>
            <a:r>
              <a:rPr lang="pl-PL" sz="2800" dirty="0">
                <a:cs typeface="Calibri"/>
              </a:rPr>
              <a:t>Włączenie</a:t>
            </a:r>
            <a:r>
              <a:rPr lang="pl-PL" sz="2800" spc="-25" dirty="0">
                <a:cs typeface="Calibri"/>
              </a:rPr>
              <a:t> </a:t>
            </a:r>
            <a:r>
              <a:rPr lang="pl-PL" sz="2800" spc="-10" dirty="0">
                <a:cs typeface="Calibri"/>
              </a:rPr>
              <a:t>społeczne</a:t>
            </a:r>
            <a:r>
              <a:rPr lang="pl-PL" sz="2800" spc="25" dirty="0">
                <a:cs typeface="Calibri"/>
              </a:rPr>
              <a:t> </a:t>
            </a:r>
            <a:r>
              <a:rPr lang="pl-PL" sz="2800" u="sng" dirty="0">
                <a:uFill>
                  <a:solidFill>
                    <a:srgbClr val="FFFFFF"/>
                  </a:solidFill>
                </a:uFill>
                <a:cs typeface="Calibri"/>
              </a:rPr>
              <a:t>osób</a:t>
            </a:r>
            <a:r>
              <a:rPr lang="pl-PL" sz="2800" u="sng" spc="-65" dirty="0">
                <a:uFill>
                  <a:solidFill>
                    <a:srgbClr val="FFFFFF"/>
                  </a:solidFill>
                </a:uFill>
                <a:cs typeface="Calibri"/>
              </a:rPr>
              <a:t> </a:t>
            </a:r>
            <a:r>
              <a:rPr lang="pl-PL" sz="2800" u="sng" spc="-50" dirty="0">
                <a:uFill>
                  <a:solidFill>
                    <a:srgbClr val="FFFFFF"/>
                  </a:solidFill>
                </a:uFill>
                <a:cs typeface="Calibri"/>
              </a:rPr>
              <a:t>z </a:t>
            </a:r>
            <a:r>
              <a:rPr lang="pl-PL" sz="2800" u="sng" spc="-20" dirty="0">
                <a:uFill>
                  <a:solidFill>
                    <a:srgbClr val="FFFFFF"/>
                  </a:solidFill>
                </a:uFill>
                <a:cs typeface="Calibri"/>
              </a:rPr>
              <a:t>niepełnosprawnościami</a:t>
            </a:r>
            <a:r>
              <a:rPr lang="pl-PL" sz="2800" u="sng" spc="220" dirty="0">
                <a:uFill>
                  <a:solidFill>
                    <a:srgbClr val="FFFFFF"/>
                  </a:solidFill>
                </a:uFill>
                <a:cs typeface="Calibri"/>
              </a:rPr>
              <a:t> </a:t>
            </a:r>
            <a:r>
              <a:rPr lang="pl-PL" sz="2800" spc="-10" dirty="0">
                <a:cs typeface="Calibri"/>
              </a:rPr>
              <a:t>dające </a:t>
            </a:r>
            <a:r>
              <a:rPr lang="pl-PL" sz="2800" dirty="0">
                <a:cs typeface="Calibri"/>
              </a:rPr>
              <a:t>możliwość</a:t>
            </a:r>
            <a:r>
              <a:rPr lang="pl-PL" sz="2800" spc="-20" dirty="0">
                <a:cs typeface="Calibri"/>
              </a:rPr>
              <a:t> </a:t>
            </a:r>
            <a:r>
              <a:rPr lang="pl-PL" sz="2800" dirty="0">
                <a:cs typeface="Calibri"/>
              </a:rPr>
              <a:t>życia w</a:t>
            </a:r>
            <a:r>
              <a:rPr lang="pl-PL" sz="2800" spc="-110" dirty="0">
                <a:cs typeface="Calibri"/>
              </a:rPr>
              <a:t> </a:t>
            </a:r>
            <a:r>
              <a:rPr lang="pl-PL" sz="2800" spc="-25" dirty="0">
                <a:cs typeface="Calibri"/>
              </a:rPr>
              <a:t>społeczności </a:t>
            </a:r>
            <a:r>
              <a:rPr lang="pl-PL" sz="2800" dirty="0">
                <a:cs typeface="Calibri"/>
              </a:rPr>
              <a:t>lokalnej</a:t>
            </a:r>
            <a:r>
              <a:rPr lang="pl-PL" sz="2800" spc="-90" dirty="0">
                <a:cs typeface="Calibri"/>
              </a:rPr>
              <a:t> </a:t>
            </a:r>
            <a:r>
              <a:rPr lang="pl-PL" sz="2800" dirty="0">
                <a:cs typeface="Calibri"/>
              </a:rPr>
              <a:t>niezależnie</a:t>
            </a:r>
            <a:r>
              <a:rPr lang="pl-PL" sz="2800" spc="50" dirty="0">
                <a:cs typeface="Calibri"/>
              </a:rPr>
              <a:t> </a:t>
            </a:r>
            <a:r>
              <a:rPr lang="pl-PL" sz="2800" dirty="0">
                <a:cs typeface="Calibri"/>
              </a:rPr>
              <a:t>od</a:t>
            </a:r>
            <a:r>
              <a:rPr lang="pl-PL" sz="2800" spc="-105" dirty="0">
                <a:cs typeface="Calibri"/>
              </a:rPr>
              <a:t> </a:t>
            </a:r>
            <a:r>
              <a:rPr lang="pl-PL" sz="2800" spc="-10" dirty="0">
                <a:cs typeface="Calibri"/>
              </a:rPr>
              <a:t>stopnia sprawności</a:t>
            </a:r>
          </a:p>
          <a:p>
            <a:pPr marR="1905">
              <a:lnSpc>
                <a:spcPct val="100000"/>
              </a:lnSpc>
            </a:pPr>
            <a:r>
              <a:rPr lang="pl-PL" sz="2800" b="1" dirty="0">
                <a:cs typeface="Calibri"/>
              </a:rPr>
              <a:t>Cel</a:t>
            </a:r>
            <a:r>
              <a:rPr lang="pl-PL" sz="2800" b="1" spc="-15" dirty="0">
                <a:cs typeface="Calibri"/>
              </a:rPr>
              <a:t> </a:t>
            </a:r>
            <a:r>
              <a:rPr lang="pl-PL" sz="2800" b="1" dirty="0">
                <a:cs typeface="Calibri"/>
              </a:rPr>
              <a:t>strategiczny</a:t>
            </a:r>
            <a:r>
              <a:rPr lang="pl-PL" sz="2800" b="1" spc="-35" dirty="0">
                <a:cs typeface="Calibri"/>
              </a:rPr>
              <a:t> </a:t>
            </a:r>
            <a:r>
              <a:rPr lang="pl-PL" sz="2800" b="1" spc="-25" dirty="0">
                <a:cs typeface="Calibri"/>
              </a:rPr>
              <a:t>4: </a:t>
            </a:r>
            <a:r>
              <a:rPr lang="pl-PL" sz="2800" dirty="0">
                <a:cs typeface="Calibri"/>
              </a:rPr>
              <a:t>Stworzenie</a:t>
            </a:r>
            <a:r>
              <a:rPr lang="pl-PL" sz="2800" spc="-65" dirty="0">
                <a:cs typeface="Calibri"/>
              </a:rPr>
              <a:t> </a:t>
            </a:r>
            <a:r>
              <a:rPr lang="pl-PL" sz="2800" spc="-10" dirty="0">
                <a:cs typeface="Calibri"/>
              </a:rPr>
              <a:t>skutecznego </a:t>
            </a:r>
            <a:r>
              <a:rPr lang="pl-PL" sz="2800" dirty="0">
                <a:cs typeface="Calibri"/>
              </a:rPr>
              <a:t>systemu</a:t>
            </a:r>
            <a:r>
              <a:rPr lang="pl-PL" sz="2800" spc="-25" dirty="0">
                <a:cs typeface="Calibri"/>
              </a:rPr>
              <a:t> </a:t>
            </a:r>
            <a:r>
              <a:rPr lang="pl-PL" sz="2800" u="sng" dirty="0">
                <a:uFill>
                  <a:solidFill>
                    <a:srgbClr val="FFFFFF"/>
                  </a:solidFill>
                </a:uFill>
                <a:cs typeface="Calibri"/>
              </a:rPr>
              <a:t>usług</a:t>
            </a:r>
            <a:r>
              <a:rPr lang="pl-PL" sz="2800" u="sng" spc="-105" dirty="0">
                <a:uFill>
                  <a:solidFill>
                    <a:srgbClr val="FFFFFF"/>
                  </a:solidFill>
                </a:uFill>
                <a:cs typeface="Calibri"/>
              </a:rPr>
              <a:t> </a:t>
            </a:r>
            <a:r>
              <a:rPr lang="pl-PL" sz="2800" u="sng" spc="-10" dirty="0">
                <a:uFill>
                  <a:solidFill>
                    <a:srgbClr val="FFFFFF"/>
                  </a:solidFill>
                </a:uFill>
                <a:cs typeface="Calibri"/>
              </a:rPr>
              <a:t>społecznych</a:t>
            </a:r>
            <a:r>
              <a:rPr lang="pl-PL" sz="2800" spc="75" dirty="0">
                <a:cs typeface="Calibri"/>
              </a:rPr>
              <a:t> </a:t>
            </a:r>
            <a:br>
              <a:rPr lang="pl-PL" sz="2800" spc="75" dirty="0">
                <a:cs typeface="Calibri"/>
              </a:rPr>
            </a:br>
            <a:r>
              <a:rPr lang="pl-PL" sz="2800" u="sng" spc="-25" dirty="0">
                <a:uFill>
                  <a:solidFill>
                    <a:srgbClr val="FFFFFF"/>
                  </a:solidFill>
                </a:uFill>
                <a:cs typeface="Calibri"/>
              </a:rPr>
              <a:t>dla</a:t>
            </a:r>
            <a:r>
              <a:rPr lang="pl-PL" sz="2800" spc="-25" dirty="0">
                <a:cs typeface="Calibri"/>
              </a:rPr>
              <a:t> </a:t>
            </a:r>
            <a:r>
              <a:rPr lang="pl-PL" sz="2800" u="sng" dirty="0">
                <a:uFill>
                  <a:solidFill>
                    <a:srgbClr val="FFFFFF"/>
                  </a:solidFill>
                </a:uFill>
                <a:cs typeface="Calibri"/>
              </a:rPr>
              <a:t>osób</a:t>
            </a:r>
            <a:r>
              <a:rPr lang="pl-PL" sz="2800" u="sng" spc="5" dirty="0">
                <a:uFill>
                  <a:solidFill>
                    <a:srgbClr val="FFFFFF"/>
                  </a:solidFill>
                </a:uFill>
                <a:cs typeface="Calibri"/>
              </a:rPr>
              <a:t> </a:t>
            </a:r>
            <a:r>
              <a:rPr lang="pl-PL" sz="2800" u="sng" dirty="0">
                <a:uFill>
                  <a:solidFill>
                    <a:srgbClr val="FFFFFF"/>
                  </a:solidFill>
                </a:uFill>
                <a:cs typeface="Calibri"/>
              </a:rPr>
              <a:t>z</a:t>
            </a:r>
            <a:r>
              <a:rPr lang="pl-PL" sz="2800" u="sng" spc="-65" dirty="0">
                <a:uFill>
                  <a:solidFill>
                    <a:srgbClr val="FFFFFF"/>
                  </a:solidFill>
                </a:uFill>
                <a:cs typeface="Calibri"/>
              </a:rPr>
              <a:t> </a:t>
            </a:r>
            <a:r>
              <a:rPr lang="pl-PL" sz="2800" u="sng" spc="-10" dirty="0">
                <a:uFill>
                  <a:solidFill>
                    <a:srgbClr val="FFFFFF"/>
                  </a:solidFill>
                </a:uFill>
                <a:cs typeface="Calibri"/>
              </a:rPr>
              <a:t>zaburzeniami</a:t>
            </a:r>
            <a:r>
              <a:rPr lang="pl-PL" sz="2800" spc="-10" dirty="0">
                <a:cs typeface="Calibri"/>
              </a:rPr>
              <a:t> </a:t>
            </a:r>
            <a:r>
              <a:rPr lang="pl-PL" sz="2800" u="sng" spc="-10" dirty="0">
                <a:uFill>
                  <a:solidFill>
                    <a:srgbClr val="FFFFFF"/>
                  </a:solidFill>
                </a:uFill>
                <a:cs typeface="Calibri"/>
              </a:rPr>
              <a:t>psychicznymi</a:t>
            </a:r>
          </a:p>
          <a:p>
            <a:pPr marL="4445">
              <a:lnSpc>
                <a:spcPct val="100000"/>
              </a:lnSpc>
            </a:pPr>
            <a:r>
              <a:rPr lang="pl-PL" sz="2800" b="1" dirty="0">
                <a:cs typeface="Calibri"/>
              </a:rPr>
              <a:t>Cel</a:t>
            </a:r>
            <a:r>
              <a:rPr lang="pl-PL" sz="2800" b="1" spc="-30" dirty="0">
                <a:cs typeface="Calibri"/>
              </a:rPr>
              <a:t> </a:t>
            </a:r>
            <a:r>
              <a:rPr lang="pl-PL" sz="2800" b="1" dirty="0">
                <a:cs typeface="Calibri"/>
              </a:rPr>
              <a:t>strategiczny</a:t>
            </a:r>
            <a:r>
              <a:rPr lang="pl-PL" sz="2800" b="1" spc="-45" dirty="0">
                <a:cs typeface="Calibri"/>
              </a:rPr>
              <a:t> </a:t>
            </a:r>
            <a:r>
              <a:rPr lang="pl-PL" sz="2800" b="1" spc="-25" dirty="0">
                <a:cs typeface="Calibri"/>
              </a:rPr>
              <a:t>5: </a:t>
            </a:r>
            <a:r>
              <a:rPr lang="pl-PL" sz="2800" dirty="0">
                <a:cs typeface="Calibri"/>
              </a:rPr>
              <a:t>Stworzenie</a:t>
            </a:r>
            <a:r>
              <a:rPr lang="pl-PL" sz="2800" spc="-50" dirty="0">
                <a:cs typeface="Calibri"/>
              </a:rPr>
              <a:t> </a:t>
            </a:r>
            <a:r>
              <a:rPr lang="pl-PL" sz="2800" spc="-10" dirty="0">
                <a:cs typeface="Calibri"/>
              </a:rPr>
              <a:t>skutecznego </a:t>
            </a:r>
            <a:r>
              <a:rPr lang="pl-PL" sz="2800" dirty="0">
                <a:cs typeface="Calibri"/>
              </a:rPr>
              <a:t>systemu</a:t>
            </a:r>
            <a:r>
              <a:rPr lang="pl-PL" sz="2800" spc="15" dirty="0">
                <a:cs typeface="Calibri"/>
              </a:rPr>
              <a:t> </a:t>
            </a:r>
            <a:r>
              <a:rPr lang="pl-PL" sz="2800" dirty="0">
                <a:cs typeface="Calibri"/>
              </a:rPr>
              <a:t>wsparcia</a:t>
            </a:r>
            <a:r>
              <a:rPr lang="pl-PL" sz="2800" spc="-55" dirty="0">
                <a:cs typeface="Calibri"/>
              </a:rPr>
              <a:t> </a:t>
            </a:r>
            <a:r>
              <a:rPr lang="pl-PL" sz="2800" u="sng" dirty="0">
                <a:uFill>
                  <a:solidFill>
                    <a:srgbClr val="FFFFFF"/>
                  </a:solidFill>
                </a:uFill>
                <a:cs typeface="Calibri"/>
              </a:rPr>
              <a:t>dla</a:t>
            </a:r>
            <a:r>
              <a:rPr lang="pl-PL" sz="2800" u="sng" spc="-120" dirty="0">
                <a:uFill>
                  <a:solidFill>
                    <a:srgbClr val="FFFFFF"/>
                  </a:solidFill>
                </a:uFill>
                <a:cs typeface="Calibri"/>
              </a:rPr>
              <a:t> </a:t>
            </a:r>
            <a:r>
              <a:rPr lang="pl-PL" sz="2800" u="sng" dirty="0">
                <a:uFill>
                  <a:solidFill>
                    <a:srgbClr val="FFFFFF"/>
                  </a:solidFill>
                </a:uFill>
                <a:cs typeface="Calibri"/>
              </a:rPr>
              <a:t>osób</a:t>
            </a:r>
            <a:r>
              <a:rPr lang="pl-PL" sz="2800" u="sng" spc="30" dirty="0">
                <a:uFill>
                  <a:solidFill>
                    <a:srgbClr val="FFFFFF"/>
                  </a:solidFill>
                </a:uFill>
                <a:cs typeface="Calibri"/>
              </a:rPr>
              <a:t> </a:t>
            </a:r>
            <a:br>
              <a:rPr lang="pl-PL" sz="2800" u="sng" spc="30" dirty="0">
                <a:uFill>
                  <a:solidFill>
                    <a:srgbClr val="FFFFFF"/>
                  </a:solidFill>
                </a:uFill>
                <a:cs typeface="Calibri"/>
              </a:rPr>
            </a:br>
            <a:r>
              <a:rPr lang="pl-PL" sz="2800" u="sng" spc="-50" dirty="0">
                <a:uFill>
                  <a:solidFill>
                    <a:srgbClr val="FFFFFF"/>
                  </a:solidFill>
                </a:uFill>
                <a:cs typeface="Calibri"/>
              </a:rPr>
              <a:t>w </a:t>
            </a:r>
            <a:r>
              <a:rPr lang="pl-PL" sz="2800" u="sng" dirty="0">
                <a:uFill>
                  <a:solidFill>
                    <a:srgbClr val="FFFFFF"/>
                  </a:solidFill>
                </a:uFill>
                <a:cs typeface="Calibri"/>
              </a:rPr>
              <a:t>kryzysie</a:t>
            </a:r>
            <a:r>
              <a:rPr lang="pl-PL" sz="2800" u="sng" spc="-10" dirty="0">
                <a:uFill>
                  <a:solidFill>
                    <a:srgbClr val="FFFFFF"/>
                  </a:solidFill>
                </a:uFill>
                <a:cs typeface="Calibri"/>
              </a:rPr>
              <a:t> bezdomności</a:t>
            </a:r>
            <a:r>
              <a:rPr lang="pl-PL" sz="2800" u="sng" spc="90" dirty="0">
                <a:uFill>
                  <a:solidFill>
                    <a:srgbClr val="FFFFFF"/>
                  </a:solidFill>
                </a:uFill>
                <a:cs typeface="Calibri"/>
              </a:rPr>
              <a:t> </a:t>
            </a:r>
            <a:r>
              <a:rPr lang="pl-PL" sz="2800" u="sng" dirty="0">
                <a:uFill>
                  <a:solidFill>
                    <a:srgbClr val="FFFFFF"/>
                  </a:solidFill>
                </a:uFill>
                <a:cs typeface="Calibri"/>
              </a:rPr>
              <a:t>oraz</a:t>
            </a:r>
            <a:r>
              <a:rPr lang="pl-PL" sz="2800" u="sng" spc="-65" dirty="0">
                <a:uFill>
                  <a:solidFill>
                    <a:srgbClr val="FFFFFF"/>
                  </a:solidFill>
                </a:uFill>
                <a:cs typeface="Calibri"/>
              </a:rPr>
              <a:t> </a:t>
            </a:r>
            <a:r>
              <a:rPr lang="pl-PL" sz="2800" u="sng" spc="-20" dirty="0">
                <a:uFill>
                  <a:solidFill>
                    <a:srgbClr val="FFFFFF"/>
                  </a:solidFill>
                </a:uFill>
                <a:cs typeface="Calibri"/>
              </a:rPr>
              <a:t>osób</a:t>
            </a:r>
            <a:r>
              <a:rPr lang="pl-PL" sz="2800" spc="-20" dirty="0">
                <a:cs typeface="Calibri"/>
              </a:rPr>
              <a:t> </a:t>
            </a:r>
            <a:r>
              <a:rPr lang="pl-PL" sz="2800" u="sng" spc="-10" dirty="0">
                <a:uFill>
                  <a:solidFill>
                    <a:srgbClr val="FFFFFF"/>
                  </a:solidFill>
                </a:uFill>
                <a:cs typeface="Calibri"/>
              </a:rPr>
              <a:t>zagrożonych</a:t>
            </a:r>
            <a:r>
              <a:rPr lang="pl-PL" sz="2800" u="sng" spc="-15" dirty="0">
                <a:uFill>
                  <a:solidFill>
                    <a:srgbClr val="FFFFFF"/>
                  </a:solidFill>
                </a:uFill>
                <a:cs typeface="Calibri"/>
              </a:rPr>
              <a:t> </a:t>
            </a:r>
            <a:r>
              <a:rPr lang="pl-PL" sz="2800" u="sng" spc="-10" dirty="0">
                <a:uFill>
                  <a:solidFill>
                    <a:srgbClr val="FFFFFF"/>
                  </a:solidFill>
                </a:uFill>
                <a:cs typeface="Calibri"/>
              </a:rPr>
              <a:t>bezdomnością</a:t>
            </a:r>
            <a:endParaRPr lang="pl-PL" dirty="0"/>
          </a:p>
        </p:txBody>
      </p:sp>
      <p:pic>
        <p:nvPicPr>
          <p:cNvPr id="4" name="Obraz 3" descr="Obraz zawierający zrzut ekranu, Wielobarwność, Prostokąt&#10;&#10;Opis wygenerowany automatycznie">
            <a:extLst>
              <a:ext uri="{FF2B5EF4-FFF2-40B4-BE49-F238E27FC236}">
                <a16:creationId xmlns:a16="http://schemas.microsoft.com/office/drawing/2014/main" id="{16203224-88C5-FBA7-1D7D-2A8875EE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92" y="0"/>
            <a:ext cx="6673616" cy="920365"/>
          </a:xfrm>
          <a:prstGeom prst="rect">
            <a:avLst/>
          </a:prstGeom>
        </p:spPr>
      </p:pic>
    </p:spTree>
    <p:extLst>
      <p:ext uri="{BB962C8B-B14F-4D97-AF65-F5344CB8AC3E}">
        <p14:creationId xmlns:p14="http://schemas.microsoft.com/office/powerpoint/2010/main" val="250284865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6805</Words>
  <Application>Microsoft Office PowerPoint</Application>
  <PresentationFormat>Panoramiczny</PresentationFormat>
  <Paragraphs>497</Paragraphs>
  <Slides>78</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78</vt:i4>
      </vt:variant>
    </vt:vector>
  </HeadingPairs>
  <TitlesOfParts>
    <vt:vector size="87" baseType="lpstr">
      <vt:lpstr>Arial</vt:lpstr>
      <vt:lpstr>Calibri</vt:lpstr>
      <vt:lpstr>Calibri Light</vt:lpstr>
      <vt:lpstr>Calibri-Bold</vt:lpstr>
      <vt:lpstr>Calibri-Italic</vt:lpstr>
      <vt:lpstr>Courier New</vt:lpstr>
      <vt:lpstr>Times New Roman</vt:lpstr>
      <vt:lpstr>Wingdings</vt:lpstr>
      <vt:lpstr>Motyw pakietu Office</vt:lpstr>
      <vt:lpstr>      Panel  2 - 3    pn. Budowanie lokalnego planu/strategii  deinstytucjonanalizacji usług społecznych  w oparciu o lokalne zasoby.    </vt:lpstr>
      <vt:lpstr>Deinstytucjonalizacja usług</vt:lpstr>
      <vt:lpstr>Kierunek deinstytucjonalizacji</vt:lpstr>
      <vt:lpstr>    Rozwój usług społecznych</vt:lpstr>
      <vt:lpstr>  Samorządy lokalne</vt:lpstr>
      <vt:lpstr>Prezentacja programu PowerPoint</vt:lpstr>
      <vt:lpstr>    Wizja Strategii Rozwoju Usług Społecznych</vt:lpstr>
      <vt:lpstr>  Istota DI - Strategii Rozwoju Usług Społecznych</vt:lpstr>
      <vt:lpstr>Cele strategiczne Deinstytucjonalizacji Usług Społecznych</vt:lpstr>
      <vt:lpstr>    Cel strategiczny 1: Zwiększenie udziału rodzin i rodzinnych form pieczy zastępczej w opiece i wychowaniu dzieci.</vt:lpstr>
      <vt:lpstr>Cel strategiczny 2. Zbudowanie skutecznego i trwałego systemu świadczącego usługi społeczne dla osób potrzebujących wsparcia w codziennym funkcjonowaniu</vt:lpstr>
      <vt:lpstr>Cel strategiczny 3. Włączenie społeczne osób z niepełnosprawnościami dające możliwość życia w społeczności lokalnej niezależnie od stopnia sprawności</vt:lpstr>
      <vt:lpstr>Cel strategiczny 4. Stworzenie skutecznego systemu usług społecznych dla osób z zaburzeniami psychicznymi</vt:lpstr>
      <vt:lpstr>Cel strategiczny 5. Stworzenie skutecznego systemu wsparcia dla osób w kryzysie bezdomności oraz osób zagrożonych bezdomnością</vt:lpstr>
      <vt:lpstr>Lokalne Plany Deinstytucjonalizacji</vt:lpstr>
      <vt:lpstr>Prezentacja programu PowerPoint</vt:lpstr>
      <vt:lpstr>Prezentacja programu PowerPoint</vt:lpstr>
      <vt:lpstr>Prezentacja programu PowerPoint</vt:lpstr>
      <vt:lpstr>Prezentacja programu PowerPoint</vt:lpstr>
      <vt:lpstr>Wytyczne odnoszą się do trzech aspektów deinstytucjonalizacji:</vt:lpstr>
      <vt:lpstr>Proces deinstytucjonalizacji</vt:lpstr>
      <vt:lpstr>Prezentacja programu PowerPoint</vt:lpstr>
      <vt:lpstr>Plany deinstytucjonalizacji</vt:lpstr>
      <vt:lpstr>CZĘŚĆ DIAGNOSTYCZNA Lokalnego Planu Deinstytucjoinalizacji </vt:lpstr>
      <vt:lpstr>II. ANALIZA ZASOBÓW ŚRODOWISKOWYCH </vt:lpstr>
      <vt:lpstr>Istniejące na terenie gminy zasoby instytucje</vt:lpstr>
      <vt:lpstr>Informacje o usługach świadczonych w środowisku</vt:lpstr>
      <vt:lpstr>III. NIEZBĘDNE DIAGNOZY W ZAKRESIE POTRZEB   </vt:lpstr>
      <vt:lpstr>IV. ANALIZA POTRZEB W ZAKRESIE REALIZACJI USŁUG SPOŁECZNYCH </vt:lpstr>
      <vt:lpstr>Prezentacja programu PowerPoint</vt:lpstr>
      <vt:lpstr>WSPARCIE OSÓB STARSZYCH – przykłady usług:</vt:lpstr>
      <vt:lpstr>2. WSPARCIE OSÓB Z NIEPEŁNOSPRAWNOŚCIAMI – przykłady usług :</vt:lpstr>
      <vt:lpstr>2. WSPARCIE OSÓB Z NIEPEŁNOSPRAWNOŚCIAMI – przykłady usług : </vt:lpstr>
      <vt:lpstr>3. WSPARCIE OSÓB BEZDOMNYCH – przykłady usług </vt:lpstr>
      <vt:lpstr>4. WSPARCIE OSÓB Z ZABURZENIAMI PSYCHICZNYMI – przykłady usług : </vt:lpstr>
      <vt:lpstr>5. WSPARCIE DZIECKA I RODZINY, W TYM DZIECKA  Z NIEPEŁNOSPRAWNOŚCIĄ – przykłady usług:</vt:lpstr>
      <vt:lpstr>Niezbędne diagnozy w zakresie potrzeb</vt:lpstr>
      <vt:lpstr>Analiza potrzeb w zakresie realizacji usług społecznych</vt:lpstr>
      <vt:lpstr>2. CZĘŚĆ PROGRAMOWA LOKALNEGO PLANU DEINSTYTUCJONALIZACJI USŁUG,   czyli  przykładowe cele i działania zostaną rozpisane  w załączniku dalszej części dokumentu </vt:lpstr>
      <vt:lpstr>Część programowa Plan rozwoju usług społecznych</vt:lpstr>
      <vt:lpstr>Analiza kosztów realizacji planu</vt:lpstr>
      <vt:lpstr>1. PLAN DEINSTYTUCJONALIZACJI USŁUG</vt:lpstr>
      <vt:lpstr>Prezentacja programu PowerPoint</vt:lpstr>
      <vt:lpstr>Prezentacja programu PowerPoint</vt:lpstr>
      <vt:lpstr>Przy tworzeniu planu deinstytucjonalizacji usług społecznych należy wziąć pod uwagę następujące elementy: </vt:lpstr>
      <vt:lpstr>II.   ISTNIEJĄCE NA TERENIE GMINY INSTYTUCJE:</vt:lpstr>
      <vt:lpstr>INFORMACJE O USŁUGACH ŚWIADCZONYCH W ŚRODOWISKU M.IN.:</vt:lpstr>
      <vt:lpstr>ANALIZA POTRZEB I BARIER</vt:lpstr>
      <vt:lpstr>ANALIZA POTRZEB I BARIER</vt:lpstr>
      <vt:lpstr>  V. OCENA ZASOBÓW GMINY / POWIATU MOŻLIWYCH DO WYKORZYSTANIA W PRZEPROWADZENIU PROCESU DEINSTYTUCJONALIZACJI USŁUG SPOŁECZNYCH NA POZIOMIE LOKALNYM M.IN.: </vt:lpstr>
      <vt:lpstr> PRZYKŁADOWE WSKAŹNIKI SŁUŻĄCE  DO MONITOROWANIA REALIZACJI  LOKALNYCH PLANÓW DEINSTYTUCJONALIZACJI USŁUG SPOŁECZNYCH:</vt:lpstr>
      <vt:lpstr>Dostępne zasoby do realizacji usług: kadrowe, finansowe, infrastrukturalne</vt:lpstr>
      <vt:lpstr>System monitorowania i oceny LPDI</vt:lpstr>
      <vt:lpstr> Lokalny Plan Rozwoju Usług Społecznych dla Gminy X na lata 2023-2025 </vt:lpstr>
      <vt:lpstr>Lokalny Plan Rozwoju Usług Społecznych dla Gminy X na lata 2023-2025 </vt:lpstr>
      <vt:lpstr>Lokalny Plan Rozwoju Usług Społecznych dla Gminy X na lata 2023-2025 </vt:lpstr>
      <vt:lpstr>       Lokalny Plan DEINSTYTUCJONALIZACJI Rozwoju Usług Społecznych</vt:lpstr>
      <vt:lpstr>Perspektywa rozwoju usług społecznych i deinstytucjonalizacji  na poziomie lokalnym: powiatowym i gminnym:</vt:lpstr>
      <vt:lpstr>Prezentacja programu PowerPoint</vt:lpstr>
      <vt:lpstr>Dokumenty krajowe i regionalne, powiatowe i gminne do LPDI </vt:lpstr>
      <vt:lpstr>Prezentacja programu PowerPoint</vt:lpstr>
      <vt:lpstr>Dokumenty z poziomu powiatu/ gminy  do procesu opracowania Planu: Planu/ Programu/ Strategii RUS I DI : </vt:lpstr>
      <vt:lpstr>Prezentacja programu PowerPoint</vt:lpstr>
      <vt:lpstr>Praca z tekstem źródłowym  </vt:lpstr>
      <vt:lpstr>Charakterystyka usług społecznych wg. Wytycznych </vt:lpstr>
      <vt:lpstr>Prezentacja programu PowerPoint</vt:lpstr>
      <vt:lpstr> Perspektywa rozwoju usług społecznych  i deinstytucjonalizacji na poziomie lokalnym:  powiatowym i gminnym </vt:lpstr>
      <vt:lpstr>Prezentacja programu PowerPoint</vt:lpstr>
      <vt:lpstr>W skład  Zespołu powinni wchodzić: </vt:lpstr>
      <vt:lpstr>Formuła działania Zespołu </vt:lpstr>
      <vt:lpstr>Prezentacja programu PowerPoint</vt:lpstr>
      <vt:lpstr>Prezentacja programu PowerPoint</vt:lpstr>
      <vt:lpstr>Rola Zespołu powinna być wielowymiarowa. </vt:lpstr>
      <vt:lpstr>Prezentacja programu PowerPoint</vt:lpstr>
      <vt:lpstr>Materiały do prezentacji wybrano i opracowano na podstawie następującej bibliografii:  </vt:lpstr>
      <vt:lpstr>Materiały do prezentacji wybrano i opracowano na podstawie następującej bibliografii:  </vt:lpstr>
      <vt:lpstr>Materiały do prezentacji wybrano i opracowano  na podstawie następującej bibliografii: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Bartosz Urban</dc:creator>
  <cp:lastModifiedBy>Jadwiga Olszowska-Urban</cp:lastModifiedBy>
  <cp:revision>67</cp:revision>
  <dcterms:created xsi:type="dcterms:W3CDTF">2023-05-02T11:29:12Z</dcterms:created>
  <dcterms:modified xsi:type="dcterms:W3CDTF">2024-03-18T11:29:11Z</dcterms:modified>
</cp:coreProperties>
</file>