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32" r:id="rId3"/>
    <p:sldId id="264" r:id="rId4"/>
    <p:sldId id="257" r:id="rId5"/>
    <p:sldId id="258" r:id="rId6"/>
    <p:sldId id="309" r:id="rId7"/>
    <p:sldId id="259" r:id="rId8"/>
    <p:sldId id="260" r:id="rId9"/>
    <p:sldId id="261" r:id="rId10"/>
    <p:sldId id="262" r:id="rId11"/>
    <p:sldId id="267" r:id="rId12"/>
    <p:sldId id="263" r:id="rId13"/>
    <p:sldId id="333" r:id="rId14"/>
    <p:sldId id="334" r:id="rId15"/>
    <p:sldId id="271" r:id="rId16"/>
    <p:sldId id="275" r:id="rId17"/>
    <p:sldId id="277" r:id="rId18"/>
    <p:sldId id="279" r:id="rId19"/>
    <p:sldId id="278" r:id="rId20"/>
    <p:sldId id="276" r:id="rId21"/>
    <p:sldId id="268" r:id="rId22"/>
    <p:sldId id="269" r:id="rId23"/>
    <p:sldId id="270" r:id="rId24"/>
    <p:sldId id="280" r:id="rId25"/>
    <p:sldId id="272" r:id="rId26"/>
    <p:sldId id="273" r:id="rId27"/>
    <p:sldId id="274" r:id="rId28"/>
    <p:sldId id="265" r:id="rId29"/>
    <p:sldId id="284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4" r:id="rId55"/>
    <p:sldId id="266" r:id="rId56"/>
    <p:sldId id="330" r:id="rId57"/>
    <p:sldId id="307" r:id="rId58"/>
    <p:sldId id="310" r:id="rId59"/>
    <p:sldId id="314" r:id="rId60"/>
    <p:sldId id="315" r:id="rId61"/>
    <p:sldId id="311" r:id="rId62"/>
    <p:sldId id="316" r:id="rId63"/>
    <p:sldId id="312" r:id="rId64"/>
    <p:sldId id="313" r:id="rId65"/>
    <p:sldId id="317" r:id="rId66"/>
    <p:sldId id="331" r:id="rId67"/>
    <p:sldId id="320" r:id="rId68"/>
    <p:sldId id="319" r:id="rId69"/>
    <p:sldId id="329" r:id="rId70"/>
    <p:sldId id="328" r:id="rId71"/>
    <p:sldId id="326" r:id="rId72"/>
    <p:sldId id="321" r:id="rId73"/>
    <p:sldId id="322" r:id="rId74"/>
    <p:sldId id="324" r:id="rId75"/>
    <p:sldId id="325" r:id="rId76"/>
    <p:sldId id="323" r:id="rId77"/>
    <p:sldId id="318" r:id="rId78"/>
    <p:sldId id="327" r:id="rId7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6092186418196"/>
          <c:y val="1.88959488905961E-2"/>
          <c:w val="0.87429452955084863"/>
          <c:h val="0.88543606373725514"/>
        </c:manualLayout>
      </c:layout>
      <c:lineChart>
        <c:grouping val="standard"/>
        <c:varyColors val="0"/>
        <c:ser>
          <c:idx val="1"/>
          <c:order val="0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prognoza!$A$4:$A$40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prognoza!$B$4:$B$40</c:f>
              <c:numCache>
                <c:formatCode>#,##0</c:formatCode>
                <c:ptCount val="37"/>
                <c:pt idx="0">
                  <c:v>2670691</c:v>
                </c:pt>
                <c:pt idx="1">
                  <c:v>2712858</c:v>
                </c:pt>
                <c:pt idx="2">
                  <c:v>2738290</c:v>
                </c:pt>
                <c:pt idx="3">
                  <c:v>2743629</c:v>
                </c:pt>
                <c:pt idx="4">
                  <c:v>2748831</c:v>
                </c:pt>
                <c:pt idx="5">
                  <c:v>2757171</c:v>
                </c:pt>
                <c:pt idx="6">
                  <c:v>2764619</c:v>
                </c:pt>
                <c:pt idx="7">
                  <c:v>2857222</c:v>
                </c:pt>
                <c:pt idx="8">
                  <c:v>2975976</c:v>
                </c:pt>
                <c:pt idx="9">
                  <c:v>3114033</c:v>
                </c:pt>
                <c:pt idx="10">
                  <c:v>3257593</c:v>
                </c:pt>
                <c:pt idx="11">
                  <c:v>3412151</c:v>
                </c:pt>
                <c:pt idx="12">
                  <c:v>3578826</c:v>
                </c:pt>
                <c:pt idx="13">
                  <c:v>3745572</c:v>
                </c:pt>
                <c:pt idx="14">
                  <c:v>3912183</c:v>
                </c:pt>
                <c:pt idx="15">
                  <c:v>4074311</c:v>
                </c:pt>
                <c:pt idx="16">
                  <c:v>4245830</c:v>
                </c:pt>
                <c:pt idx="17">
                  <c:v>4406478</c:v>
                </c:pt>
                <c:pt idx="18">
                  <c:v>4564637</c:v>
                </c:pt>
                <c:pt idx="19">
                  <c:v>4709302</c:v>
                </c:pt>
                <c:pt idx="20">
                  <c:v>4833180</c:v>
                </c:pt>
                <c:pt idx="21">
                  <c:v>4925206</c:v>
                </c:pt>
                <c:pt idx="22">
                  <c:v>4990784</c:v>
                </c:pt>
                <c:pt idx="23">
                  <c:v>5038659</c:v>
                </c:pt>
                <c:pt idx="24">
                  <c:v>5079828</c:v>
                </c:pt>
                <c:pt idx="25">
                  <c:v>5110290</c:v>
                </c:pt>
                <c:pt idx="26">
                  <c:v>5130772</c:v>
                </c:pt>
                <c:pt idx="27">
                  <c:v>5145661</c:v>
                </c:pt>
                <c:pt idx="28">
                  <c:v>5157763</c:v>
                </c:pt>
                <c:pt idx="29">
                  <c:v>5172993</c:v>
                </c:pt>
                <c:pt idx="30">
                  <c:v>5194432</c:v>
                </c:pt>
                <c:pt idx="31">
                  <c:v>5229665</c:v>
                </c:pt>
                <c:pt idx="32">
                  <c:v>5277838</c:v>
                </c:pt>
                <c:pt idx="33">
                  <c:v>5342788</c:v>
                </c:pt>
                <c:pt idx="34">
                  <c:v>5424200</c:v>
                </c:pt>
                <c:pt idx="35">
                  <c:v>5523921</c:v>
                </c:pt>
                <c:pt idx="36">
                  <c:v>5641431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0-4264-86E0-B14564BB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522112"/>
        <c:axId val="280520936"/>
      </c:lineChart>
      <c:catAx>
        <c:axId val="2805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0936"/>
        <c:crosses val="autoZero"/>
        <c:auto val="1"/>
        <c:lblAlgn val="ctr"/>
        <c:lblOffset val="100"/>
        <c:noMultiLvlLbl val="0"/>
      </c:catAx>
      <c:valAx>
        <c:axId val="28052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5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70029973932976E-2"/>
          <c:y val="8.6645461760904444E-2"/>
          <c:w val="0.9276054640507283"/>
          <c:h val="0.77987889367694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Arkusz1!$B$1:$B$2</c:f>
              <c:strCache>
                <c:ptCount val="2"/>
                <c:pt idx="0">
                  <c:v>2022</c:v>
                </c:pt>
                <c:pt idx="1">
                  <c:v>65+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Kluczbork</c:v>
                </c:pt>
                <c:pt idx="1">
                  <c:v>Byczyna</c:v>
                </c:pt>
                <c:pt idx="2">
                  <c:v>Lasowice</c:v>
                </c:pt>
                <c:pt idx="3">
                  <c:v>Wołczyn</c:v>
                </c:pt>
              </c:strCache>
            </c:strRef>
          </c:cat>
          <c:val>
            <c:numRef>
              <c:f>Arkusz1!$B$3:$B$6</c:f>
              <c:numCache>
                <c:formatCode>General</c:formatCode>
                <c:ptCount val="4"/>
                <c:pt idx="0">
                  <c:v>7578</c:v>
                </c:pt>
                <c:pt idx="1">
                  <c:v>1680</c:v>
                </c:pt>
                <c:pt idx="2">
                  <c:v>1175</c:v>
                </c:pt>
                <c:pt idx="3">
                  <c:v>2612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C-41D9-9994-0D22A12FEAF3}"/>
            </c:ext>
          </c:extLst>
        </c:ser>
        <c:ser>
          <c:idx val="1"/>
          <c:order val="1"/>
          <c:tx>
            <c:strRef>
              <c:f>Arkusz1!$C$1:$C$2</c:f>
              <c:strCache>
                <c:ptCount val="2"/>
                <c:pt idx="0">
                  <c:v>2022</c:v>
                </c:pt>
                <c:pt idx="1">
                  <c:v>80+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Kluczbork</c:v>
                </c:pt>
                <c:pt idx="1">
                  <c:v>Byczyna</c:v>
                </c:pt>
                <c:pt idx="2">
                  <c:v>Lasowice</c:v>
                </c:pt>
                <c:pt idx="3">
                  <c:v>Wołczyn</c:v>
                </c:pt>
              </c:strCache>
            </c:strRef>
          </c:cat>
          <c:val>
            <c:numRef>
              <c:f>Arkusz1!$C$3:$C$6</c:f>
              <c:numCache>
                <c:formatCode>General</c:formatCode>
                <c:ptCount val="4"/>
                <c:pt idx="0">
                  <c:v>1783</c:v>
                </c:pt>
                <c:pt idx="1">
                  <c:v>394</c:v>
                </c:pt>
                <c:pt idx="2">
                  <c:v>395</c:v>
                </c:pt>
                <c:pt idx="3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C-41D9-9994-0D22A12FEAF3}"/>
            </c:ext>
          </c:extLst>
        </c:ser>
        <c:ser>
          <c:idx val="2"/>
          <c:order val="2"/>
          <c:tx>
            <c:strRef>
              <c:f>Arkusz1!$D$1:$D$2</c:f>
              <c:strCache>
                <c:ptCount val="2"/>
                <c:pt idx="0">
                  <c:v>2030</c:v>
                </c:pt>
                <c:pt idx="1">
                  <c:v>65+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Kluczbork</c:v>
                </c:pt>
                <c:pt idx="1">
                  <c:v>Byczyna</c:v>
                </c:pt>
                <c:pt idx="2">
                  <c:v>Lasowice</c:v>
                </c:pt>
                <c:pt idx="3">
                  <c:v>Wołczyn</c:v>
                </c:pt>
              </c:strCache>
            </c:strRef>
          </c:cat>
          <c:val>
            <c:numRef>
              <c:f>Arkusz1!$D$3:$D$6</c:f>
              <c:numCache>
                <c:formatCode>General</c:formatCode>
                <c:ptCount val="4"/>
                <c:pt idx="0">
                  <c:v>8756</c:v>
                </c:pt>
                <c:pt idx="1">
                  <c:v>2063</c:v>
                </c:pt>
                <c:pt idx="2">
                  <c:v>1466</c:v>
                </c:pt>
                <c:pt idx="3">
                  <c:v>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C-41D9-9994-0D22A12FEAF3}"/>
            </c:ext>
          </c:extLst>
        </c:ser>
        <c:ser>
          <c:idx val="3"/>
          <c:order val="3"/>
          <c:tx>
            <c:strRef>
              <c:f>Arkusz1!$E$1:$E$2</c:f>
              <c:strCache>
                <c:ptCount val="2"/>
                <c:pt idx="0">
                  <c:v>2030</c:v>
                </c:pt>
                <c:pt idx="1">
                  <c:v>80+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Kluczbork</c:v>
                </c:pt>
                <c:pt idx="1">
                  <c:v>Byczyna</c:v>
                </c:pt>
                <c:pt idx="2">
                  <c:v>Lasowice</c:v>
                </c:pt>
                <c:pt idx="3">
                  <c:v>Wołczyn</c:v>
                </c:pt>
              </c:strCache>
            </c:strRef>
          </c:cat>
          <c:val>
            <c:numRef>
              <c:f>Arkusz1!$E$3:$E$6</c:f>
              <c:numCache>
                <c:formatCode>General</c:formatCode>
                <c:ptCount val="4"/>
                <c:pt idx="0">
                  <c:v>2307</c:v>
                </c:pt>
                <c:pt idx="1">
                  <c:v>459</c:v>
                </c:pt>
                <c:pt idx="2">
                  <c:v>294</c:v>
                </c:pt>
                <c:pt idx="3">
                  <c:v>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FC-41D9-9994-0D22A12FEA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73755247"/>
        <c:axId val="1973755663"/>
      </c:barChart>
      <c:catAx>
        <c:axId val="197375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73755663"/>
        <c:crosses val="autoZero"/>
        <c:auto val="1"/>
        <c:lblAlgn val="ctr"/>
        <c:lblOffset val="100"/>
        <c:noMultiLvlLbl val="0"/>
      </c:catAx>
      <c:valAx>
        <c:axId val="197375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7375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915116596935159"/>
          <c:y val="8.00000157480346E-2"/>
          <c:w val="0.39158875750714089"/>
          <c:h val="5.144043592113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39854411191205E-2"/>
          <c:y val="1.8418912424679308E-2"/>
          <c:w val="0.9452864995337551"/>
          <c:h val="0.7366820344640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IV_os_ze_schorz_psych!$B$13</c:f>
              <c:strCache>
                <c:ptCount val="1"/>
                <c:pt idx="0">
                  <c:v>Leczeni w psychiatrycznej opiece ambulatoryjnej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IV_os_ze_schorz_psych!$C$13:$F$13</c:f>
              <c:numCache>
                <c:formatCode>0</c:formatCode>
                <c:ptCount val="4"/>
                <c:pt idx="0">
                  <c:v>1752.9774769649998</c:v>
                </c:pt>
                <c:pt idx="1">
                  <c:v>2058.0419228599999</c:v>
                </c:pt>
                <c:pt idx="2">
                  <c:v>2355.8602999149998</c:v>
                </c:pt>
                <c:pt idx="3">
                  <c:v>2632.8933307799998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F7F-90AA-4E234CEBB3E4}"/>
            </c:ext>
          </c:extLst>
        </c:ser>
        <c:ser>
          <c:idx val="1"/>
          <c:order val="1"/>
          <c:tx>
            <c:strRef>
              <c:f>IV_os_ze_schorz_psych!$B$14</c:f>
              <c:strCache>
                <c:ptCount val="1"/>
                <c:pt idx="0">
                  <c:v>Leczeni w zakładach psychiatrycznej opieki całodobowej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IV_os_ze_schorz_psych!$C$12:$F$12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IV_os_ze_schorz_psych!$C$14:$F$14</c:f>
              <c:numCache>
                <c:formatCode>0</c:formatCode>
                <c:ptCount val="4"/>
                <c:pt idx="0">
                  <c:v>305.23529345833316</c:v>
                </c:pt>
                <c:pt idx="1">
                  <c:v>384.33388803333207</c:v>
                </c:pt>
                <c:pt idx="2">
                  <c:v>461.40478080833213</c:v>
                </c:pt>
                <c:pt idx="3">
                  <c:v>533.77674896666542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2-4F7F-90AA-4E234CEBB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906576"/>
        <c:axId val="1128924464"/>
      </c:barChart>
      <c:catAx>
        <c:axId val="112890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4464"/>
        <c:crosses val="autoZero"/>
        <c:auto val="1"/>
        <c:lblAlgn val="ctr"/>
        <c:lblOffset val="100"/>
        <c:noMultiLvlLbl val="0"/>
      </c:catAx>
      <c:valAx>
        <c:axId val="11289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Wzrost liczby osób objętych dopłatą do</a:t>
            </a:r>
            <a:r>
              <a:rPr lang="pl-PL" baseline="0" dirty="0"/>
              <a:t> DPS i usługami opiekuńczymi oraz koszty 2016-2020 w województwie mazowieckim</a:t>
            </a:r>
            <a:r>
              <a:rPr lang="pl-PL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3709049611549123E-2"/>
          <c:y val="0.11358456380873248"/>
          <c:w val="0.97258190077690176"/>
          <c:h val="0.6944879357997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Arkusz1!$B$8:$B$11</c:f>
              <c:numCache>
                <c:formatCode>#,##0</c:formatCode>
                <c:ptCount val="4"/>
                <c:pt idx="0" formatCode="General">
                  <c:v>4494</c:v>
                </c:pt>
                <c:pt idx="1">
                  <c:v>110600</c:v>
                </c:pt>
                <c:pt idx="2" formatCode="General">
                  <c:v>13333</c:v>
                </c:pt>
                <c:pt idx="3">
                  <c:v>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3-4BF7-82BE-7E34218E4517}"/>
            </c:ext>
          </c:extLst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Liczba osób objętych doplatą do DPS</c:v>
                </c:pt>
                <c:pt idx="1">
                  <c:v>Koszty dopłat</c:v>
                </c:pt>
                <c:pt idx="2">
                  <c:v>Liczba osób objetych usługami opiekuńczymi</c:v>
                </c:pt>
                <c:pt idx="3">
                  <c:v>Koszty usług</c:v>
                </c:pt>
              </c:strCache>
            </c:strRef>
          </c:cat>
          <c:val>
            <c:numRef>
              <c:f>Arkusz1!$C$8:$C$11</c:f>
              <c:numCache>
                <c:formatCode>#,##0</c:formatCode>
                <c:ptCount val="4"/>
                <c:pt idx="0" formatCode="General">
                  <c:v>5363</c:v>
                </c:pt>
                <c:pt idx="1">
                  <c:v>162500</c:v>
                </c:pt>
                <c:pt idx="2" formatCode="General">
                  <c:v>14710</c:v>
                </c:pt>
                <c:pt idx="3">
                  <c:v>82400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3-4BF7-82BE-7E34218E45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6123408"/>
        <c:axId val="616125488"/>
      </c:barChart>
      <c:catAx>
        <c:axId val="6161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6125488"/>
        <c:crosses val="autoZero"/>
        <c:auto val="1"/>
        <c:lblAlgn val="ctr"/>
        <c:lblOffset val="100"/>
        <c:noMultiLvlLbl val="0"/>
      </c:catAx>
      <c:valAx>
        <c:axId val="616125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612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50277764588571E-2"/>
          <c:y val="1.610280122487941E-2"/>
          <c:w val="0.93897650986152359"/>
          <c:h val="0.69991562506131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III_os_starsze_a_wsparcie_inst_!$K$19</c:f>
              <c:strCache>
                <c:ptCount val="1"/>
                <c:pt idx="0">
                  <c:v>Liczba osób 75+ pozostająca bez opieki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C-4414-80A4-9C7211D40F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C-4414-80A4-9C7211D40F0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C-4414-80A4-9C7211D40F0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5C-4414-80A4-9C7211D40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III_os_starsze_a_wsparcie_inst_!$L$19:$O$19</c:f>
              <c:numCache>
                <c:formatCode>_(* #\ ##0_);_(* \(#\ ##0\);_(* "-"??_);_(@_)</c:formatCode>
                <c:ptCount val="4"/>
                <c:pt idx="0">
                  <c:v>648.85169999999994</c:v>
                </c:pt>
                <c:pt idx="1">
                  <c:v>811.4453450690454</c:v>
                </c:pt>
                <c:pt idx="2">
                  <c:v>1036.8552724942886</c:v>
                </c:pt>
                <c:pt idx="3">
                  <c:v>1212.6112105358523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C-4414-80A4-9C7211D40F00}"/>
            </c:ext>
          </c:extLst>
        </c:ser>
        <c:ser>
          <c:idx val="1"/>
          <c:order val="1"/>
          <c:tx>
            <c:strRef>
              <c:f>III_os_starsze_a_wsparcie_inst_!$K$20</c:f>
              <c:strCache>
                <c:ptCount val="1"/>
                <c:pt idx="0">
                  <c:v>Liczba osób 75+ w opiece stacjonarnej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III_os_starsze_a_wsparcie_inst_!$L$20:$O$20</c:f>
              <c:numCache>
                <c:formatCode>_(* #\ ##0_);_(* \(#\ ##0\);_(* "-"??_);_(@_)</c:formatCode>
                <c:ptCount val="4"/>
                <c:pt idx="0">
                  <c:v>52.658000000000001</c:v>
                </c:pt>
                <c:pt idx="1">
                  <c:v>52.658000000000001</c:v>
                </c:pt>
                <c:pt idx="2">
                  <c:v>52.658000000000001</c:v>
                </c:pt>
                <c:pt idx="3">
                  <c:v>52.658000000000001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5C-4414-80A4-9C7211D40F00}"/>
            </c:ext>
          </c:extLst>
        </c:ser>
        <c:ser>
          <c:idx val="2"/>
          <c:order val="2"/>
          <c:tx>
            <c:strRef>
              <c:f>III_os_starsze_a_wsparcie_inst_!$K$21</c:f>
              <c:strCache>
                <c:ptCount val="1"/>
                <c:pt idx="0">
                  <c:v>Liczba osób 75+ objętych usługami opiekuńczymi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III_os_starsze_a_wsparcie_inst_!$L$18:$O$18</c:f>
              <c:numCache>
                <c:formatCode>General</c:formatCode>
                <c:ptCount val="4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III_os_starsze_a_wsparcie_inst_!$L$21:$O$21</c:f>
              <c:numCache>
                <c:formatCode>_(* #\ ##0_);_(* \(#\ ##0\);_(* "-"??_);_(@_)</c:formatCode>
                <c:ptCount val="4"/>
                <c:pt idx="0">
                  <c:v>90.343999999999994</c:v>
                </c:pt>
                <c:pt idx="1">
                  <c:v>109.38489493095462</c:v>
                </c:pt>
                <c:pt idx="2">
                  <c:v>132.43884750571129</c:v>
                </c:pt>
                <c:pt idx="3">
                  <c:v>160.35164946414758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5C-4414-80A4-9C7211D40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925296"/>
        <c:axId val="1128926960"/>
      </c:barChart>
      <c:catAx>
        <c:axId val="11289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6960"/>
        <c:crosses val="autoZero"/>
        <c:auto val="1"/>
        <c:lblAlgn val="ctr"/>
        <c:lblOffset val="100"/>
        <c:noMultiLvlLbl val="0"/>
      </c:catAx>
      <c:valAx>
        <c:axId val="112892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92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612641723110139E-2"/>
          <c:y val="0.81445777848058154"/>
          <c:w val="0.83889989197988335"/>
          <c:h val="0.14593517096024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tx1"/>
                </a:solidFill>
              </a:rPr>
              <a:t>Wydatki na usługi społeczne w budżecie </a:t>
            </a:r>
            <a:r>
              <a:rPr lang="pl-PL" sz="2400" dirty="0" smtClean="0">
                <a:solidFill>
                  <a:schemeClr val="tx1"/>
                </a:solidFill>
              </a:rPr>
              <a:t>JST 2018,</a:t>
            </a:r>
            <a:r>
              <a:rPr lang="pl-PL" sz="2400" baseline="0" dirty="0" smtClean="0">
                <a:solidFill>
                  <a:schemeClr val="tx1"/>
                </a:solidFill>
              </a:rPr>
              <a:t> 2022</a:t>
            </a:r>
            <a:endParaRPr lang="pl-PL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n'!$B$3:$B$14</c:f>
              <c:numCache>
                <c:formatCode>General</c:formatCode>
                <c:ptCount val="12"/>
                <c:pt idx="0">
                  <c:v>23.2</c:v>
                </c:pt>
                <c:pt idx="1">
                  <c:v>29.6</c:v>
                </c:pt>
                <c:pt idx="2">
                  <c:v>25.6</c:v>
                </c:pt>
                <c:pt idx="3">
                  <c:v>26.4</c:v>
                </c:pt>
                <c:pt idx="4">
                  <c:v>21.9</c:v>
                </c:pt>
                <c:pt idx="5">
                  <c:v>26.9</c:v>
                </c:pt>
                <c:pt idx="6">
                  <c:v>26.7</c:v>
                </c:pt>
                <c:pt idx="7">
                  <c:v>28.6</c:v>
                </c:pt>
                <c:pt idx="8">
                  <c:v>35</c:v>
                </c:pt>
                <c:pt idx="9">
                  <c:v>24.9</c:v>
                </c:pt>
                <c:pt idx="10">
                  <c:v>24.9</c:v>
                </c:pt>
                <c:pt idx="1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2-4AC1-B76B-5C6D07728586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n'!$A$3:$A$14</c:f>
              <c:strCache>
                <c:ptCount val="12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</c:strCache>
            </c:strRef>
          </c:cat>
          <c:val>
            <c:numRef>
              <c:f>'Udział środków przeznaczonych n'!$C$3:$C$14</c:f>
              <c:numCache>
                <c:formatCode>General</c:formatCode>
                <c:ptCount val="12"/>
                <c:pt idx="0">
                  <c:v>25.5</c:v>
                </c:pt>
                <c:pt idx="1">
                  <c:v>32.1</c:v>
                </c:pt>
                <c:pt idx="2">
                  <c:v>30.9</c:v>
                </c:pt>
                <c:pt idx="3">
                  <c:v>28.1</c:v>
                </c:pt>
                <c:pt idx="4">
                  <c:v>33</c:v>
                </c:pt>
                <c:pt idx="5">
                  <c:v>33</c:v>
                </c:pt>
                <c:pt idx="6">
                  <c:v>33.1</c:v>
                </c:pt>
                <c:pt idx="7">
                  <c:v>33.200000000000003</c:v>
                </c:pt>
                <c:pt idx="8">
                  <c:v>42</c:v>
                </c:pt>
                <c:pt idx="9">
                  <c:v>35.799999999999997</c:v>
                </c:pt>
                <c:pt idx="10">
                  <c:v>29.1</c:v>
                </c:pt>
                <c:pt idx="11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2-4AC1-B76B-5C6D07728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32575"/>
        <c:axId val="627934239"/>
      </c:barChart>
      <c:catAx>
        <c:axId val="62793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4239"/>
        <c:crosses val="autoZero"/>
        <c:auto val="1"/>
        <c:lblAlgn val="ctr"/>
        <c:lblOffset val="100"/>
        <c:noMultiLvlLbl val="0"/>
      </c:catAx>
      <c:valAx>
        <c:axId val="62793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793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200" dirty="0">
                <a:solidFill>
                  <a:schemeClr val="tx1"/>
                </a:solidFill>
              </a:rPr>
              <a:t>Udział </a:t>
            </a:r>
            <a:r>
              <a:rPr lang="pl-PL" sz="2200" dirty="0">
                <a:solidFill>
                  <a:schemeClr val="tx1"/>
                </a:solidFill>
              </a:rPr>
              <a:t>ś</a:t>
            </a:r>
            <a:r>
              <a:rPr lang="pl-PL" sz="2200" dirty="0" smtClean="0">
                <a:solidFill>
                  <a:schemeClr val="tx1"/>
                </a:solidFill>
              </a:rPr>
              <a:t>rodków </a:t>
            </a:r>
            <a:r>
              <a:rPr lang="pl-PL" sz="2200" dirty="0">
                <a:solidFill>
                  <a:schemeClr val="tx1"/>
                </a:solidFill>
              </a:rPr>
              <a:t>za zadania zlecone NGO w ogólnej kwocie na usługi społeczne, 2018,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środków przeznaczonych n'!$B$2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n'!$B$3:$B$15</c:f>
              <c:numCache>
                <c:formatCode>General</c:formatCode>
                <c:ptCount val="13"/>
                <c:pt idx="0">
                  <c:v>2.4</c:v>
                </c:pt>
                <c:pt idx="1">
                  <c:v>2.1</c:v>
                </c:pt>
                <c:pt idx="2">
                  <c:v>2.9</c:v>
                </c:pt>
                <c:pt idx="3">
                  <c:v>3.5</c:v>
                </c:pt>
                <c:pt idx="4">
                  <c:v>2</c:v>
                </c:pt>
                <c:pt idx="5">
                  <c:v>2.9</c:v>
                </c:pt>
                <c:pt idx="6">
                  <c:v>2.1</c:v>
                </c:pt>
                <c:pt idx="7">
                  <c:v>2.2999999999999998</c:v>
                </c:pt>
                <c:pt idx="8">
                  <c:v>2</c:v>
                </c:pt>
                <c:pt idx="9">
                  <c:v>4.8</c:v>
                </c:pt>
                <c:pt idx="10">
                  <c:v>3.3</c:v>
                </c:pt>
                <c:pt idx="11">
                  <c:v>2.4</c:v>
                </c:pt>
                <c:pt idx="1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4-43C3-99A6-80700688324E}"/>
            </c:ext>
          </c:extLst>
        </c:ser>
        <c:ser>
          <c:idx val="1"/>
          <c:order val="1"/>
          <c:tx>
            <c:strRef>
              <c:f>'Udział środków przeznaczonych n'!$C$2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'Udział środków przeznaczonych n'!$A$3:$A$15</c:f>
              <c:strCache>
                <c:ptCount val="13"/>
                <c:pt idx="0">
                  <c:v>Powiat kędzierzyńsko-kozielski</c:v>
                </c:pt>
                <c:pt idx="1">
                  <c:v>Powiat kluczborski</c:v>
                </c:pt>
                <c:pt idx="2">
                  <c:v>Powiat krapkowicki</c:v>
                </c:pt>
                <c:pt idx="3">
                  <c:v>Powiat m. Opole</c:v>
                </c:pt>
                <c:pt idx="4">
                  <c:v>Powiat oleski</c:v>
                </c:pt>
                <c:pt idx="5">
                  <c:v>Powiat opolski</c:v>
                </c:pt>
                <c:pt idx="6">
                  <c:v>Powiat strzelecki</c:v>
                </c:pt>
                <c:pt idx="7">
                  <c:v>Powiat brzeski</c:v>
                </c:pt>
                <c:pt idx="8">
                  <c:v>Powiat głubczycki</c:v>
                </c:pt>
                <c:pt idx="9">
                  <c:v>Powiat namysłowski</c:v>
                </c:pt>
                <c:pt idx="10">
                  <c:v>Powiat nyski</c:v>
                </c:pt>
                <c:pt idx="11">
                  <c:v>Powiat prudnicki</c:v>
                </c:pt>
                <c:pt idx="12">
                  <c:v>Województwo</c:v>
                </c:pt>
              </c:strCache>
            </c:strRef>
          </c:cat>
          <c:val>
            <c:numRef>
              <c:f>'Udział środków przeznaczonych n'!$C$3:$C$15</c:f>
              <c:numCache>
                <c:formatCode>General</c:formatCode>
                <c:ptCount val="13"/>
                <c:pt idx="0">
                  <c:v>2</c:v>
                </c:pt>
                <c:pt idx="1">
                  <c:v>2.7</c:v>
                </c:pt>
                <c:pt idx="2">
                  <c:v>2</c:v>
                </c:pt>
                <c:pt idx="3">
                  <c:v>2.2999999999999998</c:v>
                </c:pt>
                <c:pt idx="4">
                  <c:v>1</c:v>
                </c:pt>
                <c:pt idx="5">
                  <c:v>1.7</c:v>
                </c:pt>
                <c:pt idx="6">
                  <c:v>1.7</c:v>
                </c:pt>
                <c:pt idx="7">
                  <c:v>2</c:v>
                </c:pt>
                <c:pt idx="8">
                  <c:v>1.4</c:v>
                </c:pt>
                <c:pt idx="9">
                  <c:v>3.1</c:v>
                </c:pt>
                <c:pt idx="10">
                  <c:v>2.8</c:v>
                </c:pt>
                <c:pt idx="11">
                  <c:v>1.4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4-43C3-99A6-807006883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9784703"/>
        <c:axId val="629785535"/>
      </c:barChart>
      <c:catAx>
        <c:axId val="62978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5535"/>
        <c:crosses val="autoZero"/>
        <c:auto val="1"/>
        <c:lblAlgn val="ctr"/>
        <c:lblOffset val="100"/>
        <c:noMultiLvlLbl val="0"/>
      </c:catAx>
      <c:valAx>
        <c:axId val="62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978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43417-91F6-4EE0-8A08-57F38600305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23C0BEE-295F-49D8-9473-233F256F96DA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1: </a:t>
          </a:r>
        </a:p>
        <a:p>
          <a:r>
            <a:rPr lang="pl-PL" b="0" dirty="0" smtClean="0">
              <a:latin typeface="+mn-lt"/>
            </a:rPr>
            <a:t>Zwiększenie udziału </a:t>
          </a:r>
          <a:r>
            <a:rPr lang="pl-PL" b="0" u="sng" dirty="0" smtClean="0">
              <a:latin typeface="+mn-lt"/>
            </a:rPr>
            <a:t>rodzin </a:t>
          </a:r>
          <a:r>
            <a:rPr lang="pl-PL" b="0" dirty="0" smtClean="0">
              <a:latin typeface="+mn-lt"/>
            </a:rPr>
            <a:t>i rodzinnych form pieczy zastępczej w opiece i wychowaniu </a:t>
          </a:r>
          <a:r>
            <a:rPr lang="pl-PL" b="0" u="sng" dirty="0" smtClean="0">
              <a:latin typeface="+mn-lt"/>
            </a:rPr>
            <a:t>dzieci</a:t>
          </a:r>
          <a:r>
            <a:rPr lang="pl-PL" b="0" dirty="0" smtClean="0">
              <a:latin typeface="+mn-lt"/>
            </a:rPr>
            <a:t>.</a:t>
          </a:r>
          <a:endParaRPr lang="pl-PL" b="0" dirty="0">
            <a:latin typeface="+mn-lt"/>
          </a:endParaRPr>
        </a:p>
      </dgm:t>
    </dgm:pt>
    <dgm:pt modelId="{6B2A9E5F-1616-49B7-B1BE-C9C3D01081CB}" type="parTrans" cxnId="{0B6C38A6-87AD-485F-BBCE-7896412B8B74}">
      <dgm:prSet/>
      <dgm:spPr/>
      <dgm:t>
        <a:bodyPr/>
        <a:lstStyle/>
        <a:p>
          <a:endParaRPr lang="pl-PL"/>
        </a:p>
      </dgm:t>
    </dgm:pt>
    <dgm:pt modelId="{42BFBAE3-7623-4362-A776-5E11236045BB}" type="sibTrans" cxnId="{0B6C38A6-87AD-485F-BBCE-7896412B8B74}">
      <dgm:prSet/>
      <dgm:spPr/>
      <dgm:t>
        <a:bodyPr/>
        <a:lstStyle/>
        <a:p>
          <a:endParaRPr lang="pl-PL"/>
        </a:p>
      </dgm:t>
    </dgm:pt>
    <dgm:pt modelId="{CF16590F-FEC3-44E5-9F77-ABC00800078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2. </a:t>
          </a:r>
        </a:p>
        <a:p>
          <a:r>
            <a:rPr lang="pl-PL" b="0" dirty="0" smtClean="0">
              <a:latin typeface="+mn-lt"/>
            </a:rPr>
            <a:t>Zbudowanie skutecznego i trwałego systemu świadczącego usługi społeczne </a:t>
          </a:r>
          <a:r>
            <a:rPr lang="pl-PL" b="0" u="sng" dirty="0" smtClean="0">
              <a:latin typeface="+mn-lt"/>
            </a:rPr>
            <a:t>dla osób potrzebujących wsparcia w codziennym funkcjonowaniu</a:t>
          </a:r>
          <a:endParaRPr lang="pl-PL" b="0" u="sng" dirty="0">
            <a:latin typeface="+mn-lt"/>
          </a:endParaRPr>
        </a:p>
      </dgm:t>
    </dgm:pt>
    <dgm:pt modelId="{2E308451-5323-4443-9950-8AAD2DA6268A}" type="parTrans" cxnId="{1302126A-1E20-4498-A755-9DAE1B367866}">
      <dgm:prSet/>
      <dgm:spPr/>
      <dgm:t>
        <a:bodyPr/>
        <a:lstStyle/>
        <a:p>
          <a:endParaRPr lang="pl-PL"/>
        </a:p>
      </dgm:t>
    </dgm:pt>
    <dgm:pt modelId="{9A905987-B0B1-4E73-A653-A05A0EB352A6}" type="sibTrans" cxnId="{1302126A-1E20-4498-A755-9DAE1B367866}">
      <dgm:prSet/>
      <dgm:spPr/>
      <dgm:t>
        <a:bodyPr/>
        <a:lstStyle/>
        <a:p>
          <a:endParaRPr lang="pl-PL"/>
        </a:p>
      </dgm:t>
    </dgm:pt>
    <dgm:pt modelId="{F8C25D2E-FB8A-4D61-8C33-1D1E642FB399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3. </a:t>
          </a:r>
        </a:p>
        <a:p>
          <a:r>
            <a:rPr lang="pl-PL" b="0" dirty="0" smtClean="0">
              <a:latin typeface="+mn-lt"/>
            </a:rPr>
            <a:t>Włączenie społeczne </a:t>
          </a:r>
          <a:r>
            <a:rPr lang="pl-PL" b="0" u="sng" dirty="0" smtClean="0">
              <a:latin typeface="+mn-lt"/>
            </a:rPr>
            <a:t>osób z niepełnosprawnościami </a:t>
          </a:r>
          <a:r>
            <a:rPr lang="pl-PL" b="0" dirty="0" smtClean="0">
              <a:latin typeface="+mn-lt"/>
            </a:rPr>
            <a:t>dające możliwość życia w społeczności lokalnej niezależnie od stopnia sprawności </a:t>
          </a:r>
          <a:endParaRPr lang="pl-PL" b="0" dirty="0">
            <a:latin typeface="+mn-lt"/>
          </a:endParaRPr>
        </a:p>
      </dgm:t>
    </dgm:pt>
    <dgm:pt modelId="{318F9401-3E71-45B9-A006-BCDE8EA4C3B8}" type="parTrans" cxnId="{73C0D5D4-B859-4088-8A83-D8F0B0A38A36}">
      <dgm:prSet/>
      <dgm:spPr/>
      <dgm:t>
        <a:bodyPr/>
        <a:lstStyle/>
        <a:p>
          <a:endParaRPr lang="pl-PL"/>
        </a:p>
      </dgm:t>
    </dgm:pt>
    <dgm:pt modelId="{AE70C56A-2302-4F89-998F-DC84D81DE5A0}" type="sibTrans" cxnId="{73C0D5D4-B859-4088-8A83-D8F0B0A38A36}">
      <dgm:prSet/>
      <dgm:spPr/>
      <dgm:t>
        <a:bodyPr/>
        <a:lstStyle/>
        <a:p>
          <a:endParaRPr lang="pl-PL"/>
        </a:p>
      </dgm:t>
    </dgm:pt>
    <dgm:pt modelId="{10B5E0CF-3341-45B9-80D8-5AD290DA4B47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4. </a:t>
          </a:r>
        </a:p>
        <a:p>
          <a:r>
            <a:rPr lang="pl-PL" b="0" dirty="0" smtClean="0">
              <a:latin typeface="+mn-lt"/>
            </a:rPr>
            <a:t>Stworzenie skutecznego systemu </a:t>
          </a:r>
          <a:r>
            <a:rPr lang="pl-PL" b="0" u="sng" dirty="0" smtClean="0">
              <a:latin typeface="+mn-lt"/>
            </a:rPr>
            <a:t>usług społecznych</a:t>
          </a:r>
          <a:r>
            <a:rPr lang="pl-PL" b="0" dirty="0" smtClean="0">
              <a:latin typeface="+mn-lt"/>
            </a:rPr>
            <a:t> </a:t>
          </a:r>
          <a:r>
            <a:rPr lang="pl-PL" b="0" u="sng" dirty="0" smtClean="0">
              <a:latin typeface="+mn-lt"/>
            </a:rPr>
            <a:t>dla osób z zaburzeniami psychicznymi</a:t>
          </a:r>
          <a:endParaRPr lang="pl-PL" b="0" u="sng" dirty="0">
            <a:latin typeface="+mn-lt"/>
          </a:endParaRPr>
        </a:p>
      </dgm:t>
    </dgm:pt>
    <dgm:pt modelId="{7BA157F3-0C09-4F0A-9484-99C2B7D5EBB6}" type="parTrans" cxnId="{1BE4D051-B21B-45A9-B41D-0A4A1BC7159C}">
      <dgm:prSet/>
      <dgm:spPr/>
      <dgm:t>
        <a:bodyPr/>
        <a:lstStyle/>
        <a:p>
          <a:endParaRPr lang="pl-PL"/>
        </a:p>
      </dgm:t>
    </dgm:pt>
    <dgm:pt modelId="{045AF62B-15F7-4F0A-B02E-AE4E75F90624}" type="sibTrans" cxnId="{1BE4D051-B21B-45A9-B41D-0A4A1BC7159C}">
      <dgm:prSet/>
      <dgm:spPr/>
      <dgm:t>
        <a:bodyPr/>
        <a:lstStyle/>
        <a:p>
          <a:endParaRPr lang="pl-PL"/>
        </a:p>
      </dgm:t>
    </dgm:pt>
    <dgm:pt modelId="{FFD41CC3-3EEA-4ABF-B9A0-2718B2D214BB}">
      <dgm:prSet/>
      <dgm:spPr/>
      <dgm:t>
        <a:bodyPr/>
        <a:lstStyle/>
        <a:p>
          <a:r>
            <a:rPr lang="pl-PL" b="0" dirty="0" smtClean="0">
              <a:latin typeface="+mn-lt"/>
            </a:rPr>
            <a:t>Cel strategiczny 5. </a:t>
          </a:r>
        </a:p>
        <a:p>
          <a:r>
            <a:rPr lang="pl-PL" b="0" dirty="0" smtClean="0">
              <a:latin typeface="+mn-lt"/>
            </a:rPr>
            <a:t>Stworzenie skutecznego systemu wsparcia </a:t>
          </a:r>
          <a:r>
            <a:rPr lang="pl-PL" b="0" u="sng" dirty="0" smtClean="0">
              <a:latin typeface="+mn-lt"/>
            </a:rPr>
            <a:t>dla osób w kryzysie bezdomności oraz osób zagrożonych bezdomnością</a:t>
          </a:r>
          <a:endParaRPr lang="pl-PL" b="0" u="sng" dirty="0">
            <a:latin typeface="+mn-lt"/>
          </a:endParaRPr>
        </a:p>
      </dgm:t>
    </dgm:pt>
    <dgm:pt modelId="{23974AD8-7555-4626-994B-CF9A335170EC}" type="parTrans" cxnId="{F05204FE-C603-40D3-A8D4-94C74CB19977}">
      <dgm:prSet/>
      <dgm:spPr/>
      <dgm:t>
        <a:bodyPr/>
        <a:lstStyle/>
        <a:p>
          <a:endParaRPr lang="pl-PL"/>
        </a:p>
      </dgm:t>
    </dgm:pt>
    <dgm:pt modelId="{9F957512-8E35-4295-8428-5ABDA0743A62}" type="sibTrans" cxnId="{F05204FE-C603-40D3-A8D4-94C74CB19977}">
      <dgm:prSet/>
      <dgm:spPr/>
      <dgm:t>
        <a:bodyPr/>
        <a:lstStyle/>
        <a:p>
          <a:endParaRPr lang="pl-PL"/>
        </a:p>
      </dgm:t>
    </dgm:pt>
    <dgm:pt modelId="{29FC9A47-2353-4C8E-9AA2-84A11D4F3E57}" type="pres">
      <dgm:prSet presAssocID="{F8943417-91F6-4EE0-8A08-57F3860030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583280-12B4-4642-8E3A-57C811323FEE}" type="pres">
      <dgm:prSet presAssocID="{D23C0BEE-295F-49D8-9473-233F256F96DA}" presName="node" presStyleLbl="node1" presStyleIdx="0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E2EE5A-3506-49C3-BEF8-1C493D601986}" type="pres">
      <dgm:prSet presAssocID="{42BFBAE3-7623-4362-A776-5E11236045BB}" presName="sibTrans" presStyleCnt="0"/>
      <dgm:spPr/>
      <dgm:t>
        <a:bodyPr/>
        <a:lstStyle/>
        <a:p>
          <a:endParaRPr lang="pl-PL"/>
        </a:p>
      </dgm:t>
    </dgm:pt>
    <dgm:pt modelId="{DEA545D8-2638-4B85-9C8B-B54D8B2A858B}" type="pres">
      <dgm:prSet presAssocID="{CF16590F-FEC3-44E5-9F77-ABC008000787}" presName="node" presStyleLbl="node1" presStyleIdx="1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647A2-5F57-4CAC-A29D-9ABBB842B74E}" type="pres">
      <dgm:prSet presAssocID="{9A905987-B0B1-4E73-A653-A05A0EB352A6}" presName="sibTrans" presStyleCnt="0"/>
      <dgm:spPr/>
      <dgm:t>
        <a:bodyPr/>
        <a:lstStyle/>
        <a:p>
          <a:endParaRPr lang="pl-PL"/>
        </a:p>
      </dgm:t>
    </dgm:pt>
    <dgm:pt modelId="{C8BA7A2C-4715-4602-8CE8-0ADE265626A7}" type="pres">
      <dgm:prSet presAssocID="{F8C25D2E-FB8A-4D61-8C33-1D1E642FB399}" presName="node" presStyleLbl="node1" presStyleIdx="2" presStyleCnt="5" custLinFactNeighborX="-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BFBF5C-6006-4E95-B43E-DBA2D3635B4A}" type="pres">
      <dgm:prSet presAssocID="{AE70C56A-2302-4F89-998F-DC84D81DE5A0}" presName="sibTrans" presStyleCnt="0"/>
      <dgm:spPr/>
      <dgm:t>
        <a:bodyPr/>
        <a:lstStyle/>
        <a:p>
          <a:endParaRPr lang="pl-PL"/>
        </a:p>
      </dgm:t>
    </dgm:pt>
    <dgm:pt modelId="{186CE810-16EC-4DBC-ACB5-7969EE5BCF35}" type="pres">
      <dgm:prSet presAssocID="{10B5E0CF-3341-45B9-80D8-5AD290DA4B47}" presName="node" presStyleLbl="node1" presStyleIdx="3" presStyleCnt="5" custLinFactNeighborX="-416" custLinFactNeighborY="-88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0EE90-432D-48D9-9E00-23A713385D8A}" type="pres">
      <dgm:prSet presAssocID="{045AF62B-15F7-4F0A-B02E-AE4E75F90624}" presName="sibTrans" presStyleCnt="0"/>
      <dgm:spPr/>
      <dgm:t>
        <a:bodyPr/>
        <a:lstStyle/>
        <a:p>
          <a:endParaRPr lang="pl-PL"/>
        </a:p>
      </dgm:t>
    </dgm:pt>
    <dgm:pt modelId="{26C0EFA8-BC10-46EC-B6A5-D934FE912B93}" type="pres">
      <dgm:prSet presAssocID="{FFD41CC3-3EEA-4ABF-B9A0-2718B2D214BB}" presName="node" presStyleLbl="node1" presStyleIdx="4" presStyleCnt="5" custLinFactNeighborX="-3297" custLinFactNeighborY="-105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D251E1-6A17-46A8-9F82-988475358B40}" type="presOf" srcId="{CF16590F-FEC3-44E5-9F77-ABC008000787}" destId="{DEA545D8-2638-4B85-9C8B-B54D8B2A858B}" srcOrd="0" destOrd="0" presId="urn:microsoft.com/office/officeart/2005/8/layout/default"/>
    <dgm:cxn modelId="{7E8C37AD-BB04-4528-98B5-448BAD5618E0}" type="presOf" srcId="{FFD41CC3-3EEA-4ABF-B9A0-2718B2D214BB}" destId="{26C0EFA8-BC10-46EC-B6A5-D934FE912B93}" srcOrd="0" destOrd="0" presId="urn:microsoft.com/office/officeart/2005/8/layout/default"/>
    <dgm:cxn modelId="{0B6C38A6-87AD-485F-BBCE-7896412B8B74}" srcId="{F8943417-91F6-4EE0-8A08-57F386003055}" destId="{D23C0BEE-295F-49D8-9473-233F256F96DA}" srcOrd="0" destOrd="0" parTransId="{6B2A9E5F-1616-49B7-B1BE-C9C3D01081CB}" sibTransId="{42BFBAE3-7623-4362-A776-5E11236045BB}"/>
    <dgm:cxn modelId="{1302126A-1E20-4498-A755-9DAE1B367866}" srcId="{F8943417-91F6-4EE0-8A08-57F386003055}" destId="{CF16590F-FEC3-44E5-9F77-ABC008000787}" srcOrd="1" destOrd="0" parTransId="{2E308451-5323-4443-9950-8AAD2DA6268A}" sibTransId="{9A905987-B0B1-4E73-A653-A05A0EB352A6}"/>
    <dgm:cxn modelId="{1BE4D051-B21B-45A9-B41D-0A4A1BC7159C}" srcId="{F8943417-91F6-4EE0-8A08-57F386003055}" destId="{10B5E0CF-3341-45B9-80D8-5AD290DA4B47}" srcOrd="3" destOrd="0" parTransId="{7BA157F3-0C09-4F0A-9484-99C2B7D5EBB6}" sibTransId="{045AF62B-15F7-4F0A-B02E-AE4E75F90624}"/>
    <dgm:cxn modelId="{73C0D5D4-B859-4088-8A83-D8F0B0A38A36}" srcId="{F8943417-91F6-4EE0-8A08-57F386003055}" destId="{F8C25D2E-FB8A-4D61-8C33-1D1E642FB399}" srcOrd="2" destOrd="0" parTransId="{318F9401-3E71-45B9-A006-BCDE8EA4C3B8}" sibTransId="{AE70C56A-2302-4F89-998F-DC84D81DE5A0}"/>
    <dgm:cxn modelId="{59BCF8E1-9A4D-4751-83D4-90E95F3A878D}" type="presOf" srcId="{F8C25D2E-FB8A-4D61-8C33-1D1E642FB399}" destId="{C8BA7A2C-4715-4602-8CE8-0ADE265626A7}" srcOrd="0" destOrd="0" presId="urn:microsoft.com/office/officeart/2005/8/layout/default"/>
    <dgm:cxn modelId="{12AE2D7D-AF30-49C8-9140-1DF464E62862}" type="presOf" srcId="{D23C0BEE-295F-49D8-9473-233F256F96DA}" destId="{F8583280-12B4-4642-8E3A-57C811323FEE}" srcOrd="0" destOrd="0" presId="urn:microsoft.com/office/officeart/2005/8/layout/default"/>
    <dgm:cxn modelId="{F05204FE-C603-40D3-A8D4-94C74CB19977}" srcId="{F8943417-91F6-4EE0-8A08-57F386003055}" destId="{FFD41CC3-3EEA-4ABF-B9A0-2718B2D214BB}" srcOrd="4" destOrd="0" parTransId="{23974AD8-7555-4626-994B-CF9A335170EC}" sibTransId="{9F957512-8E35-4295-8428-5ABDA0743A62}"/>
    <dgm:cxn modelId="{2E9DCCB5-475E-4757-9F98-98FEEF518E11}" type="presOf" srcId="{10B5E0CF-3341-45B9-80D8-5AD290DA4B47}" destId="{186CE810-16EC-4DBC-ACB5-7969EE5BCF35}" srcOrd="0" destOrd="0" presId="urn:microsoft.com/office/officeart/2005/8/layout/default"/>
    <dgm:cxn modelId="{E29EE47D-DB66-4986-953D-4674BCAE73A4}" type="presOf" srcId="{F8943417-91F6-4EE0-8A08-57F386003055}" destId="{29FC9A47-2353-4C8E-9AA2-84A11D4F3E57}" srcOrd="0" destOrd="0" presId="urn:microsoft.com/office/officeart/2005/8/layout/default"/>
    <dgm:cxn modelId="{27689388-4E1F-4FD5-A7A5-03663C552113}" type="presParOf" srcId="{29FC9A47-2353-4C8E-9AA2-84A11D4F3E57}" destId="{F8583280-12B4-4642-8E3A-57C811323FEE}" srcOrd="0" destOrd="0" presId="urn:microsoft.com/office/officeart/2005/8/layout/default"/>
    <dgm:cxn modelId="{C13416BE-BDEA-4C55-BB0E-1D08D6BA80DF}" type="presParOf" srcId="{29FC9A47-2353-4C8E-9AA2-84A11D4F3E57}" destId="{FAE2EE5A-3506-49C3-BEF8-1C493D601986}" srcOrd="1" destOrd="0" presId="urn:microsoft.com/office/officeart/2005/8/layout/default"/>
    <dgm:cxn modelId="{C8F1F61D-255C-4197-BA77-389FEDDC063C}" type="presParOf" srcId="{29FC9A47-2353-4C8E-9AA2-84A11D4F3E57}" destId="{DEA545D8-2638-4B85-9C8B-B54D8B2A858B}" srcOrd="2" destOrd="0" presId="urn:microsoft.com/office/officeart/2005/8/layout/default"/>
    <dgm:cxn modelId="{3FC85156-CA3C-4C67-B3BF-0430BE865206}" type="presParOf" srcId="{29FC9A47-2353-4C8E-9AA2-84A11D4F3E57}" destId="{46C647A2-5F57-4CAC-A29D-9ABBB842B74E}" srcOrd="3" destOrd="0" presId="urn:microsoft.com/office/officeart/2005/8/layout/default"/>
    <dgm:cxn modelId="{E5A5D32E-F809-4E54-8668-2D643BCB2860}" type="presParOf" srcId="{29FC9A47-2353-4C8E-9AA2-84A11D4F3E57}" destId="{C8BA7A2C-4715-4602-8CE8-0ADE265626A7}" srcOrd="4" destOrd="0" presId="urn:microsoft.com/office/officeart/2005/8/layout/default"/>
    <dgm:cxn modelId="{217F6B39-E091-4FC3-BA0F-C33A7009EDF6}" type="presParOf" srcId="{29FC9A47-2353-4C8E-9AA2-84A11D4F3E57}" destId="{6ABFBF5C-6006-4E95-B43E-DBA2D3635B4A}" srcOrd="5" destOrd="0" presId="urn:microsoft.com/office/officeart/2005/8/layout/default"/>
    <dgm:cxn modelId="{0E6BB608-8E28-49B6-B3E7-73893A3FD3BD}" type="presParOf" srcId="{29FC9A47-2353-4C8E-9AA2-84A11D4F3E57}" destId="{186CE810-16EC-4DBC-ACB5-7969EE5BCF35}" srcOrd="6" destOrd="0" presId="urn:microsoft.com/office/officeart/2005/8/layout/default"/>
    <dgm:cxn modelId="{B50F91A3-D589-4B92-BD21-05960C377B99}" type="presParOf" srcId="{29FC9A47-2353-4C8E-9AA2-84A11D4F3E57}" destId="{ECF0EE90-432D-48D9-9E00-23A713385D8A}" srcOrd="7" destOrd="0" presId="urn:microsoft.com/office/officeart/2005/8/layout/default"/>
    <dgm:cxn modelId="{97D2C382-4625-42CD-9745-88FBB1158446}" type="presParOf" srcId="{29FC9A47-2353-4C8E-9AA2-84A11D4F3E57}" destId="{26C0EFA8-BC10-46EC-B6A5-D934FE912B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3280-12B4-4642-8E3A-57C811323FEE}">
      <dsp:nvSpPr>
        <dsp:cNvPr id="0" name=""/>
        <dsp:cNvSpPr/>
      </dsp:nvSpPr>
      <dsp:spPr>
        <a:xfrm>
          <a:off x="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1: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Zwiększenie udziału </a:t>
          </a:r>
          <a:r>
            <a:rPr lang="pl-PL" sz="2100" b="0" u="sng" kern="1200" dirty="0" smtClean="0">
              <a:latin typeface="+mn-lt"/>
            </a:rPr>
            <a:t>rodzin </a:t>
          </a:r>
          <a:r>
            <a:rPr lang="pl-PL" sz="2100" b="0" kern="1200" dirty="0" smtClean="0">
              <a:latin typeface="+mn-lt"/>
            </a:rPr>
            <a:t>i rodzinnych form pieczy zastępczej w opiece i wychowaniu </a:t>
          </a:r>
          <a:r>
            <a:rPr lang="pl-PL" sz="2100" b="0" u="sng" kern="1200" dirty="0" smtClean="0">
              <a:latin typeface="+mn-lt"/>
            </a:rPr>
            <a:t>dzieci</a:t>
          </a:r>
          <a:r>
            <a:rPr lang="pl-PL" sz="2100" b="0" kern="1200" dirty="0" smtClean="0">
              <a:latin typeface="+mn-lt"/>
            </a:rPr>
            <a:t>.</a:t>
          </a:r>
          <a:endParaRPr lang="pl-PL" sz="2100" b="0" kern="1200" dirty="0">
            <a:latin typeface="+mn-lt"/>
          </a:endParaRPr>
        </a:p>
      </dsp:txBody>
      <dsp:txXfrm>
        <a:off x="0" y="940781"/>
        <a:ext cx="3650331" cy="2190198"/>
      </dsp:txXfrm>
    </dsp:sp>
    <dsp:sp modelId="{DEA545D8-2638-4B85-9C8B-B54D8B2A858B}">
      <dsp:nvSpPr>
        <dsp:cNvPr id="0" name=""/>
        <dsp:cNvSpPr/>
      </dsp:nvSpPr>
      <dsp:spPr>
        <a:xfrm>
          <a:off x="3957616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2.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Zbudowanie skutecznego i trwałego systemu świadczącego usługi społeczne </a:t>
          </a:r>
          <a:r>
            <a:rPr lang="pl-PL" sz="2100" b="0" u="sng" kern="1200" dirty="0" smtClean="0">
              <a:latin typeface="+mn-lt"/>
            </a:rPr>
            <a:t>dla osób potrzebujących wsparcia w codziennym funkcjonowaniu</a:t>
          </a:r>
          <a:endParaRPr lang="pl-PL" sz="2100" b="0" u="sng" kern="1200" dirty="0">
            <a:latin typeface="+mn-lt"/>
          </a:endParaRPr>
        </a:p>
      </dsp:txBody>
      <dsp:txXfrm>
        <a:off x="3957616" y="940781"/>
        <a:ext cx="3650331" cy="2190198"/>
      </dsp:txXfrm>
    </dsp:sp>
    <dsp:sp modelId="{C8BA7A2C-4715-4602-8CE8-0ADE265626A7}">
      <dsp:nvSpPr>
        <dsp:cNvPr id="0" name=""/>
        <dsp:cNvSpPr/>
      </dsp:nvSpPr>
      <dsp:spPr>
        <a:xfrm>
          <a:off x="7972980" y="940781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3.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Włączenie społeczne </a:t>
          </a:r>
          <a:r>
            <a:rPr lang="pl-PL" sz="2100" b="0" u="sng" kern="1200" dirty="0" smtClean="0">
              <a:latin typeface="+mn-lt"/>
            </a:rPr>
            <a:t>osób z niepełnosprawnościami </a:t>
          </a:r>
          <a:r>
            <a:rPr lang="pl-PL" sz="2100" b="0" kern="1200" dirty="0" smtClean="0">
              <a:latin typeface="+mn-lt"/>
            </a:rPr>
            <a:t>dające możliwość życia w społeczności lokalnej niezależnie od stopnia sprawności </a:t>
          </a:r>
          <a:endParaRPr lang="pl-PL" sz="2100" b="0" kern="1200" dirty="0">
            <a:latin typeface="+mn-lt"/>
          </a:endParaRPr>
        </a:p>
      </dsp:txBody>
      <dsp:txXfrm>
        <a:off x="7972980" y="940781"/>
        <a:ext cx="3650331" cy="2190198"/>
      </dsp:txXfrm>
    </dsp:sp>
    <dsp:sp modelId="{186CE810-16EC-4DBC-ACB5-7969EE5BCF35}">
      <dsp:nvSpPr>
        <dsp:cNvPr id="0" name=""/>
        <dsp:cNvSpPr/>
      </dsp:nvSpPr>
      <dsp:spPr>
        <a:xfrm>
          <a:off x="1992496" y="3302049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4.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</a:t>
          </a:r>
          <a:r>
            <a:rPr lang="pl-PL" sz="2100" b="0" u="sng" kern="1200" dirty="0" smtClean="0">
              <a:latin typeface="+mn-lt"/>
            </a:rPr>
            <a:t>usług społecznych</a:t>
          </a:r>
          <a:r>
            <a:rPr lang="pl-PL" sz="2100" b="0" kern="1200" dirty="0" smtClean="0">
              <a:latin typeface="+mn-lt"/>
            </a:rPr>
            <a:t> </a:t>
          </a:r>
          <a:r>
            <a:rPr lang="pl-PL" sz="2100" b="0" u="sng" kern="1200" dirty="0" smtClean="0">
              <a:latin typeface="+mn-lt"/>
            </a:rPr>
            <a:t>dla osób z zaburzeniami psychicznymi</a:t>
          </a:r>
          <a:endParaRPr lang="pl-PL" sz="2100" b="0" u="sng" kern="1200" dirty="0">
            <a:latin typeface="+mn-lt"/>
          </a:endParaRPr>
        </a:p>
      </dsp:txBody>
      <dsp:txXfrm>
        <a:off x="1992496" y="3302049"/>
        <a:ext cx="3650331" cy="2190198"/>
      </dsp:txXfrm>
    </dsp:sp>
    <dsp:sp modelId="{26C0EFA8-BC10-46EC-B6A5-D934FE912B93}">
      <dsp:nvSpPr>
        <dsp:cNvPr id="0" name=""/>
        <dsp:cNvSpPr/>
      </dsp:nvSpPr>
      <dsp:spPr>
        <a:xfrm>
          <a:off x="5902695" y="3265100"/>
          <a:ext cx="3650331" cy="21901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Cel strategiczny 5.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>
              <a:latin typeface="+mn-lt"/>
            </a:rPr>
            <a:t>Stworzenie skutecznego systemu wsparcia </a:t>
          </a:r>
          <a:r>
            <a:rPr lang="pl-PL" sz="2100" b="0" u="sng" kern="1200" dirty="0" smtClean="0">
              <a:latin typeface="+mn-lt"/>
            </a:rPr>
            <a:t>dla osób w kryzysie bezdomności oraz osób zagrożonych bezdomnością</a:t>
          </a:r>
          <a:endParaRPr lang="pl-PL" sz="2100" b="0" u="sng" kern="1200" dirty="0">
            <a:latin typeface="+mn-lt"/>
          </a:endParaRPr>
        </a:p>
      </dsp:txBody>
      <dsp:txXfrm>
        <a:off x="5902695" y="3265100"/>
        <a:ext cx="3650331" cy="219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D6E7-48F5-44D7-8901-5E591C658505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3196-EDE7-4274-86AB-ED16927D5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5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2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5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3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8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C63437F-3742-4A58-9AA9-3A1737C0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78DAD9-E52C-4867-9039-832A1785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pl-PL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4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2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7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40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1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0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42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7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29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4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01FF-FA8E-49A9-AEBB-20CB45CF047A}" type="datetimeFigureOut">
              <a:rPr lang="pl-PL" smtClean="0"/>
              <a:t>09.03.2024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8546-2C46-4708-B1ED-910ACD1AF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22292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Deinstytucjonalizacja</a:t>
            </a:r>
            <a:r>
              <a:rPr lang="pl-PL" b="1" dirty="0" smtClean="0"/>
              <a:t> </a:t>
            </a:r>
            <a:r>
              <a:rPr lang="pl-PL" b="1" dirty="0" smtClean="0"/>
              <a:t>usług społecznych</a:t>
            </a:r>
            <a:br>
              <a:rPr lang="pl-PL" b="1" dirty="0" smtClean="0"/>
            </a:br>
            <a:r>
              <a:rPr lang="pl-PL" b="1" dirty="0" smtClean="0"/>
              <a:t>od </a:t>
            </a:r>
            <a:r>
              <a:rPr lang="pl-PL" b="1" dirty="0" smtClean="0"/>
              <a:t>wielkich słów do działań </a:t>
            </a:r>
            <a:r>
              <a:rPr lang="pl-PL" b="1" dirty="0" smtClean="0"/>
              <a:t>lokalnych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b="1" dirty="0" smtClean="0">
                <a:latin typeface="+mn-lt"/>
              </a:rPr>
              <a:t>Spotkanie powiatowe Kluczbork 12 marca 2024</a:t>
            </a:r>
            <a:endParaRPr lang="pl-PL" sz="2200" dirty="0">
              <a:latin typeface="+mn-lt"/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39856" y="915853"/>
            <a:ext cx="10865477" cy="4792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Osoby wymagające wsparcia w rodzinach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1725769" y="2700285"/>
            <a:ext cx="4919730" cy="23058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Działania dla osób w środowisku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672519" y="3567591"/>
            <a:ext cx="2292439" cy="75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Osoby w instytucjach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54553" y="3449687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 – 2,5 mln</a:t>
            </a:r>
            <a:endParaRPr lang="en-US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12890" y="3537788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206 tys.</a:t>
            </a:r>
            <a:endParaRPr lang="en-US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6285" y="4316636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ok. 185 tys.</a:t>
            </a:r>
            <a:endParaRPr lang="en-US" sz="2800" b="1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414DBE9-BDB3-46CB-B71F-7F3BE1AD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100389"/>
              </p:ext>
            </p:extLst>
          </p:nvPr>
        </p:nvGraphicFramePr>
        <p:xfrm>
          <a:off x="979054" y="1354962"/>
          <a:ext cx="10233891" cy="378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Narasta kwestia osób w kryzysie zdrowia psychicznego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7" y="817632"/>
            <a:ext cx="8071059" cy="497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Brak postępu w obszarze pieczy zastępczej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24803"/>
              </p:ext>
            </p:extLst>
          </p:nvPr>
        </p:nvGraphicFramePr>
        <p:xfrm>
          <a:off x="903845" y="886690"/>
          <a:ext cx="10190349" cy="502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Koszty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Pracownicy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6" y="817632"/>
            <a:ext cx="8493434" cy="5453088"/>
          </a:xfrm>
          <a:prstGeom prst="rect">
            <a:avLst/>
          </a:prstGeom>
        </p:spPr>
      </p:pic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627BF2A-9729-44AE-B287-6BEF3A1EAB2C}"/>
              </a:ext>
            </a:extLst>
          </p:cNvPr>
          <p:cNvSpPr txBox="1">
            <a:spLocks/>
          </p:cNvSpPr>
          <p:nvPr/>
        </p:nvSpPr>
        <p:spPr>
          <a:xfrm>
            <a:off x="734291" y="18015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rozwój w obrębie społeczności zindywidualizowanych usług o wysokiej jakości,</a:t>
            </a:r>
            <a:r>
              <a:rPr lang="pl-PL" sz="2400" dirty="0" smtClean="0"/>
              <a:t> w tym zapobiegających umieszczaniu dzieci i osób dorosłych w zakładach, oraz </a:t>
            </a:r>
            <a:r>
              <a:rPr lang="pl-PL" sz="2400" b="1" dirty="0" smtClean="0"/>
              <a:t>przeniesienie zasobów ze stacjonarnych zakładów opieki długoterminowej w celu świadczenia nowych usług</a:t>
            </a:r>
            <a:r>
              <a:rPr lang="pl-PL" sz="2400" dirty="0" smtClean="0"/>
              <a:t>, aby zapewnić długoterminową trwałość wdrożonych rozwiązań;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planowane zamknięcie </a:t>
            </a:r>
            <a:r>
              <a:rPr lang="pl-PL" sz="2400" b="1" dirty="0" smtClean="0">
                <a:solidFill>
                  <a:srgbClr val="FF0000"/>
                </a:solidFill>
              </a:rPr>
              <a:t>stacjonarnych zakładów opieki długoterminowej</a:t>
            </a:r>
            <a:r>
              <a:rPr lang="pl-PL" sz="2400" b="1" dirty="0" smtClean="0"/>
              <a:t>, </a:t>
            </a:r>
            <a:r>
              <a:rPr lang="pl-PL" sz="2400" dirty="0" smtClean="0"/>
              <a:t>w których dzieci, osoby niepełnosprawne (w tym mające problemy ze zdrowiem psychicznym) i starsze są odizolowane od społeczeństwa, nie zapewnia się im odpowiedniej opieki i wsparcia oraz często nie szanuje się ich praw;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400" b="1" dirty="0" smtClean="0"/>
              <a:t> zapewnienie powszechnej dostępności podstawowych usług </a:t>
            </a:r>
            <a:r>
              <a:rPr lang="pl-PL" sz="2400" dirty="0" smtClean="0"/>
              <a:t>w dziedzinach, takich jak edukacja i szkolenia, zatrudnienie, mieszkalnictwo, opieka zdrowotna oraz transport wszystkim dzieciom i osobom dorosłym potrzebującym wsparcia.</a:t>
            </a:r>
            <a:endParaRPr lang="pl-PL" sz="2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98423" y="611456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27335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buch 1 1"/>
          <p:cNvSpPr/>
          <p:nvPr/>
        </p:nvSpPr>
        <p:spPr>
          <a:xfrm>
            <a:off x="350983" y="1320801"/>
            <a:ext cx="4331854" cy="4221019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Nie tworzyć nowych instytucji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061527" y="1422402"/>
            <a:ext cx="3814618" cy="362989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Otwierać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9254835" y="1551709"/>
            <a:ext cx="2512292" cy="3500583"/>
          </a:xfrm>
          <a:prstGeom prst="wedgeEllipseCallout">
            <a:avLst>
              <a:gd name="adj1" fmla="val -69317"/>
              <a:gd name="adj2" fmla="val 7243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Żadnych inwestycji w instytucje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45836" y="475963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Linia sporu - instytucje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9907" y="3352800"/>
            <a:ext cx="307445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/>
              <a:t>2013 - 74%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6970089" y="3352800"/>
            <a:ext cx="315296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4800" b="1" dirty="0" smtClean="0"/>
              <a:t>2022 </a:t>
            </a:r>
            <a:r>
              <a:rPr lang="pl-PL" sz="4800" b="1" dirty="0"/>
              <a:t>- </a:t>
            </a:r>
            <a:r>
              <a:rPr lang="pl-PL" sz="4800" b="1" dirty="0" smtClean="0"/>
              <a:t>78%</a:t>
            </a:r>
            <a:endParaRPr lang="pl-PL" sz="4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</a:t>
            </a:r>
            <a:r>
              <a:rPr lang="pl-PL" b="1" dirty="0" smtClean="0">
                <a:solidFill>
                  <a:schemeClr val="bg1"/>
                </a:solidFill>
              </a:rPr>
              <a:t>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29527" y="1634836"/>
            <a:ext cx="63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Wskaźnik </a:t>
            </a:r>
            <a:r>
              <a:rPr lang="pl-PL" sz="3600" b="1" dirty="0" err="1" smtClean="0"/>
              <a:t>deinstytucjonalizacji</a:t>
            </a:r>
            <a:endParaRPr lang="pl-PL" sz="36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5036753" y="3440545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589907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0000"/>
                </a:solidFill>
              </a:rPr>
              <a:t>ustawa o wspieraniu rodziny i systemie pieczy </a:t>
            </a:r>
            <a:r>
              <a:rPr lang="pl-PL" sz="2800" b="1" dirty="0" smtClean="0">
                <a:solidFill>
                  <a:srgbClr val="000000"/>
                </a:solidFill>
              </a:rPr>
              <a:t>zastępczej</a:t>
            </a:r>
            <a:endParaRPr lang="pl-PL" sz="2800" b="1" dirty="0"/>
          </a:p>
        </p:txBody>
      </p:sp>
      <p:sp>
        <p:nvSpPr>
          <p:cNvPr id="9" name="Strzałka w prawo 8"/>
          <p:cNvSpPr/>
          <p:nvPr/>
        </p:nvSpPr>
        <p:spPr>
          <a:xfrm>
            <a:off x="5036753" y="5153798"/>
            <a:ext cx="1560946" cy="65550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009342" y="4573610"/>
            <a:ext cx="3074457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Tworzenie małych instytucji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82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09145" y="956802"/>
            <a:ext cx="10173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Zaawansowanie procesów DI w placówkach całodobowych oraz mieszanych w analizowanych obszarach (w pieczy zastępczej)</a:t>
            </a:r>
            <a:endParaRPr lang="pl-PL" sz="2800" b="1" dirty="0"/>
          </a:p>
        </p:txBody>
      </p:sp>
      <p:sp>
        <p:nvSpPr>
          <p:cNvPr id="11" name="Prostokąt 10"/>
          <p:cNvSpPr/>
          <p:nvPr/>
        </p:nvSpPr>
        <p:spPr>
          <a:xfrm>
            <a:off x="1951348" y="2050079"/>
            <a:ext cx="7681791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0000"/>
                </a:solidFill>
              </a:rPr>
              <a:t>41% nie planujemy </a:t>
            </a:r>
            <a:r>
              <a:rPr lang="pl-PL" sz="6000" b="1" dirty="0" err="1" smtClean="0">
                <a:solidFill>
                  <a:srgbClr val="000000"/>
                </a:solidFill>
              </a:rPr>
              <a:t>deinstytucjonalizacji</a:t>
            </a:r>
            <a:endParaRPr lang="pl-PL" sz="6000" dirty="0"/>
          </a:p>
        </p:txBody>
      </p:sp>
      <p:sp>
        <p:nvSpPr>
          <p:cNvPr id="12" name="Prostokąt 11"/>
          <p:cNvSpPr/>
          <p:nvPr/>
        </p:nvSpPr>
        <p:spPr>
          <a:xfrm>
            <a:off x="6713184" y="4322891"/>
            <a:ext cx="4716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Źródło:</a:t>
            </a:r>
            <a:r>
              <a:rPr lang="pl-PL" dirty="0" smtClean="0"/>
              <a:t> Ogólnopolska diagnoza w zakresie</a:t>
            </a:r>
          </a:p>
          <a:p>
            <a:r>
              <a:rPr lang="pl-PL" dirty="0" err="1" smtClean="0"/>
              <a:t>Deinstytucjonalizacji</a:t>
            </a:r>
            <a:r>
              <a:rPr lang="pl-PL" dirty="0" smtClean="0"/>
              <a:t> usług społecznych na</a:t>
            </a:r>
          </a:p>
          <a:p>
            <a:r>
              <a:rPr lang="pl-PL" dirty="0" smtClean="0"/>
              <a:t>terenie 16 województw w Polsce, 2024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w pieczy </a:t>
            </a:r>
            <a:r>
              <a:rPr lang="pl-PL" b="1" dirty="0" smtClean="0">
                <a:solidFill>
                  <a:schemeClr val="bg1"/>
                </a:solidFill>
              </a:rPr>
              <a:t>zastępczej - przykład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8" y="925800"/>
            <a:ext cx="5239328" cy="5239328"/>
          </a:xfrm>
          <a:prstGeom prst="rect">
            <a:avLst/>
          </a:prstGeom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Linia sporu – ewolucja czy rewolucja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6" y="1428171"/>
            <a:ext cx="5287817" cy="3965863"/>
          </a:xfrm>
          <a:prstGeom prst="rect">
            <a:avLst/>
          </a:prstGeom>
        </p:spPr>
      </p:pic>
      <p:pic>
        <p:nvPicPr>
          <p:cNvPr id="11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995055" y="1163782"/>
            <a:ext cx="8672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AGENDA</a:t>
            </a:r>
          </a:p>
          <a:p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err="1" smtClean="0"/>
              <a:t>Deinstytucjonalizacja</a:t>
            </a:r>
            <a:r>
              <a:rPr lang="pl-PL" sz="3200" dirty="0" smtClean="0"/>
              <a:t> i wyzwania z nią związane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Planowanie rozwoju usług społecznych</a:t>
            </a:r>
          </a:p>
          <a:p>
            <a:pPr marL="571500" indent="-571500">
              <a:buFont typeface="+mj-lt"/>
              <a:buAutoNum type="romanUcPeriod"/>
            </a:pPr>
            <a:endParaRPr lang="pl-PL" sz="3200" dirty="0"/>
          </a:p>
          <a:p>
            <a:pPr marL="571500" indent="-571500">
              <a:buFont typeface="+mj-lt"/>
              <a:buAutoNum type="romanUcPeriod"/>
            </a:pPr>
            <a:r>
              <a:rPr lang="pl-PL" sz="3200" dirty="0" smtClean="0"/>
              <a:t>Jak zaplanować działania w gminie lub powiecie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54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Co w przypadku gdybyśmy nic nie robili?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295996E-8A18-4FAE-90E8-4CBB048D9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089664"/>
              </p:ext>
            </p:extLst>
          </p:nvPr>
        </p:nvGraphicFramePr>
        <p:xfrm>
          <a:off x="591200" y="2207489"/>
          <a:ext cx="10446256" cy="43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431636" y="989340"/>
            <a:ext cx="901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Osoby 75+ w okresie 2020-2035 według obecnych tendencji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6003636" y="6277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dr Izabela Grabowska, dr Szymon Wójcik, „Analiza skali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niezbędnych zmian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amach procesu deinstytucjonalizacji” </a:t>
            </a:r>
            <a:r>
              <a:rPr lang="pl-P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31338" y="1125862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zmian nazywany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deinstytucjonalizacją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kreowanie rozwoju usług domowych i środowiskowych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realizowanych przez sektor publiczny, społeczny oraz działania nieformalne. Integralną jego częścią jest proces polegający na reorganizacji istniejących placówek, otwierający je na środowisko, ograniczający ich wielkość i przede wszystkim poprawiający jakość życia osób w nich przebywających.</a:t>
            </a:r>
            <a:r>
              <a:rPr lang="pl-PL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/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611693"/>
            <a:ext cx="100306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w rodzinie i w środowisku mają stworzyć każdemu człowiekowi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realną możliwość wyboru 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sposobu życia, szczególnie w sytuacji niepełnosprawności, kryzysu zdrowia psychicznego, starości, kryzysu bezdomności czy w sytuacji opuszczenia swojego domu w wyniku wojny lub z innych powodów. To również szansa na urzeczywistnienie prawa dzieci i młodzieży do życia w rodzinach. </a:t>
            </a: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9737" y="1362311"/>
            <a:ext cx="10030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 społeczne w rodzinie i środowisku adresowane do każdego obywatela to 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maksymalne wykorzystanie aktywności społecznej</a:t>
            </a: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Bycie w instytucji to odpowiedzialność tej instytucji. Bycie w środowisku to współodpowiedzialność wielu ludzi i podmiotów za jakość życia człowieka. Usługi społeczne to również współpraca wielu sektorów - koprodukcja usług przez instytucje publiczne, społeczne i prywatne.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Cóż zatem oznacza nasze działanie DI?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"/>
          <p:cNvSpPr>
            <a:spLocks noChangeArrowheads="1"/>
          </p:cNvSpPr>
          <p:nvPr/>
        </p:nvSpPr>
        <p:spPr bwMode="auto">
          <a:xfrm>
            <a:off x="1159715" y="2055596"/>
            <a:ext cx="3096146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Strategia i plan działania na rzecz </a:t>
            </a:r>
            <a:r>
              <a:rPr lang="pl-PL" altLang="pl-PL" dirty="0" err="1"/>
              <a:t>deinstytucjonalizacji</a:t>
            </a:r>
            <a:endParaRPr lang="pl-PL" altLang="pl-PL" dirty="0"/>
          </a:p>
        </p:txBody>
      </p:sp>
      <p:sp>
        <p:nvSpPr>
          <p:cNvPr id="3" name="Prostokąt 3"/>
          <p:cNvSpPr>
            <a:spLocks noChangeArrowheads="1"/>
          </p:cNvSpPr>
          <p:nvPr/>
        </p:nvSpPr>
        <p:spPr bwMode="auto">
          <a:xfrm>
            <a:off x="4286139" y="2797175"/>
            <a:ext cx="2376888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/>
              <a:t>Ustanowienie ram prawnych dla usług świadczonych na poziomie</a:t>
            </a:r>
          </a:p>
          <a:p>
            <a:r>
              <a:rPr lang="pl-PL" altLang="pl-PL"/>
              <a:t>lokalnych społeczności</a:t>
            </a:r>
          </a:p>
        </p:txBody>
      </p:sp>
      <p:cxnSp>
        <p:nvCxnSpPr>
          <p:cNvPr id="4" name="Łącznik prosty 3"/>
          <p:cNvCxnSpPr>
            <a:endCxn id="2" idx="0"/>
          </p:cNvCxnSpPr>
          <p:nvPr/>
        </p:nvCxnSpPr>
        <p:spPr>
          <a:xfrm flipH="1">
            <a:off x="2707788" y="1597891"/>
            <a:ext cx="2861739" cy="457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>
            <a:endCxn id="3" idx="0"/>
          </p:cNvCxnSpPr>
          <p:nvPr/>
        </p:nvCxnSpPr>
        <p:spPr>
          <a:xfrm flipH="1">
            <a:off x="5474583" y="1597891"/>
            <a:ext cx="94944" cy="119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6733847" y="2725739"/>
            <a:ext cx="3674093" cy="646331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Rozwój usług świadczonych na poziomie lokalnych społeczności</a:t>
            </a:r>
          </a:p>
        </p:txBody>
      </p:sp>
      <p:cxnSp>
        <p:nvCxnSpPr>
          <p:cNvPr id="7" name="Łącznik prosty 6"/>
          <p:cNvCxnSpPr>
            <a:endCxn id="6" idx="0"/>
          </p:cNvCxnSpPr>
          <p:nvPr/>
        </p:nvCxnSpPr>
        <p:spPr>
          <a:xfrm>
            <a:off x="5569527" y="1597891"/>
            <a:ext cx="3001367" cy="1127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7"/>
          <p:cNvSpPr>
            <a:spLocks noChangeArrowheads="1"/>
          </p:cNvSpPr>
          <p:nvPr/>
        </p:nvSpPr>
        <p:spPr bwMode="auto">
          <a:xfrm>
            <a:off x="2341562" y="2797175"/>
            <a:ext cx="172907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zaangażowanie uczestników w proces;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strategii;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opracowanie planu działania.</a:t>
            </a:r>
          </a:p>
        </p:txBody>
      </p:sp>
      <p:sp>
        <p:nvSpPr>
          <p:cNvPr id="9" name="Prostokąt 18"/>
          <p:cNvSpPr>
            <a:spLocks noChangeArrowheads="1"/>
          </p:cNvSpPr>
          <p:nvPr/>
        </p:nvSpPr>
        <p:spPr bwMode="auto">
          <a:xfrm>
            <a:off x="4286139" y="4597400"/>
            <a:ext cx="2376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>
                <a:latin typeface="Arial Narrow" panose="020B0606020202030204" pitchFamily="34" charset="0"/>
              </a:rPr>
              <a:t>prawo do życia w społeczeństwie;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dostęp do podstawowych usług i infrastruktury;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zdolność do czynności prawnych i opieka prawna;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przymusowe umieszczenie w zakładzie i przymusowe leczenie;</a:t>
            </a:r>
          </a:p>
          <a:p>
            <a:r>
              <a:rPr lang="pl-PL" altLang="pl-PL" sz="1400">
                <a:latin typeface="Arial Narrow" panose="020B0606020202030204" pitchFamily="34" charset="0"/>
              </a:rPr>
              <a:t>świadczenie usług przez społeczności lokalne.</a:t>
            </a:r>
          </a:p>
        </p:txBody>
      </p:sp>
      <p:sp>
        <p:nvSpPr>
          <p:cNvPr id="10" name="Prostokąt 20"/>
          <p:cNvSpPr>
            <a:spLocks noChangeArrowheads="1"/>
          </p:cNvSpPr>
          <p:nvPr/>
        </p:nvSpPr>
        <p:spPr bwMode="auto">
          <a:xfrm>
            <a:off x="6878526" y="3435569"/>
            <a:ext cx="34200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dirty="0">
                <a:latin typeface="Arial Narrow" panose="020B0606020202030204" pitchFamily="34" charset="0"/>
              </a:rPr>
              <a:t>zasady rozwoju i świadczenia usług;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zapobieganie umieszczaniu w zakładach;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działania profilaktyczne;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rozwijanie usług świadczonych na poziomie lokalnych społeczności;</a:t>
            </a:r>
          </a:p>
          <a:p>
            <a:r>
              <a:rPr lang="pl-PL" altLang="pl-PL" sz="1400" dirty="0">
                <a:latin typeface="Arial Narrow" panose="020B0606020202030204" pitchFamily="34" charset="0"/>
              </a:rPr>
              <a:t>mieszkalnictwo.</a:t>
            </a:r>
          </a:p>
        </p:txBody>
      </p:sp>
      <p:sp>
        <p:nvSpPr>
          <p:cNvPr id="11" name="Prostokąt 21"/>
          <p:cNvSpPr>
            <a:spLocks noChangeArrowheads="1"/>
          </p:cNvSpPr>
          <p:nvPr/>
        </p:nvSpPr>
        <p:spPr bwMode="auto">
          <a:xfrm>
            <a:off x="6751489" y="4943331"/>
            <a:ext cx="3674093" cy="6461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Przydział zasobów finansowych, materialnych i ludzkich</a:t>
            </a:r>
          </a:p>
        </p:txBody>
      </p:sp>
      <p:sp>
        <p:nvSpPr>
          <p:cNvPr id="12" name="Prostokąt 22"/>
          <p:cNvSpPr>
            <a:spLocks noChangeArrowheads="1"/>
          </p:cNvSpPr>
          <p:nvPr/>
        </p:nvSpPr>
        <p:spPr bwMode="auto">
          <a:xfrm>
            <a:off x="6751488" y="5608420"/>
            <a:ext cx="367409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>
                <a:latin typeface="Arial Narrow" panose="020B0606020202030204" pitchFamily="34" charset="0"/>
              </a:rPr>
              <a:t>Opracowanie indywidualnych planów</a:t>
            </a:r>
          </a:p>
        </p:txBody>
      </p:sp>
      <p:sp>
        <p:nvSpPr>
          <p:cNvPr id="13" name="Prostokąt 23"/>
          <p:cNvSpPr>
            <a:spLocks noChangeArrowheads="1"/>
          </p:cNvSpPr>
          <p:nvPr/>
        </p:nvSpPr>
        <p:spPr bwMode="auto">
          <a:xfrm>
            <a:off x="6733898" y="5999016"/>
            <a:ext cx="367404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Wspieranie poszczególnych osób i społeczności w procesie zmiany</a:t>
            </a:r>
          </a:p>
        </p:txBody>
      </p:sp>
      <p:sp>
        <p:nvSpPr>
          <p:cNvPr id="14" name="Prostokąt 24"/>
          <p:cNvSpPr>
            <a:spLocks noChangeArrowheads="1"/>
          </p:cNvSpPr>
          <p:nvPr/>
        </p:nvSpPr>
        <p:spPr bwMode="auto">
          <a:xfrm>
            <a:off x="1693753" y="4165601"/>
            <a:ext cx="2376887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Definiowanie, monitorowanie i ocena jakości usług</a:t>
            </a:r>
          </a:p>
        </p:txBody>
      </p:sp>
      <p:sp>
        <p:nvSpPr>
          <p:cNvPr id="15" name="Prostokąt 25"/>
          <p:cNvSpPr>
            <a:spLocks noChangeArrowheads="1"/>
          </p:cNvSpPr>
          <p:nvPr/>
        </p:nvSpPr>
        <p:spPr bwMode="auto">
          <a:xfrm>
            <a:off x="1693753" y="5173664"/>
            <a:ext cx="2376887" cy="3698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latin typeface="Arial Narrow" panose="020B0606020202030204" pitchFamily="34" charset="0"/>
              </a:rPr>
              <a:t>Rozwój personelu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838200" y="614507"/>
            <a:ext cx="10515600" cy="1325563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b="1" smtClean="0">
                <a:solidFill>
                  <a:schemeClr val="bg1"/>
                </a:solidFill>
              </a:rPr>
              <a:t>Ogólnoeuropejskie wytyczne dotyczące przejścia od opieki instytucjonalnej do opieki świadczonej na poziomie lokalnych</a:t>
            </a:r>
            <a:br>
              <a:rPr lang="pl-PL" sz="3100" b="1" smtClean="0">
                <a:solidFill>
                  <a:schemeClr val="bg1"/>
                </a:solidFill>
              </a:rPr>
            </a:br>
            <a:r>
              <a:rPr lang="pl-PL" sz="3100" b="1" smtClean="0">
                <a:solidFill>
                  <a:schemeClr val="bg1"/>
                </a:solidFill>
              </a:rPr>
              <a:t>społeczności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57A43AD-5BBC-49C0-B0C3-542870FB7D99}"/>
              </a:ext>
            </a:extLst>
          </p:cNvPr>
          <p:cNvSpPr/>
          <p:nvPr/>
        </p:nvSpPr>
        <p:spPr>
          <a:xfrm>
            <a:off x="9668302" y="1441681"/>
            <a:ext cx="2232248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Ogólnoeuropejskie Wytyczne</a:t>
            </a:r>
          </a:p>
        </p:txBody>
      </p:sp>
    </p:spTree>
    <p:extLst>
      <p:ext uri="{BB962C8B-B14F-4D97-AF65-F5344CB8AC3E}">
        <p14:creationId xmlns:p14="http://schemas.microsoft.com/office/powerpoint/2010/main" val="1211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</a:t>
            </a:r>
            <a:r>
              <a:rPr lang="pl-PL" b="1" dirty="0" smtClean="0">
                <a:solidFill>
                  <a:schemeClr val="bg1"/>
                </a:solidFill>
              </a:rPr>
              <a:t>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zamieszkania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7" y="4610567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starszych i długotrwale chorych</a:t>
            </a:r>
            <a:endParaRPr lang="pl-PL" sz="2800" b="1" dirty="0"/>
          </a:p>
        </p:txBody>
      </p:sp>
      <p:pic>
        <p:nvPicPr>
          <p:cNvPr id="12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</a:t>
            </a:r>
            <a:r>
              <a:rPr lang="pl-PL" b="1" dirty="0" smtClean="0">
                <a:solidFill>
                  <a:schemeClr val="bg1"/>
                </a:solidFill>
              </a:rPr>
              <a:t>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3287018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Wsparcie rodzin opiekujących się seniorami </a:t>
            </a:r>
            <a:r>
              <a:rPr lang="pl-PL" sz="2400" dirty="0" smtClean="0">
                <a:solidFill>
                  <a:schemeClr val="bg1"/>
                </a:solidFill>
              </a:rPr>
              <a:t>(informacja, wiązki usług)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</a:t>
            </a:r>
            <a:r>
              <a:rPr lang="pl-PL" sz="2400" dirty="0" smtClean="0">
                <a:solidFill>
                  <a:schemeClr val="bg1"/>
                </a:solidFill>
              </a:rPr>
              <a:t>zienne formy,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 err="1" smtClean="0">
                <a:solidFill>
                  <a:schemeClr val="bg1"/>
                </a:solidFill>
              </a:rPr>
              <a:t>wytchnieniowe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452490" y="1975986"/>
            <a:ext cx="328702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Usługi </a:t>
            </a:r>
            <a:r>
              <a:rPr lang="pl-PL" sz="2400" dirty="0" smtClean="0">
                <a:solidFill>
                  <a:schemeClr val="bg1"/>
                </a:solidFill>
              </a:rPr>
              <a:t>wsparcia w </a:t>
            </a:r>
            <a:r>
              <a:rPr lang="pl-PL" sz="2400" dirty="0">
                <a:solidFill>
                  <a:schemeClr val="bg1"/>
                </a:solidFill>
              </a:rPr>
              <a:t>miejscu </a:t>
            </a:r>
            <a:r>
              <a:rPr lang="pl-PL" sz="2400" dirty="0" smtClean="0">
                <a:solidFill>
                  <a:schemeClr val="bg1"/>
                </a:solidFill>
              </a:rPr>
              <a:t>zamieszkania, </a:t>
            </a:r>
            <a:r>
              <a:rPr lang="pl-PL" sz="2400" b="1" dirty="0" smtClean="0">
                <a:solidFill>
                  <a:schemeClr val="bg1"/>
                </a:solidFill>
              </a:rPr>
              <a:t>Asystentura osobista</a:t>
            </a:r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Mieszania adaptowalne i wspomagane, wspólne zamieszkiwanie niespokrewnionych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DPS/ZOL 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Wykorzystanie </a:t>
            </a:r>
            <a:r>
              <a:rPr lang="pl-PL" sz="2400" dirty="0" smtClean="0">
                <a:solidFill>
                  <a:schemeClr val="bg1"/>
                </a:solidFill>
              </a:rPr>
              <a:t>zasobów instytucji </a:t>
            </a:r>
            <a:r>
              <a:rPr lang="pl-PL" sz="2400" dirty="0">
                <a:solidFill>
                  <a:schemeClr val="bg1"/>
                </a:solidFill>
              </a:rPr>
              <a:t>do wsparcia rodzin i usług w środowisku </a:t>
            </a:r>
            <a:r>
              <a:rPr lang="pl-PL" sz="2400" dirty="0" smtClean="0">
                <a:solidFill>
                  <a:schemeClr val="bg1"/>
                </a:solidFill>
              </a:rPr>
              <a:t>lokalnym (otwarcie na środowisko)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331843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z niepełnosprawnościami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4701209" y="4621696"/>
            <a:ext cx="6471115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Czym </a:t>
            </a:r>
            <a:r>
              <a:rPr lang="pl-PL" b="1" dirty="0" smtClean="0">
                <a:solidFill>
                  <a:schemeClr val="bg1"/>
                </a:solidFill>
              </a:rPr>
              <a:t>zatem jest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19678" y="1975986"/>
            <a:ext cx="2498774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Wsparcie dzieci, młodzieży, rodziny w jej środowisku – zapobieganie rozdzieleniu, reintegracja </a:t>
            </a:r>
          </a:p>
          <a:p>
            <a:pPr algn="ctr"/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1" y="1975986"/>
            <a:ext cx="1988067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Rozwój rodzinnych form pieczy zastępczej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C4F272-2971-408B-A77D-419E98F54D20}"/>
              </a:ext>
            </a:extLst>
          </p:cNvPr>
          <p:cNvSpPr/>
          <p:nvPr/>
        </p:nvSpPr>
        <p:spPr>
          <a:xfrm>
            <a:off x="1019678" y="5282872"/>
            <a:ext cx="10152646" cy="86945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Zapobieganie umieszczaniu w zakładzie/instytucji – zmniejszanie naporu na </a:t>
            </a:r>
            <a:r>
              <a:rPr lang="pl-PL" sz="2400" b="1" dirty="0" smtClean="0"/>
              <a:t>POW/DPS/ZOL </a:t>
            </a:r>
            <a:r>
              <a:rPr lang="pl-PL" sz="2400" b="1" dirty="0"/>
              <a:t>itp.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885304" y="1943208"/>
            <a:ext cx="3287020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Lepsza jakość usamodzielniania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23122" y="1182758"/>
            <a:ext cx="1004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Wsparcie dla osób w pieczy zastępczej</a:t>
            </a:r>
            <a:endParaRPr lang="pl-PL" sz="2800" b="1" dirty="0"/>
          </a:p>
        </p:txBody>
      </p:sp>
      <p:sp>
        <p:nvSpPr>
          <p:cNvPr id="5" name="Strzałka w lewo 4"/>
          <p:cNvSpPr/>
          <p:nvPr/>
        </p:nvSpPr>
        <p:spPr>
          <a:xfrm>
            <a:off x="1395956" y="4598023"/>
            <a:ext cx="6386383" cy="576469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Usamodzielnianie osób w instytucjach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778209" y="1975986"/>
            <a:ext cx="2004130" cy="251365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Zmiana funkcji instytucji całodobowych (nie tylko piecza zastępcza)</a:t>
            </a:r>
          </a:p>
        </p:txBody>
      </p:sp>
    </p:spTree>
    <p:extLst>
      <p:ext uri="{BB962C8B-B14F-4D97-AF65-F5344CB8AC3E}">
        <p14:creationId xmlns:p14="http://schemas.microsoft.com/office/powerpoint/2010/main" val="2251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Planowanie rozwoju usług społecznych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err="1" smtClean="0"/>
              <a:t>Deinstytytucjonalizacja</a:t>
            </a:r>
            <a:r>
              <a:rPr lang="pl-PL" sz="3600" b="1" dirty="0" smtClean="0"/>
              <a:t> i wyzwania z nią związane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1031" y="1367415"/>
            <a:ext cx="10243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Strategia Rozwoju Usług Społecznych polityka publiczna do roku 2030 (z perspektywą do 2035 r.) przyjęta 2 czerwca 2022</a:t>
            </a:r>
          </a:p>
          <a:p>
            <a:r>
              <a:rPr lang="pl-PL" sz="2800" dirty="0" smtClean="0"/>
              <a:t>Przygotowanie </a:t>
            </a:r>
            <a:r>
              <a:rPr lang="pl-PL" sz="2800" dirty="0"/>
              <a:t>systemu realizacji usług społecznych dla osób potrzebujących wsparcia w codziennym funkcjonowaniu, w szczególności z uwagi na </a:t>
            </a:r>
            <a:r>
              <a:rPr lang="pl-PL" sz="2800" b="1" dirty="0"/>
              <a:t>starszy wiek, niepełnosprawność, problemy z zakresu zdrowia psychicznego, bezdomność </a:t>
            </a:r>
            <a:r>
              <a:rPr lang="pl-PL" sz="2800" dirty="0"/>
              <a:t>w taki sposób, aby mogły bezpiecznie i niezależnie funkcjonować w swoim miejscu zamieszkania tak długo jak tego chcą, a </a:t>
            </a:r>
            <a:r>
              <a:rPr lang="pl-PL" sz="2800" b="1" dirty="0"/>
              <a:t>dzieciom i młodzieży </a:t>
            </a:r>
            <a:r>
              <a:rPr lang="pl-PL" sz="2800" dirty="0"/>
              <a:t>pozbawionej opieki rodzicielskiej zapewnienie opieki w warunkach rodzinnych lub zbliżonych do rodzinnych.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Wizja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838200" y="365126"/>
            <a:ext cx="10515600" cy="131589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</a:rPr>
              <a:t>Istota DI w  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8200" y="1501678"/>
            <a:ext cx="101132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pl-PL" sz="2800" b="1" dirty="0" smtClean="0">
                <a:ea typeface="Times New Roman" panose="02020603050405020304" pitchFamily="18" charset="0"/>
              </a:rPr>
              <a:t>Promowanie </a:t>
            </a:r>
            <a:r>
              <a:rPr lang="pl-PL" sz="2800" b="1" dirty="0">
                <a:ea typeface="Times New Roman" panose="02020603050405020304" pitchFamily="18" charset="0"/>
              </a:rPr>
              <a:t>rozwoju usług środowiskowych </a:t>
            </a:r>
            <a:r>
              <a:rPr lang="pl-PL" sz="2800" dirty="0">
                <a:ea typeface="Times New Roman" panose="02020603050405020304" pitchFamily="18" charset="0"/>
              </a:rPr>
              <a:t>jest również podkreślane w najnowszych opracowaniach eksperckich jako niezbędne w strategicznym podejściu do procesu </a:t>
            </a:r>
            <a:r>
              <a:rPr lang="pl-PL" sz="2800" dirty="0" err="1">
                <a:ea typeface="Times New Roman" panose="02020603050405020304" pitchFamily="18" charset="0"/>
              </a:rPr>
              <a:t>deinstytucjonalizacji</a:t>
            </a:r>
            <a:r>
              <a:rPr lang="pl-PL" sz="2800" dirty="0">
                <a:ea typeface="Times New Roman" panose="02020603050405020304" pitchFamily="18" charset="0"/>
              </a:rPr>
              <a:t>, będącym elementem ram strategicznych walki z ubóstwem </a:t>
            </a:r>
            <a:r>
              <a:rPr lang="pl-PL" sz="2800" dirty="0" smtClean="0">
                <a:ea typeface="Times New Roman" panose="02020603050405020304" pitchFamily="18" charset="0"/>
              </a:rPr>
              <a:t>i </a:t>
            </a:r>
            <a:r>
              <a:rPr lang="pl-PL" sz="2800" dirty="0">
                <a:ea typeface="Times New Roman" panose="02020603050405020304" pitchFamily="18" charset="0"/>
              </a:rPr>
              <a:t>wykluczeniem społecznym.</a:t>
            </a:r>
          </a:p>
          <a:p>
            <a:r>
              <a:rPr lang="pl-P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Aby to osiągnąć niezbędne jest zbudowanie spójnego systemu programowania, koordynowania i monitorowania systemu usług społecznych, którego rozwój powinien być oparty o partnerstwo publiczno-społeczne i udział partnerów sektora ekonomii społecznej we współkreowaniu, realizacji i monitorowaniu działań</a:t>
            </a:r>
            <a:r>
              <a:rPr lang="pl-PL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endParaRPr lang="pl-PL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8318" y="76368"/>
            <a:ext cx="10515600" cy="789906"/>
          </a:xfrm>
        </p:spPr>
        <p:txBody>
          <a:bodyPr>
            <a:normAutofit/>
          </a:bodyPr>
          <a:lstStyle/>
          <a:p>
            <a:r>
              <a:rPr lang="pl-PL" dirty="0" smtClean="0"/>
              <a:t>Cele strategiczne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61234"/>
              </p:ext>
            </p:extLst>
          </p:nvPr>
        </p:nvGraphicFramePr>
        <p:xfrm>
          <a:off x="193307" y="267953"/>
          <a:ext cx="11681060" cy="662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Cele </a:t>
            </a:r>
            <a:r>
              <a:rPr lang="pl-PL" b="1" dirty="0" smtClean="0">
                <a:solidFill>
                  <a:schemeClr val="bg1"/>
                </a:solidFill>
              </a:rPr>
              <a:t>Strategii Rozwoju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242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Cel strategiczny 1: Zwiększenie udziału rodzin i rodzinnych form pieczy zastępczej w opiece i wychowaniu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dzieci.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1069436" y="1953942"/>
            <a:ext cx="2498774" cy="2568480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 Rozwój </a:t>
            </a:r>
            <a:r>
              <a:rPr lang="pl-PL" sz="2400" dirty="0">
                <a:solidFill>
                  <a:schemeClr val="bg1"/>
                </a:solidFill>
              </a:rPr>
              <a:t>usług profilaktycznych i bezpośrednich usług środowiskowych wspierających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dzieci i rodzinę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37482" y="1943208"/>
            <a:ext cx="1830446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Rozwój rodzinnych form pieczy zastępczej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192654" y="1943208"/>
            <a:ext cx="2979669" cy="257921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Poprawa </a:t>
            </a:r>
            <a:r>
              <a:rPr lang="pl-PL" sz="2400" dirty="0">
                <a:solidFill>
                  <a:schemeClr val="bg1"/>
                </a:solidFill>
              </a:rPr>
              <a:t>jakości usamodzielniania wychowanków pieczy zastępczej  i placówek całodobowego </a:t>
            </a:r>
            <a:r>
              <a:rPr lang="pl-PL" sz="2400" dirty="0" smtClean="0">
                <a:solidFill>
                  <a:schemeClr val="bg1"/>
                </a:solidFill>
              </a:rPr>
              <a:t>pobytu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5586958" y="1943208"/>
            <a:ext cx="2467151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3. Zmiana </a:t>
            </a:r>
            <a:r>
              <a:rPr lang="pl-PL" sz="2400" dirty="0">
                <a:solidFill>
                  <a:schemeClr val="bg1"/>
                </a:solidFill>
              </a:rPr>
              <a:t>funkcjonalności placówek całodobowych długookresowego pobytu </a:t>
            </a:r>
            <a:endParaRPr lang="pl-PL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40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2. Zbudowanie skutecznego i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trwałego systemu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świadczącego usługi społeczne dla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osób potrzebujących </a:t>
            </a:r>
            <a:r>
              <a:rPr lang="pl-PL" sz="3600" b="1" dirty="0">
                <a:solidFill>
                  <a:schemeClr val="bg1"/>
                </a:solidFill>
                <a:latin typeface="+mn-lt"/>
              </a:rPr>
              <a:t>wsparcia w codziennym </a:t>
            </a: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funkcjonowaniu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1719429"/>
            <a:ext cx="2333685" cy="2546434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1. 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141784" y="1719428"/>
            <a:ext cx="2963451" cy="2546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</a:t>
            </a:r>
            <a:r>
              <a:rPr lang="pl-PL" sz="2400" dirty="0" smtClean="0">
                <a:solidFill>
                  <a:schemeClr val="bg1"/>
                </a:solidFill>
              </a:rPr>
              <a:t>Wsparcie </a:t>
            </a:r>
            <a:r>
              <a:rPr lang="pl-PL" sz="2400" dirty="0">
                <a:solidFill>
                  <a:schemeClr val="bg1"/>
                </a:solidFill>
              </a:rPr>
              <a:t>rodziny i osób pełniących opiekę nad osobą potrzebującą wsparcia </a:t>
            </a:r>
            <a:r>
              <a:rPr lang="pl-PL" sz="2400" dirty="0" smtClean="0">
                <a:solidFill>
                  <a:schemeClr val="bg1"/>
                </a:solidFill>
              </a:rPr>
              <a:t>w codziennym </a:t>
            </a:r>
            <a:r>
              <a:rPr lang="pl-PL" sz="2400" dirty="0">
                <a:solidFill>
                  <a:schemeClr val="bg1"/>
                </a:solidFill>
              </a:rPr>
              <a:t>funkcjonowaniu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8553851" y="1702202"/>
            <a:ext cx="2825347" cy="257921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Zmiana </a:t>
            </a:r>
            <a:r>
              <a:rPr lang="pl-PL" sz="2400" dirty="0">
                <a:solidFill>
                  <a:schemeClr val="bg1"/>
                </a:solidFill>
              </a:rPr>
              <a:t>sposobu funkcjonowania stacjonarnej instytucji opieki długoterminowej </a:t>
            </a:r>
            <a:r>
              <a:rPr lang="pl-PL" sz="2400" dirty="0" smtClean="0">
                <a:solidFill>
                  <a:schemeClr val="bg1"/>
                </a:solidFill>
              </a:rPr>
              <a:t>(DPS)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7" y="1719428"/>
            <a:ext cx="2253673" cy="2544763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3. Rozwój </a:t>
            </a:r>
            <a:r>
              <a:rPr lang="pl-PL" sz="2400" dirty="0">
                <a:solidFill>
                  <a:schemeClr val="bg1"/>
                </a:solidFill>
              </a:rPr>
              <a:t>środowiskowych form wsparcia w postaci usług </a:t>
            </a:r>
            <a:r>
              <a:rPr lang="pl-PL" sz="2400" dirty="0" smtClean="0">
                <a:solidFill>
                  <a:schemeClr val="bg1"/>
                </a:solidFill>
              </a:rPr>
              <a:t>społecznych</a:t>
            </a:r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710627" y="4335860"/>
            <a:ext cx="5394608" cy="130354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5. Trwały </a:t>
            </a:r>
            <a:r>
              <a:rPr lang="pl-PL" sz="2400" dirty="0">
                <a:solidFill>
                  <a:schemeClr val="bg1"/>
                </a:solidFill>
              </a:rPr>
              <a:t>system  finansowania opieki długoterminowej w obszarze usług społecznych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6202706" y="4335860"/>
            <a:ext cx="5176493" cy="1303547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6. Wsparcie </a:t>
            </a:r>
            <a:r>
              <a:rPr lang="pl-PL" sz="2400" dirty="0">
                <a:solidFill>
                  <a:schemeClr val="bg1"/>
                </a:solidFill>
              </a:rPr>
              <a:t>i rozwój kadr świadczących usługi społeczne </a:t>
            </a:r>
            <a:endParaRPr lang="pl-PL" sz="15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3. Włączenie społeczne osób z niepełnosprawnościami dające możliwość życia w społeczności lokalnej niezależnie od stopnia sprawności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146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1.Wdrożenie </a:t>
            </a:r>
            <a:r>
              <a:rPr lang="pl-PL" sz="2400" dirty="0">
                <a:solidFill>
                  <a:schemeClr val="bg1"/>
                </a:solidFill>
              </a:rPr>
              <a:t>systemu koordynacji oraz standaryzacji usług społecznych dla osób z </a:t>
            </a:r>
            <a:r>
              <a:rPr lang="pl-PL" sz="2400" dirty="0" smtClean="0">
                <a:solidFill>
                  <a:schemeClr val="bg1"/>
                </a:solidFill>
              </a:rPr>
              <a:t>niepełnosprawnościami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687699" y="1698893"/>
            <a:ext cx="3193392" cy="31594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2. Wsparcie </a:t>
            </a:r>
            <a:r>
              <a:rPr lang="pl-PL" sz="2400" dirty="0">
                <a:solidFill>
                  <a:schemeClr val="bg1"/>
                </a:solidFill>
              </a:rPr>
              <a:t>rodziny realizującej opiekę nad osobą z niepełnosprawnościami, w tym wsparcie w postaci realizacji usług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6957372" y="1698891"/>
            <a:ext cx="229746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3. Wdrożenie </a:t>
            </a:r>
            <a:r>
              <a:rPr lang="pl-PL" sz="2400" dirty="0">
                <a:solidFill>
                  <a:schemeClr val="bg1"/>
                </a:solidFill>
              </a:rPr>
              <a:t>systemowej usługi mieszkalnictwa </a:t>
            </a:r>
            <a:r>
              <a:rPr lang="pl-PL" sz="2400" dirty="0" smtClean="0">
                <a:solidFill>
                  <a:schemeClr val="bg1"/>
                </a:solidFill>
              </a:rPr>
              <a:t>wspomaganego</a:t>
            </a:r>
          </a:p>
          <a:p>
            <a:pPr algn="ctr"/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9331117" y="1698891"/>
            <a:ext cx="2436010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4. Wdrożenie </a:t>
            </a:r>
            <a:r>
              <a:rPr lang="pl-PL" sz="2400" dirty="0">
                <a:solidFill>
                  <a:schemeClr val="bg1"/>
                </a:solidFill>
              </a:rPr>
              <a:t>idei niezależnego życia dla osób z niepełnosprawnościami - mieszkańców </a:t>
            </a:r>
            <a:r>
              <a:rPr lang="pl-PL" sz="2400" dirty="0" smtClean="0">
                <a:solidFill>
                  <a:schemeClr val="bg1"/>
                </a:solidFill>
              </a:rPr>
              <a:t>DPS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4. Stworzenie skutecznego systemu usług społecznych dla osób z zaburzeniami psychicznymi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09" y="1698894"/>
            <a:ext cx="3403037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oraz standaryzacji usług społecznych dla osób z zaburzeniami psychicznymi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3980873" y="1698893"/>
            <a:ext cx="3500582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Rozwój zintegrowanych usług społecznych dla osób z zaburzeniami psychicznymi </a:t>
            </a:r>
            <a:r>
              <a:rPr lang="pl-PL" sz="2400" dirty="0" smtClean="0">
                <a:solidFill>
                  <a:schemeClr val="bg1"/>
                </a:solidFill>
              </a:rPr>
              <a:t>i kryzysie psychicznym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594681" y="1698891"/>
            <a:ext cx="4015428" cy="315943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Zmiana sposobu funkcjonowania stacjonarnej instytucji opieki dla osób z zaburzeniami</a:t>
            </a:r>
          </a:p>
          <a:p>
            <a:r>
              <a:rPr lang="pl-PL" sz="2400" dirty="0">
                <a:solidFill>
                  <a:schemeClr val="bg1"/>
                </a:solidFill>
              </a:rPr>
              <a:t>p</a:t>
            </a:r>
            <a:r>
              <a:rPr lang="pl-PL" sz="2400" dirty="0" smtClean="0">
                <a:solidFill>
                  <a:schemeClr val="bg1"/>
                </a:solidFill>
              </a:rPr>
              <a:t>sychicznymi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12192000" cy="155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Cel strategiczny 5. Stworzenie skutecznego systemu wsparcia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dla osób w kryzysie bezdomności oraz osób zagrożonych</a:t>
            </a:r>
          </a:p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bezdomnością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A3B1D7-503B-4B0F-8EA4-41A4599252E7}"/>
              </a:ext>
            </a:extLst>
          </p:cNvPr>
          <p:cNvSpPr/>
          <p:nvPr/>
        </p:nvSpPr>
        <p:spPr>
          <a:xfrm>
            <a:off x="464610" y="1698894"/>
            <a:ext cx="3654808" cy="3159433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/>
              <a:t>1. Wdrożenie systemu koordynacji i standaryzacji usług społecznych zapobiegających</a:t>
            </a:r>
          </a:p>
          <a:p>
            <a:r>
              <a:rPr lang="pl-PL" sz="2400" dirty="0" smtClean="0"/>
              <a:t>bezdomności</a:t>
            </a:r>
          </a:p>
          <a:p>
            <a:endParaRPr lang="pl-PL" sz="2400" dirty="0" smtClean="0"/>
          </a:p>
          <a:p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D1857FD-3F90-4B9F-97D3-49EBFC0EADEA}"/>
              </a:ext>
            </a:extLst>
          </p:cNvPr>
          <p:cNvSpPr/>
          <p:nvPr/>
        </p:nvSpPr>
        <p:spPr>
          <a:xfrm>
            <a:off x="4276436" y="1698891"/>
            <a:ext cx="3546764" cy="3159434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bg1"/>
                </a:solidFill>
              </a:rPr>
              <a:t>2</a:t>
            </a:r>
            <a:r>
              <a:rPr lang="pl-PL" sz="2400" dirty="0">
                <a:solidFill>
                  <a:schemeClr val="bg1"/>
                </a:solidFill>
              </a:rPr>
              <a:t>. Opracowanie i wdrożenie rozwiązań na rzecz przejścia ze wsparcia instytucjonalnego</a:t>
            </a:r>
          </a:p>
          <a:p>
            <a:r>
              <a:rPr lang="pl-PL" sz="2400" dirty="0">
                <a:solidFill>
                  <a:schemeClr val="bg1"/>
                </a:solidFill>
              </a:rPr>
              <a:t>do wsparcia w formie mieszkaniowej </a:t>
            </a:r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E573E7-D30C-40DA-A32C-FCEAD7D1238D}"/>
              </a:ext>
            </a:extLst>
          </p:cNvPr>
          <p:cNvSpPr/>
          <p:nvPr/>
        </p:nvSpPr>
        <p:spPr>
          <a:xfrm>
            <a:off x="7980218" y="1698889"/>
            <a:ext cx="3519054" cy="315943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 Wsparcie osób doświadczających </a:t>
            </a:r>
            <a:r>
              <a:rPr lang="pl-PL" sz="2400" dirty="0" smtClean="0">
                <a:solidFill>
                  <a:schemeClr val="bg1"/>
                </a:solidFill>
              </a:rPr>
              <a:t>bezdomności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873627"/>
            <a:ext cx="9802090" cy="5511971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9670470" y="190315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224654" y="192007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70470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79706" y="333358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10224654" y="256844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224654" y="33166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753435" y="1898300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Owal 17"/>
          <p:cNvSpPr/>
          <p:nvPr/>
        </p:nvSpPr>
        <p:spPr>
          <a:xfrm>
            <a:off x="9679706" y="41381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9" name="Owal 18"/>
          <p:cNvSpPr/>
          <p:nvPr/>
        </p:nvSpPr>
        <p:spPr>
          <a:xfrm>
            <a:off x="11353800" y="331290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0" name="Owal 19"/>
          <p:cNvSpPr/>
          <p:nvPr/>
        </p:nvSpPr>
        <p:spPr>
          <a:xfrm>
            <a:off x="9670470" y="571291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1" name="Owal 20"/>
          <p:cNvSpPr/>
          <p:nvPr/>
        </p:nvSpPr>
        <p:spPr>
          <a:xfrm>
            <a:off x="10778838" y="258535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2" name="Owal 21"/>
          <p:cNvSpPr/>
          <p:nvPr/>
        </p:nvSpPr>
        <p:spPr>
          <a:xfrm>
            <a:off x="10778838" y="3312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  <a:endParaRPr lang="pl-PL" sz="32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9440"/>
            <a:ext cx="9682018" cy="5856529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568870" y="10279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9568869" y="181915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568868" y="2539683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568868" y="3235641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1.4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568867" y="392729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095346" y="392729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10621825" y="394038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11106728" y="39157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568867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090736" y="558830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2.4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Owal 16"/>
          <p:cNvSpPr/>
          <p:nvPr/>
        </p:nvSpPr>
        <p:spPr>
          <a:xfrm>
            <a:off x="10612605" y="560476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  <a:endParaRPr lang="pl-PL" sz="32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1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484797" y="944806"/>
            <a:ext cx="8779062" cy="671580"/>
            <a:chOff x="0" y="449852"/>
            <a:chExt cx="8779062" cy="671580"/>
          </a:xfrm>
        </p:grpSpPr>
        <p:sp>
          <p:nvSpPr>
            <p:cNvPr id="17" name="Prostokąt zaokrąglony 16"/>
            <p:cNvSpPr/>
            <p:nvPr/>
          </p:nvSpPr>
          <p:spPr>
            <a:xfrm>
              <a:off x="0" y="449852"/>
              <a:ext cx="8779062" cy="67158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32784" y="4826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Starzenie się społeczeństwa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1484797" y="2391775"/>
            <a:ext cx="8779062" cy="671580"/>
            <a:chOff x="0" y="1896821"/>
            <a:chExt cx="8779062" cy="671580"/>
          </a:xfrm>
        </p:grpSpPr>
        <p:sp>
          <p:nvSpPr>
            <p:cNvPr id="15" name="Prostokąt zaokrąglony 14"/>
            <p:cNvSpPr/>
            <p:nvPr/>
          </p:nvSpPr>
          <p:spPr>
            <a:xfrm>
              <a:off x="0" y="1896821"/>
              <a:ext cx="8779062" cy="67158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920356"/>
                <a:satOff val="-16311"/>
                <a:lumOff val="3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32784" y="192960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niezależnego życia - wartości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484797" y="3143995"/>
            <a:ext cx="8779062" cy="671580"/>
            <a:chOff x="0" y="2649041"/>
            <a:chExt cx="8779062" cy="671580"/>
          </a:xfrm>
        </p:grpSpPr>
        <p:sp>
          <p:nvSpPr>
            <p:cNvPr id="13" name="Prostokąt zaokrąglony 12"/>
            <p:cNvSpPr/>
            <p:nvPr/>
          </p:nvSpPr>
          <p:spPr>
            <a:xfrm>
              <a:off x="0" y="2649041"/>
              <a:ext cx="8779062" cy="67158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5880535"/>
                <a:satOff val="-24466"/>
                <a:lumOff val="5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32784" y="268182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Prawo do życia w rodzinie - wartości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484797" y="3896215"/>
            <a:ext cx="8779062" cy="671580"/>
            <a:chOff x="0" y="3401261"/>
            <a:chExt cx="8779062" cy="671580"/>
          </a:xfrm>
        </p:grpSpPr>
        <p:sp>
          <p:nvSpPr>
            <p:cNvPr id="11" name="Prostokąt zaokrąglony 10"/>
            <p:cNvSpPr/>
            <p:nvPr/>
          </p:nvSpPr>
          <p:spPr>
            <a:xfrm>
              <a:off x="0" y="3401261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840713"/>
                <a:satOff val="-32622"/>
                <a:lumOff val="7686"/>
                <a:alphaOff val="0"/>
              </a:schemeClr>
            </a:fillRef>
            <a:effectRef idx="0">
              <a:schemeClr val="accent4">
                <a:hueOff val="7840713"/>
                <a:satOff val="-32622"/>
                <a:lumOff val="7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ole tekstowe 11"/>
            <p:cNvSpPr txBox="1"/>
            <p:nvPr/>
          </p:nvSpPr>
          <p:spPr>
            <a:xfrm>
              <a:off x="32784" y="3434045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Finanse – racjonalność oraz impuls w postaci środków UE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484797" y="4705906"/>
            <a:ext cx="8779062" cy="671580"/>
            <a:chOff x="0" y="4210952"/>
            <a:chExt cx="8779062" cy="671580"/>
          </a:xfrm>
        </p:grpSpPr>
        <p:sp>
          <p:nvSpPr>
            <p:cNvPr id="9" name="Prostokąt zaokrąglony 8"/>
            <p:cNvSpPr/>
            <p:nvPr/>
          </p:nvSpPr>
          <p:spPr>
            <a:xfrm>
              <a:off x="0" y="4210952"/>
              <a:ext cx="8779062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e tekstowe 9"/>
            <p:cNvSpPr txBox="1"/>
            <p:nvPr/>
          </p:nvSpPr>
          <p:spPr>
            <a:xfrm>
              <a:off x="32784" y="424373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Pandemia COVID 19 i wojna w Ukrainie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452013" y="1651140"/>
            <a:ext cx="8779062" cy="671580"/>
            <a:chOff x="0" y="1202072"/>
            <a:chExt cx="8779062" cy="671580"/>
          </a:xfrm>
        </p:grpSpPr>
        <p:sp>
          <p:nvSpPr>
            <p:cNvPr id="20" name="Prostokąt zaokrąglony 19"/>
            <p:cNvSpPr/>
            <p:nvPr/>
          </p:nvSpPr>
          <p:spPr>
            <a:xfrm>
              <a:off x="0" y="1202072"/>
              <a:ext cx="8779062" cy="67158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960178"/>
                <a:satOff val="-8155"/>
                <a:lumOff val="1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ole tekstowe 20"/>
            <p:cNvSpPr txBox="1"/>
            <p:nvPr/>
          </p:nvSpPr>
          <p:spPr>
            <a:xfrm>
              <a:off x="32784" y="1234856"/>
              <a:ext cx="871349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Model życia</a:t>
              </a:r>
            </a:p>
          </p:txBody>
        </p:sp>
      </p:grpSp>
      <p:sp>
        <p:nvSpPr>
          <p:cNvPr id="2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Czemu zajmujemy się kwestią </a:t>
            </a:r>
            <a:r>
              <a:rPr lang="pl-PL" b="1" dirty="0" err="1" smtClean="0">
                <a:solidFill>
                  <a:schemeClr val="bg1"/>
                </a:solidFill>
              </a:rPr>
              <a:t>deinstytucjonalizacji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8827"/>
            <a:ext cx="9635836" cy="5861383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9610437" y="117254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173853" y="1172546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9631215" y="19799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2.6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9631215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10210802" y="261577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9631215" y="3117455"/>
            <a:ext cx="600365" cy="592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9651999" y="4197589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9631215" y="361034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4.2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Owal 13"/>
          <p:cNvSpPr/>
          <p:nvPr/>
        </p:nvSpPr>
        <p:spPr>
          <a:xfrm>
            <a:off x="9631215" y="4789652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5" name="Owal 14"/>
          <p:cNvSpPr/>
          <p:nvPr/>
        </p:nvSpPr>
        <p:spPr>
          <a:xfrm>
            <a:off x="9631215" y="5953367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6" name="Owal 15"/>
          <p:cNvSpPr/>
          <p:nvPr/>
        </p:nvSpPr>
        <p:spPr>
          <a:xfrm>
            <a:off x="10173852" y="5941284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5.3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  <a:endParaRPr lang="pl-PL" sz="32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2" y="1167205"/>
            <a:ext cx="10004009" cy="3063767"/>
          </a:xfrm>
          <a:prstGeom prst="rect">
            <a:avLst/>
          </a:prstGeom>
        </p:spPr>
      </p:pic>
      <p:sp>
        <p:nvSpPr>
          <p:cNvPr id="5" name="Owal 4"/>
          <p:cNvSpPr/>
          <p:nvPr/>
        </p:nvSpPr>
        <p:spPr>
          <a:xfrm>
            <a:off x="10028379" y="1900705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5.1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028378" y="3065838"/>
            <a:ext cx="600365" cy="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5.2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38200" y="282754"/>
            <a:ext cx="105156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skaźniki</a:t>
            </a:r>
            <a:endParaRPr lang="pl-PL" sz="32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838200" y="221673"/>
            <a:ext cx="10515600" cy="711201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Wskaźniki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32874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0727" y="1207173"/>
            <a:ext cx="37047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l-PL" b="1" dirty="0"/>
              <a:t>Strategia Rozwoju Usług Społecznych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685564" y="1147678"/>
            <a:ext cx="469186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Fundusze Europejskie dla Rozwoju </a:t>
            </a:r>
            <a:r>
              <a:rPr lang="pl-PL" b="1" dirty="0" smtClean="0">
                <a:solidFill>
                  <a:srgbClr val="FF0000"/>
                </a:solidFill>
              </a:rPr>
              <a:t>Społecznego</a:t>
            </a:r>
          </a:p>
          <a:p>
            <a:r>
              <a:rPr lang="pl-PL" b="1" dirty="0" smtClean="0"/>
              <a:t>Fundusz Solidarnościowy</a:t>
            </a:r>
          </a:p>
          <a:p>
            <a:r>
              <a:rPr lang="pl-PL" b="1" dirty="0" smtClean="0"/>
              <a:t>PFRON</a:t>
            </a:r>
          </a:p>
          <a:p>
            <a:r>
              <a:rPr lang="pl-PL" b="1" dirty="0" smtClean="0"/>
              <a:t>Programy rządowe (Senior+, Opieka 75+ etc.)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773614" y="3235096"/>
            <a:ext cx="460381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Programy Regionalne (EFS+, EFRR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b="1" dirty="0" smtClean="0"/>
              <a:t>Budżety samorządu </a:t>
            </a:r>
            <a:r>
              <a:rPr lang="pl-PL" b="1" dirty="0" smtClean="0"/>
              <a:t>województwa</a:t>
            </a:r>
          </a:p>
          <a:p>
            <a:r>
              <a:rPr lang="pl-PL" b="1" dirty="0" smtClean="0"/>
              <a:t>NFZ, PFRON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1200727" y="323509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Strategia Rozwoju województwa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1200727" y="3881427"/>
            <a:ext cx="35897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Regionalny Plan Rozwoju Usług Społecznych i </a:t>
            </a:r>
            <a:r>
              <a:rPr lang="pl-PL" b="1" dirty="0" err="1" smtClean="0">
                <a:solidFill>
                  <a:srgbClr val="FF0000"/>
                </a:solidFill>
              </a:rPr>
              <a:t>Deinstytucjonalizacji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00727" y="4927714"/>
            <a:ext cx="3589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Lokalne Programy Rozwoju Usług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875214" y="4927714"/>
            <a:ext cx="45022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Budżety JST</a:t>
            </a:r>
            <a:endParaRPr lang="pl-PL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78437" y="93132"/>
            <a:ext cx="11034662" cy="6569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Co „mamy mieć” do dyspozycji</a:t>
            </a:r>
            <a:endParaRPr lang="pl-PL" sz="36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34" y="931753"/>
            <a:ext cx="8853112" cy="5136538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1492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28" y="1027906"/>
            <a:ext cx="9620120" cy="485832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</p:spTree>
    <p:extLst>
      <p:ext uri="{BB962C8B-B14F-4D97-AF65-F5344CB8AC3E}">
        <p14:creationId xmlns:p14="http://schemas.microsoft.com/office/powerpoint/2010/main" val="2826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36" y="1360340"/>
            <a:ext cx="9821575" cy="357187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Monitorowanie</a:t>
            </a: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02327" y="879964"/>
            <a:ext cx="95965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/>
              <a:t>Regionalny Plan Rozwoju Usług Społecznych i </a:t>
            </a:r>
            <a:r>
              <a:rPr lang="pl-PL" sz="2600" b="1" dirty="0" err="1" smtClean="0"/>
              <a:t>Deinstytucjonalizacji</a:t>
            </a:r>
            <a:endParaRPr lang="pl-PL" sz="2600" b="1" dirty="0" smtClean="0"/>
          </a:p>
          <a:p>
            <a:r>
              <a:rPr lang="pl-PL" sz="2600" b="1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dirty="0" smtClean="0"/>
              <a:t>Struktura planu</a:t>
            </a:r>
          </a:p>
          <a:p>
            <a:endParaRPr lang="pl-PL" dirty="0"/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starsze i z niepełnosprawnościami oraz osoby potrzebujące wsparcia w codziennym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 funkcjonowaniu;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rodzina i dzieci, w tym w kryzysie;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z zaburzeniami psychicznymi i w kryzysie psychicznym;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osoby w kryzysie bezdomności;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2400" dirty="0" smtClean="0"/>
              <a:t>cudzoziemcy (w tym osoby przybyłe w wyniku wojny w Ukrainie).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  <a:endParaRPr lang="pl-PL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3091" y="584400"/>
            <a:ext cx="95965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/>
              <a:t>Regionalny Plan Rozwoju Usług Społecznych i </a:t>
            </a:r>
            <a:r>
              <a:rPr lang="pl-PL" sz="2600" dirty="0" err="1" smtClean="0"/>
              <a:t>Deinstytucjonalizacji</a:t>
            </a:r>
            <a:endParaRPr lang="pl-PL" sz="2600" dirty="0" smtClean="0"/>
          </a:p>
          <a:p>
            <a:r>
              <a:rPr lang="pl-PL" sz="2600" dirty="0" smtClean="0"/>
              <a:t>dla Województwa Opolskiego Na Lata 2023-2025. </a:t>
            </a:r>
          </a:p>
          <a:p>
            <a:r>
              <a:rPr lang="pl-PL" dirty="0" smtClean="0"/>
              <a:t>Przyjęty 29 maja 2023 r.</a:t>
            </a:r>
          </a:p>
          <a:p>
            <a:endParaRPr lang="pl-PL" dirty="0"/>
          </a:p>
          <a:p>
            <a:r>
              <a:rPr lang="pl-PL" b="1" dirty="0" smtClean="0"/>
              <a:t>Osoby starsze: </a:t>
            </a:r>
            <a:r>
              <a:rPr lang="pl-PL" dirty="0" smtClean="0"/>
              <a:t>Cel strategiczny: Stworzenie skutecznego i trwałego systemu usług społecznych w formie </a:t>
            </a:r>
            <a:r>
              <a:rPr lang="pl-PL" dirty="0" err="1" smtClean="0"/>
              <a:t>zdeinstytucjonalizowanej</a:t>
            </a:r>
            <a:r>
              <a:rPr lang="pl-PL" dirty="0" smtClean="0"/>
              <a:t> dla osób starszych i osób z niepełnosprawnościami oraz osób</a:t>
            </a:r>
          </a:p>
          <a:p>
            <a:r>
              <a:rPr lang="pl-PL" dirty="0" smtClean="0"/>
              <a:t>potrzebujących wsparcia w codziennym funkcjonowaniu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powstania i funkcjonowania centrów usług społecznych oraz realizowanych w nich usług; (5)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Stworzenie warunków do rozwoju usług społecznych i </a:t>
            </a:r>
            <a:r>
              <a:rPr lang="pl-PL" dirty="0" err="1" smtClean="0"/>
              <a:t>deinstytucjonalizacji</a:t>
            </a:r>
            <a:r>
              <a:rPr lang="pl-PL" dirty="0" smtClean="0"/>
              <a:t> poprzez koordynację tego procesu na poziomie regionalnym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i rodzin, sprawujących opiekę nad osobą starszą, z niepełnosprawnością oraz osobą potrzebującą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Wzmocnienie i rozwój usług dla osób starszych, z niepełnosprawnościami oraz osób potrzebujących wsparcia w codziennym funkcjonowaniu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Inwestycje infrastrukturalne, w tym w mieszkalnictwo wspomagane z koszykiem usług dla osób starszych i z niepełnosprawnościami oraz osób potrzebujących wsparcia w codziennym funkcjonowaniu. (4)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Budowanie i wykorzystanie potencjału podmiotów ekonomii społecznej na rzecz realizacji usług społecznych (6)</a:t>
            </a:r>
          </a:p>
          <a:p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595457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</a:rPr>
              <a:t>RPDI</a:t>
            </a:r>
            <a:endParaRPr lang="pl-PL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37" y="1016001"/>
            <a:ext cx="7006297" cy="34452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30" y="4539457"/>
            <a:ext cx="7018404" cy="2156907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Wybrane </a:t>
            </a:r>
            <a:r>
              <a:rPr lang="pl-PL" b="1" dirty="0" err="1" smtClean="0">
                <a:solidFill>
                  <a:schemeClr val="bg1"/>
                </a:solidFill>
              </a:rPr>
              <a:t>wskażniki</a:t>
            </a:r>
            <a:r>
              <a:rPr lang="pl-PL" b="1" dirty="0" smtClean="0">
                <a:solidFill>
                  <a:schemeClr val="bg1"/>
                </a:solidFill>
              </a:rPr>
              <a:t>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F4CDA64-C80B-1840-B158-109D39238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94020"/>
              </p:ext>
            </p:extLst>
          </p:nvPr>
        </p:nvGraphicFramePr>
        <p:xfrm>
          <a:off x="3896876" y="1433149"/>
          <a:ext cx="6161523" cy="381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CDC4CD8C-A6A2-8843-B934-DCE97A7F39CA}"/>
              </a:ext>
            </a:extLst>
          </p:cNvPr>
          <p:cNvSpPr txBox="1">
            <a:spLocks/>
          </p:cNvSpPr>
          <p:nvPr/>
        </p:nvSpPr>
        <p:spPr>
          <a:xfrm>
            <a:off x="561091" y="1341788"/>
            <a:ext cx="2644038" cy="3675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</a:rPr>
              <a:t>W ciągu najbliższych 15 lat liczba osób 75+ ulegnie niemalże podwojeniu</a:t>
            </a: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967014"/>
            <a:ext cx="7377545" cy="5752729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01" y="817632"/>
            <a:ext cx="5411517" cy="60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Realizowane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– 41 mln (niekonkurencyjny) grudzień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7.1. (Opieka długoterminowa, usługi zdrowotne i społ.) – 22,3 mln niekonkurencyjny listopad 2023 ROPS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6.7. (Piecza zastępcza) konkurencyjny – 10 mln. (grudzień)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7.1</a:t>
            </a:r>
            <a:r>
              <a:rPr lang="pl-PL" sz="2400" dirty="0"/>
              <a:t>. . (Opieka długoterminowa, usługi zdrowotne i społ.) </a:t>
            </a:r>
            <a:r>
              <a:rPr lang="pl-PL" sz="2400" dirty="0" smtClean="0"/>
              <a:t>– 42,9 mln. Konkurencyjny listopad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6.4. (Obywatele państw trzecich) – 7,1 mn. Zł. Niekonkurencyjny WUP październik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 smtClean="0"/>
              <a:t>6.1. (Ekonomia społeczna) – 13,7 mln (konkurencyjny) sierpień – częściowo rozstrzygnięty</a:t>
            </a:r>
          </a:p>
        </p:txBody>
      </p:sp>
    </p:spTree>
    <p:extLst>
      <p:ext uri="{BB962C8B-B14F-4D97-AF65-F5344CB8AC3E}">
        <p14:creationId xmlns:p14="http://schemas.microsoft.com/office/powerpoint/2010/main" val="52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Budżet planu regionalnego 2023-2025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77454" y="942109"/>
            <a:ext cx="102708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Planowane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6.5 (Romowie) – 1,479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6.4. (Obywatele państw trzecich) – 23 mln (niekonkurencyjny) kwiecień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CIS, KIS, mieszkania dla odbiorców usług, czas wolny) – 4,6 mln (konkurencyjny) 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4.6. (Reintegracja – WTZ, ZAZ, mieszkania dla odbiorców usług, czas wolny) – 6 mln (konkurencyjny) – maj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7.1. (Długoterminowa, Hospicja, paliatywna + transport) – 38,7 mln/6.5 mln </a:t>
            </a:r>
            <a:r>
              <a:rPr lang="pl-PL" sz="2200" dirty="0" err="1" smtClean="0"/>
              <a:t>polnoc</a:t>
            </a:r>
            <a:r>
              <a:rPr lang="pl-PL" sz="2200" dirty="0" smtClean="0"/>
              <a:t> (konkurencyjny) maj/czerwiec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 6.8 (Profilaktyka </a:t>
            </a:r>
            <a:r>
              <a:rPr lang="pl-PL" sz="2200" dirty="0"/>
              <a:t>młodzieży) </a:t>
            </a:r>
            <a:r>
              <a:rPr lang="pl-PL" sz="2200" dirty="0" smtClean="0"/>
              <a:t>Usługi </a:t>
            </a:r>
            <a:r>
              <a:rPr lang="pl-PL" sz="2200" dirty="0"/>
              <a:t>interwencji kryzysowej oraz w zakresie przeciwdziałania przemocy, w tym przemocy w </a:t>
            </a:r>
            <a:r>
              <a:rPr lang="pl-PL" sz="2200" dirty="0" smtClean="0"/>
              <a:t>rodzinie – 9,5 mln (1,5 mln północ) wrzesień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6.3. (Budowanie potencjału partnerów społecznych i obywatelskich) – 4,3 mln. Październik (niekonkurencyjny)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(Infrastruktura społeczna) – 43 mln (konkurencyjny) grudzień;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200" dirty="0" smtClean="0"/>
              <a:t>9.2. (</a:t>
            </a:r>
            <a:r>
              <a:rPr lang="pl-PL" sz="2200" dirty="0"/>
              <a:t>I</a:t>
            </a:r>
            <a:r>
              <a:rPr lang="pl-PL" sz="2200" dirty="0" smtClean="0"/>
              <a:t>nfrastruktura społeczna – potencjał społeczeństwa obywatelskiego) – 43 mln. </a:t>
            </a:r>
            <a:r>
              <a:rPr lang="pl-PL" sz="2200" dirty="0"/>
              <a:t>z</a:t>
            </a:r>
            <a:r>
              <a:rPr lang="pl-PL" sz="2200" dirty="0" smtClean="0"/>
              <a:t>ł. </a:t>
            </a:r>
            <a:r>
              <a:rPr lang="pl-PL" sz="2200" dirty="0"/>
              <a:t>(niekonkurencyjny Opolski Inkubator </a:t>
            </a:r>
            <a:r>
              <a:rPr lang="pl-PL" sz="2200" dirty="0" smtClean="0"/>
              <a:t>Społeczny) grudzień.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27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36"/>
          <p:cNvSpPr/>
          <p:nvPr/>
        </p:nvSpPr>
        <p:spPr>
          <a:xfrm>
            <a:off x="643659" y="1914254"/>
            <a:ext cx="11325726" cy="43480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,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3" name="Elipsa 1"/>
          <p:cNvSpPr/>
          <p:nvPr/>
        </p:nvSpPr>
        <p:spPr>
          <a:xfrm>
            <a:off x="5307947" y="2921248"/>
            <a:ext cx="5135502" cy="385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904109" y="2729678"/>
            <a:ext cx="2483544" cy="971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Centrum Usług Społecznych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30479" y="5076619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297510" y="3717660"/>
            <a:ext cx="290694" cy="13419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810470" y="3717660"/>
            <a:ext cx="757665" cy="1282759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>
          <a:xfrm>
            <a:off x="6145881" y="3701038"/>
            <a:ext cx="1906334" cy="11756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8908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00252" y="512016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Zakładów leczniczych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068726" y="1587066"/>
            <a:ext cx="6488549" cy="944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Województwo/ROPS/IZ RPO</a:t>
            </a:r>
          </a:p>
          <a:p>
            <a:pPr>
              <a:buFontTx/>
              <a:buChar char="-"/>
            </a:pPr>
            <a:r>
              <a:rPr lang="pl-PL" sz="1600" dirty="0" smtClean="0"/>
              <a:t> koordynacja</a:t>
            </a:r>
            <a:r>
              <a:rPr lang="pl-PL" sz="1600" dirty="0"/>
              <a:t>, programowanie, monitorowanie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/>
              <a:t>wspieranie animacyjno-doradcze JST</a:t>
            </a:r>
          </a:p>
          <a:p>
            <a:pPr>
              <a:buFontTx/>
              <a:buChar char="-"/>
            </a:pPr>
            <a:r>
              <a:rPr lang="pl-PL" sz="1600" dirty="0" smtClean="0"/>
              <a:t> finansowanie </a:t>
            </a:r>
            <a:r>
              <a:rPr lang="pl-PL" sz="1600" dirty="0"/>
              <a:t>RPO/budżet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6178" y="1590838"/>
            <a:ext cx="2088682" cy="12067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Regionalny plan </a:t>
            </a:r>
            <a:r>
              <a:rPr lang="pl-PL" b="1" dirty="0">
                <a:solidFill>
                  <a:schemeClr val="bg1"/>
                </a:solidFill>
              </a:rPr>
              <a:t>rozwoju </a:t>
            </a:r>
            <a:r>
              <a:rPr lang="pl-PL" b="1" dirty="0" smtClean="0">
                <a:solidFill>
                  <a:schemeClr val="bg1"/>
                </a:solidFill>
              </a:rPr>
              <a:t> usług </a:t>
            </a:r>
            <a:r>
              <a:rPr lang="pl-PL" b="1" dirty="0">
                <a:solidFill>
                  <a:schemeClr val="bg1"/>
                </a:solidFill>
              </a:rPr>
              <a:t>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9591355" y="3934732"/>
            <a:ext cx="455498" cy="1065687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387653" y="3038197"/>
            <a:ext cx="1128560" cy="37928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9725520" y="3225361"/>
            <a:ext cx="1319198" cy="59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16" name="Owal 15"/>
          <p:cNvSpPr/>
          <p:nvPr/>
        </p:nvSpPr>
        <p:spPr>
          <a:xfrm>
            <a:off x="8574418" y="2645965"/>
            <a:ext cx="1240792" cy="10134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Centrum Zdrowia Psychicznego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191596" y="5087505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</a:t>
            </a:r>
            <a:r>
              <a:rPr lang="pl-PL" sz="1400" dirty="0" smtClean="0"/>
              <a:t>innych podmiotów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683696" y="2921248"/>
            <a:ext cx="419434" cy="109945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3536162" y="3416439"/>
            <a:ext cx="1269779" cy="89591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548439" y="4487305"/>
            <a:ext cx="979139" cy="850966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89921" y="4020706"/>
            <a:ext cx="286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Podmioty </a:t>
            </a:r>
            <a:r>
              <a:rPr lang="pl-PL" dirty="0"/>
              <a:t>ekonomii społecznej</a:t>
            </a:r>
          </a:p>
          <a:p>
            <a:r>
              <a:rPr lang="pl-PL" dirty="0"/>
              <a:t>Organizacje  obywatelskie</a:t>
            </a:r>
          </a:p>
          <a:p>
            <a:r>
              <a:rPr lang="pl-PL" dirty="0"/>
              <a:t>Przedsiębiorstwa społeczne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17608" y="5338271"/>
            <a:ext cx="22957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Lokalny plan </a:t>
            </a:r>
            <a:r>
              <a:rPr lang="pl-PL" b="1" dirty="0">
                <a:solidFill>
                  <a:schemeClr val="bg1"/>
                </a:solidFill>
              </a:rPr>
              <a:t>rozwoju  usług społecznych </a:t>
            </a:r>
            <a:r>
              <a:rPr lang="pl-PL" b="1" dirty="0" smtClean="0">
                <a:solidFill>
                  <a:schemeClr val="bg1"/>
                </a:solidFill>
              </a:rPr>
              <a:t>i DI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653944" y="1568800"/>
            <a:ext cx="2377441" cy="885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Fundusze Regionalne dla województw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2653943" y="2481082"/>
            <a:ext cx="2377441" cy="219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KM RP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16178" y="858982"/>
            <a:ext cx="208868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Strategia Rozwoju Usług Społecznych</a:t>
            </a:r>
            <a:endParaRPr lang="pl-PL" dirty="0"/>
          </a:p>
        </p:txBody>
      </p:sp>
      <p:sp>
        <p:nvSpPr>
          <p:cNvPr id="51" name="Prostokąt 50"/>
          <p:cNvSpPr/>
          <p:nvPr/>
        </p:nvSpPr>
        <p:spPr>
          <a:xfrm>
            <a:off x="2683420" y="836260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FERS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4199964" y="852637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budżetowe</a:t>
            </a:r>
            <a:endParaRPr lang="pl-PL" dirty="0"/>
          </a:p>
        </p:txBody>
      </p:sp>
      <p:sp>
        <p:nvSpPr>
          <p:cNvPr id="53" name="Prostokąt 52"/>
          <p:cNvSpPr/>
          <p:nvPr/>
        </p:nvSpPr>
        <p:spPr>
          <a:xfrm>
            <a:off x="5690759" y="849362"/>
            <a:ext cx="140828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funduszy</a:t>
            </a:r>
            <a:endParaRPr lang="pl-PL" dirty="0"/>
          </a:p>
        </p:txBody>
      </p:sp>
      <p:sp>
        <p:nvSpPr>
          <p:cNvPr id="54" name="Prostokąt zaokrąglony 53"/>
          <p:cNvSpPr/>
          <p:nvPr/>
        </p:nvSpPr>
        <p:spPr>
          <a:xfrm>
            <a:off x="516179" y="323504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MRiPS</a:t>
            </a:r>
            <a:endParaRPr lang="pl-PL" dirty="0"/>
          </a:p>
        </p:txBody>
      </p:sp>
      <p:sp>
        <p:nvSpPr>
          <p:cNvPr id="56" name="Prostokąt zaokrąglony 55"/>
          <p:cNvSpPr/>
          <p:nvPr/>
        </p:nvSpPr>
        <p:spPr>
          <a:xfrm>
            <a:off x="3564366" y="306923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ds. senioralnych</a:t>
            </a:r>
            <a:endParaRPr lang="pl-PL" dirty="0"/>
          </a:p>
        </p:txBody>
      </p:sp>
      <p:sp>
        <p:nvSpPr>
          <p:cNvPr id="57" name="Prostokąt zaokrąglony 56"/>
          <p:cNvSpPr/>
          <p:nvPr/>
        </p:nvSpPr>
        <p:spPr>
          <a:xfrm>
            <a:off x="6633810" y="274272"/>
            <a:ext cx="3019984" cy="3879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Minister Zdrowia</a:t>
            </a:r>
            <a:endParaRPr lang="pl-PL" dirty="0"/>
          </a:p>
        </p:txBody>
      </p:sp>
      <p:sp>
        <p:nvSpPr>
          <p:cNvPr id="17" name="Owal 16"/>
          <p:cNvSpPr/>
          <p:nvPr/>
        </p:nvSpPr>
        <p:spPr>
          <a:xfrm>
            <a:off x="175491" y="2531354"/>
            <a:ext cx="11859491" cy="40079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3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Część III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Jak zaplanować działania w gminie lub powiecie</a:t>
            </a:r>
            <a:endParaRPr lang="pl-PL" sz="3600" b="1" dirty="0"/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25" y="1323439"/>
            <a:ext cx="9141131" cy="442913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Decydenci w lokalnym samorządzie a rozwój usług w środowisku</a:t>
            </a:r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92" y="5038189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1012747"/>
            <a:ext cx="9908049" cy="5094082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6" y="1203512"/>
            <a:ext cx="101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00"/>
                </a:solidFill>
              </a:rPr>
              <a:t>Ogólnopolskie wytyczne tworzenia lokalnych planów </a:t>
            </a:r>
            <a:r>
              <a:rPr lang="pl-PL" sz="3200" b="1" dirty="0" err="1">
                <a:solidFill>
                  <a:srgbClr val="000000"/>
                </a:solidFill>
              </a:rPr>
              <a:t>deinstytucjonalizacji</a:t>
            </a:r>
            <a:r>
              <a:rPr lang="pl-PL" sz="3200" b="1" dirty="0">
                <a:solidFill>
                  <a:srgbClr val="000000"/>
                </a:solidFill>
              </a:rPr>
              <a:t> usług </a:t>
            </a:r>
            <a:r>
              <a:rPr lang="pl-PL" sz="3200" b="1" dirty="0" smtClean="0">
                <a:solidFill>
                  <a:srgbClr val="000000"/>
                </a:solidFill>
              </a:rPr>
              <a:t>społecznych</a:t>
            </a:r>
          </a:p>
          <a:p>
            <a:endParaRPr lang="pl-PL" sz="2800" b="1" dirty="0">
              <a:solidFill>
                <a:srgbClr val="000000"/>
              </a:solidFill>
            </a:endParaRPr>
          </a:p>
          <a:p>
            <a:r>
              <a:rPr lang="pl-PL" sz="2200" dirty="0"/>
              <a:t>Wytyczne przygotowano w ramach projektu: „Opracowanie i pilotażowe wdrożenie mechanizmów i planów </a:t>
            </a:r>
            <a:r>
              <a:rPr lang="pl-PL" sz="2200" dirty="0" err="1"/>
              <a:t>deinstytucjonalizacji</a:t>
            </a:r>
            <a:r>
              <a:rPr lang="pl-PL" sz="2200" dirty="0"/>
              <a:t> usług społecznych” realizowanego ramach Programu Operacyjnego Wiedza Edukacja Rozwój </a:t>
            </a:r>
            <a:r>
              <a:rPr lang="pl-PL" sz="2200" dirty="0" smtClean="0"/>
              <a:t>2014–2020</a:t>
            </a:r>
          </a:p>
          <a:p>
            <a:endParaRPr lang="pl-PL" sz="2200" dirty="0"/>
          </a:p>
          <a:p>
            <a:r>
              <a:rPr lang="pl-PL" sz="2200" b="1" dirty="0" smtClean="0"/>
              <a:t>To nie jest jeszcze obowiązujący dokument !!! To dopiero produkt projektowy, który będzie podlegał dalszym uzgodnieniom w tym uzgodnieniom społecznym.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941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32582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Miejsce Lokalnego Planu DI w strukturze dokumentów programowych gminy/powiatu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Czy LPDI ma powstawać wyłącznie na poziomie gmin czy też powiatów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 Jaki ma być horyzont czasowy LPDI?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Co powinien zawierać i jaką konstrukcję przybrać?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800" b="1" dirty="0" smtClean="0"/>
              <a:t>Jak powinny być przygotowywane?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70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C:\Users\potyram\Desktop\Prognoza dla gmin\R\Z granicami woj\Ods65 20 2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090" y="1500337"/>
            <a:ext cx="3770200" cy="34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17548" y="1419941"/>
            <a:ext cx="2385642" cy="293926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l-PL" sz="2900" dirty="0">
                <a:solidFill>
                  <a:schemeClr val="bg1"/>
                </a:solidFill>
                <a:cs typeface="Arial" panose="020B0604020202020204" pitchFamily="34" charset="0"/>
              </a:rPr>
              <a:t>Gminy przekraczające odsetek 20% osób powyżej 65 roku </a:t>
            </a:r>
            <a:r>
              <a:rPr lang="pl-PL" sz="2900" dirty="0" smtClean="0">
                <a:solidFill>
                  <a:schemeClr val="bg1"/>
                </a:solidFill>
                <a:cs typeface="Arial" panose="020B0604020202020204" pitchFamily="34" charset="0"/>
              </a:rPr>
              <a:t>życia</a:t>
            </a:r>
          </a:p>
          <a:p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4" name="Obraz 1" descr="C:\Users\potyram\Desktop\Prognoza dla gmin\R\Z granicami woj\Ods65 20 20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568" y="1419941"/>
            <a:ext cx="3885849" cy="36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785703" y="5226170"/>
            <a:ext cx="259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2016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046584" y="5155399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Calibri" pitchFamily="34" charset="0"/>
              </a:rPr>
              <a:t>2030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Jesteśmy społeczeństwem, które się starzeje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221018" y="3491345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228717" y="3532589"/>
            <a:ext cx="1034473" cy="11730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52945" y="1203512"/>
            <a:ext cx="10196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</a:rPr>
              <a:t>Celem </a:t>
            </a:r>
            <a:r>
              <a:rPr lang="pl-PL" sz="2800" b="1" dirty="0">
                <a:solidFill>
                  <a:srgbClr val="000000"/>
                </a:solidFill>
              </a:rPr>
              <a:t>Lokalnych Planów </a:t>
            </a:r>
            <a:r>
              <a:rPr lang="pl-PL" sz="2800" b="1" dirty="0" err="1">
                <a:solidFill>
                  <a:srgbClr val="000000"/>
                </a:solidFill>
              </a:rPr>
              <a:t>Deinstytucjonalizacji</a:t>
            </a:r>
            <a:r>
              <a:rPr lang="pl-PL" sz="2800" b="1" dirty="0">
                <a:solidFill>
                  <a:srgbClr val="000000"/>
                </a:solidFill>
              </a:rPr>
              <a:t> Usług Społecznych </a:t>
            </a:r>
            <a:r>
              <a:rPr lang="pl-PL" sz="2800" dirty="0">
                <a:solidFill>
                  <a:srgbClr val="000000"/>
                </a:solidFill>
              </a:rPr>
              <a:t>jest wyznaczenie </a:t>
            </a:r>
            <a:r>
              <a:rPr lang="pl-PL" sz="2800" u="sng" dirty="0">
                <a:solidFill>
                  <a:srgbClr val="000000"/>
                </a:solidFill>
              </a:rPr>
              <a:t>kierunków rozwoju usług społecznych </a:t>
            </a:r>
            <a:r>
              <a:rPr lang="pl-PL" sz="2800" dirty="0">
                <a:solidFill>
                  <a:srgbClr val="000000"/>
                </a:solidFill>
              </a:rPr>
              <a:t>na szczeblu lokalnym (gmina/powiat), zarówno w zakresie koniecznych interwencji, jak i podjęcia działań o charakterze prewencyjnym i profilaktycznym. </a:t>
            </a:r>
            <a:endParaRPr lang="pl-PL" sz="2800" dirty="0" smtClean="0">
              <a:solidFill>
                <a:srgbClr val="000000"/>
              </a:solidFill>
            </a:endParaRPr>
          </a:p>
          <a:p>
            <a:r>
              <a:rPr lang="pl-PL" sz="2800" b="1" dirty="0" smtClean="0">
                <a:solidFill>
                  <a:srgbClr val="000000"/>
                </a:solidFill>
              </a:rPr>
              <a:t>Aby </a:t>
            </a:r>
            <a:r>
              <a:rPr lang="pl-PL" sz="2800" b="1" dirty="0">
                <a:solidFill>
                  <a:srgbClr val="000000"/>
                </a:solidFill>
              </a:rPr>
              <a:t>wyznaczyć kierunki rozwojowe w zakresie poszczególnych usług należy przeprowadzić działania diagnostyczne i analityczne określające stan faktyczny (jak jest?), jak i określić wyzwania na najbliższą przyszłość (jak ma być?). 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Istotą Lokalnych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jest </a:t>
            </a:r>
            <a:r>
              <a:rPr lang="pl-PL" sz="2200" b="1" dirty="0">
                <a:solidFill>
                  <a:srgbClr val="000000"/>
                </a:solidFill>
              </a:rPr>
              <a:t>określenie konkretnych celów i działań w poszczególnych obszarach lokalnej polityki społecznej</a:t>
            </a:r>
            <a:r>
              <a:rPr lang="pl-PL" sz="2200" dirty="0">
                <a:solidFill>
                  <a:srgbClr val="000000"/>
                </a:solidFill>
              </a:rPr>
              <a:t>. Operacjonalizacja Planów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powinna skupiać się na zagadnieniach związanych z kreacją i realizacją usług dostarczanych w środowisku zamieszkania odbiorców.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Dotyczy </a:t>
            </a:r>
            <a:r>
              <a:rPr lang="pl-PL" sz="2200" dirty="0">
                <a:solidFill>
                  <a:srgbClr val="000000"/>
                </a:solidFill>
              </a:rPr>
              <a:t>to zarówno usług organizowanych w społecznościach lokalnych w formie dziennej, w tym mieszkalnictwa wspomaganego i treningowego, jak również usług dostarczanych bezpośrednio w domu. </a:t>
            </a:r>
            <a:endParaRPr lang="pl-PL" sz="2200" dirty="0" smtClean="0">
              <a:solidFill>
                <a:srgbClr val="000000"/>
              </a:solidFill>
            </a:endParaRPr>
          </a:p>
          <a:p>
            <a:r>
              <a:rPr lang="pl-PL" sz="2200" dirty="0" smtClean="0">
                <a:solidFill>
                  <a:srgbClr val="000000"/>
                </a:solidFill>
              </a:rPr>
              <a:t>Plany </a:t>
            </a:r>
            <a:r>
              <a:rPr lang="pl-PL" sz="2200" dirty="0">
                <a:solidFill>
                  <a:srgbClr val="000000"/>
                </a:solidFill>
              </a:rPr>
              <a:t>powinny określać również </a:t>
            </a:r>
            <a:r>
              <a:rPr lang="pl-PL" sz="2200" b="1" dirty="0">
                <a:solidFill>
                  <a:srgbClr val="000000"/>
                </a:solidFill>
              </a:rPr>
              <a:t>cele związane z otwieraniem się instytucji świadczących całodobowe usługi społeczne w formie stacjonarnej na działania środowiskowe o wielofunkcyjnym charakterze</a:t>
            </a:r>
            <a:r>
              <a:rPr lang="pl-PL" sz="2200" dirty="0">
                <a:solidFill>
                  <a:srgbClr val="000000"/>
                </a:solidFill>
              </a:rPr>
              <a:t>. Dotyczy to takich podmiotów jak domy pomocy społecznej czy placówki całodobowej opieki. </a:t>
            </a:r>
            <a:r>
              <a:rPr lang="pl-PL" sz="2200" dirty="0" err="1">
                <a:solidFill>
                  <a:srgbClr val="000000"/>
                </a:solidFill>
              </a:rPr>
              <a:t>Deinstytucjonalizacja</a:t>
            </a:r>
            <a:r>
              <a:rPr lang="pl-PL" sz="2200" dirty="0">
                <a:solidFill>
                  <a:srgbClr val="000000"/>
                </a:solidFill>
              </a:rPr>
              <a:t> usług społecznych oznacza również zmianę charakteru i formy działalności tych podmiotów oraz przygotowanie kompetencyjne kadry do działań środowiskowych. </a:t>
            </a:r>
            <a:endParaRPr lang="pl-PL" sz="2200" dirty="0"/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4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00727" y="751344"/>
            <a:ext cx="100491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Lokalne Plany </a:t>
            </a:r>
            <a:r>
              <a:rPr lang="pl-PL" sz="2200" dirty="0" err="1">
                <a:solidFill>
                  <a:srgbClr val="000000"/>
                </a:solidFill>
              </a:rPr>
              <a:t>Deinstytucjonalizacji</a:t>
            </a:r>
            <a:r>
              <a:rPr lang="pl-PL" sz="2200" dirty="0">
                <a:solidFill>
                  <a:srgbClr val="000000"/>
                </a:solidFill>
              </a:rPr>
              <a:t> Usług Społecznych, w zależności od potrzeb i możliwości jednostki samorządu terytorialnego oraz w zależności od potrzeb lokalnej społeczności mogą odnosić się m.in. do takich zagadnień jak: koordynacja i zarządzanie usługami społecznymi, rozwój mieszkalnictwa wspomaganego i treningowego, rozwój centrów opiekuńczo-mieszkalnych i rodzinnych domów pomocy, rozwój ośrodków wsparcia z miejscami całodobowymi, rozwój usług środowiskowych, opiekuńczych i </a:t>
            </a:r>
            <a:r>
              <a:rPr lang="pl-PL" sz="2200" dirty="0" err="1">
                <a:solidFill>
                  <a:srgbClr val="000000"/>
                </a:solidFill>
              </a:rPr>
              <a:t>wytchnieniowych</a:t>
            </a:r>
            <a:r>
              <a:rPr lang="pl-PL" sz="2200" dirty="0" smtClean="0">
                <a:solidFill>
                  <a:srgbClr val="000000"/>
                </a:solidFill>
              </a:rPr>
              <a:t>.</a:t>
            </a:r>
          </a:p>
          <a:p>
            <a:endParaRPr lang="pl-PL" sz="2200" dirty="0">
              <a:solidFill>
                <a:srgbClr val="000000"/>
              </a:solidFill>
            </a:endParaRPr>
          </a:p>
          <a:p>
            <a:r>
              <a:rPr lang="pl-PL" sz="2200" dirty="0"/>
              <a:t>Ważnym celem Lokalnych Planów </a:t>
            </a:r>
            <a:r>
              <a:rPr lang="pl-PL" sz="2200" dirty="0" err="1"/>
              <a:t>Deinstytucjonalizacji</a:t>
            </a:r>
            <a:r>
              <a:rPr lang="pl-PL" sz="2200" dirty="0"/>
              <a:t> jest analiza kosztowa inwestycji w usługi społeczne w kontekście możliwości budżetowych samorządów i innych podmiotów. Kalkulacja kosztów powinna uwzględniać mieszane formy finansowania usług wskazując na źródła krajowe, samorządowe, europejskie, a także partycypację w kosztach korzystających z usług.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21" y="1126835"/>
            <a:ext cx="9990993" cy="41175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43361" y="5173158"/>
            <a:ext cx="365901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1274" y="219075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5" y="1237672"/>
            <a:ext cx="8848157" cy="5384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Wnioski z diagnozy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4" y="1885498"/>
            <a:ext cx="8765308" cy="5033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14" y="2498192"/>
            <a:ext cx="8682460" cy="5401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14" y="3104520"/>
            <a:ext cx="8682460" cy="58487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14" y="3763505"/>
            <a:ext cx="8682460" cy="75198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08" y="742295"/>
            <a:ext cx="6704017" cy="49770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168" y="1326934"/>
            <a:ext cx="7233391" cy="3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06456"/>
              </p:ext>
            </p:extLst>
          </p:nvPr>
        </p:nvGraphicFramePr>
        <p:xfrm>
          <a:off x="1126836" y="849746"/>
          <a:ext cx="9675090" cy="48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2669309" y="1320800"/>
            <a:ext cx="581891" cy="29279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681125"/>
            <a:ext cx="10267037" cy="46069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52" y="502460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632364" y="1764145"/>
            <a:ext cx="535709" cy="22998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588712"/>
              </p:ext>
            </p:extLst>
          </p:nvPr>
        </p:nvGraphicFramePr>
        <p:xfrm>
          <a:off x="1052946" y="831272"/>
          <a:ext cx="10196945" cy="471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1285467"/>
            <a:ext cx="9532507" cy="42563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142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00727" y="932873"/>
            <a:ext cx="100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Współpraca realizatorów usług z podmiotami zewnętrznymi 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9" y="1551710"/>
            <a:ext cx="9143927" cy="3990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480" y="4908880"/>
            <a:ext cx="2637927" cy="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10047"/>
              </p:ext>
            </p:extLst>
          </p:nvPr>
        </p:nvGraphicFramePr>
        <p:xfrm>
          <a:off x="1228436" y="960583"/>
          <a:ext cx="9060873" cy="505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 powiecie kluczborskim również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Proponowana struktura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773135"/>
            <a:ext cx="7823199" cy="47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Realizatorzy – CUS Jarocin (2021)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C6246F34-F05F-4C0D-A81A-DE00282CF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2998"/>
              </p:ext>
            </p:extLst>
          </p:nvPr>
        </p:nvGraphicFramePr>
        <p:xfrm>
          <a:off x="1431635" y="1355408"/>
          <a:ext cx="9735129" cy="45829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980">
                  <a:extLst>
                    <a:ext uri="{9D8B030D-6E8A-4147-A177-3AD203B41FA5}">
                      <a16:colId xmlns:a16="http://schemas.microsoft.com/office/drawing/2014/main" val="530988381"/>
                    </a:ext>
                  </a:extLst>
                </a:gridCol>
                <a:gridCol w="3576444">
                  <a:extLst>
                    <a:ext uri="{9D8B030D-6E8A-4147-A177-3AD203B41FA5}">
                      <a16:colId xmlns:a16="http://schemas.microsoft.com/office/drawing/2014/main" val="2509590742"/>
                    </a:ext>
                  </a:extLst>
                </a:gridCol>
                <a:gridCol w="3469838">
                  <a:extLst>
                    <a:ext uri="{9D8B030D-6E8A-4147-A177-3AD203B41FA5}">
                      <a16:colId xmlns:a16="http://schemas.microsoft.com/office/drawing/2014/main" val="4028182125"/>
                    </a:ext>
                  </a:extLst>
                </a:gridCol>
                <a:gridCol w="2350867">
                  <a:extLst>
                    <a:ext uri="{9D8B030D-6E8A-4147-A177-3AD203B41FA5}">
                      <a16:colId xmlns:a16="http://schemas.microsoft.com/office/drawing/2014/main" val="2593403005"/>
                    </a:ext>
                  </a:extLst>
                </a:gridCol>
              </a:tblGrid>
              <a:tr h="23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USŁUGA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ODBIORCY</a:t>
                      </a: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WYKONAWCA USŁUGI</a:t>
                      </a:r>
                    </a:p>
                  </a:txBody>
                  <a:tcPr marL="61896" marR="61896" marT="0" marB="0" anchor="ctr"/>
                </a:tc>
                <a:extLst>
                  <a:ext uri="{0D108BD9-81ED-4DB2-BD59-A6C34878D82A}">
                    <a16:rowId xmlns:a16="http://schemas.microsoft.com/office/drawing/2014/main" val="2300748073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/>
                      </a:r>
                      <a:br>
                        <a:rPr lang="pl-PL" sz="1400">
                          <a:effectLst/>
                        </a:rPr>
                      </a:b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kultury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i pobudzania aktywności </a:t>
                      </a:r>
                      <a:r>
                        <a:rPr lang="pl-PL" sz="1800" dirty="0" smtClean="0">
                          <a:effectLst/>
                        </a:rPr>
                        <a:t>obywatelskiej</a:t>
                      </a:r>
                      <a:endParaRPr lang="pl-PL" sz="1800" dirty="0">
                        <a:effectLst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dzieci, młodzież i lokalni mieszkańcy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NGO  </a:t>
                      </a:r>
                      <a:r>
                        <a:rPr lang="pl-PL" sz="1800" dirty="0">
                          <a:effectLst/>
                        </a:rPr>
                        <a:t>- 400 tys.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482527316"/>
                  </a:ext>
                </a:extLst>
              </a:tr>
              <a:tr h="147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Usługi </a:t>
                      </a:r>
                      <a:r>
                        <a:rPr lang="pl-PL" sz="1800" dirty="0">
                          <a:effectLst/>
                        </a:rPr>
                        <a:t>z obszaru promocji i ochrony zdrowia - Rehabilitacja połączona z poradnictwem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z niepełnosprawnościami, samotne, niesamodzielne, po przebytych chorobach – zależne oraz opiekunowie osób zależnych, niesamodzielnych, z niepełnosprawnościami.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NGO – 500 tys.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109125362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wsparcia rodziny - Lokalny Klub Rodzinny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w Jarocinie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Rodziny </a:t>
                      </a:r>
                      <a:r>
                        <a:rPr lang="pl-PL" sz="1800" dirty="0">
                          <a:effectLst/>
                        </a:rPr>
                        <a:t>z dziećmi do lat 5, młode mamy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CUS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04660155"/>
                  </a:ext>
                </a:extLst>
              </a:tr>
              <a:tr h="73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Usługa </a:t>
                      </a:r>
                      <a:r>
                        <a:rPr lang="pl-PL" sz="1800" dirty="0">
                          <a:effectLst/>
                        </a:rPr>
                        <a:t>promocji i ochrony zdrowia (opaska monitorująca)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smtClean="0">
                          <a:effectLst/>
                        </a:rPr>
                        <a:t>Osoby </a:t>
                      </a:r>
                      <a:r>
                        <a:rPr lang="pl-PL" sz="1800" dirty="0">
                          <a:effectLst/>
                        </a:rPr>
                        <a:t>starsze, samotne,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z niepełnosprawnościami, całkowicie zależne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Podmioty komercyjne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59587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może tak… Centrum Usług Społecznych w Kramsku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Łącznik prosty 3"/>
          <p:cNvSpPr/>
          <p:nvPr/>
        </p:nvSpPr>
        <p:spPr>
          <a:xfrm>
            <a:off x="2451329" y="2925843"/>
            <a:ext cx="3644380" cy="5480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44380" y="0"/>
                </a:moveTo>
                <a:lnTo>
                  <a:pt x="3644380" y="265210"/>
                </a:lnTo>
                <a:lnTo>
                  <a:pt x="0" y="265210"/>
                </a:lnTo>
                <a:lnTo>
                  <a:pt x="0" y="5304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a 8"/>
          <p:cNvGrpSpPr/>
          <p:nvPr/>
        </p:nvGrpSpPr>
        <p:grpSpPr>
          <a:xfrm>
            <a:off x="1716570" y="1310451"/>
            <a:ext cx="8758279" cy="1633069"/>
            <a:chOff x="1549643" y="2277"/>
            <a:chExt cx="8758279" cy="2428480"/>
          </a:xfrm>
        </p:grpSpPr>
        <p:sp>
          <p:nvSpPr>
            <p:cNvPr id="19" name="Prostokąt 18"/>
            <p:cNvSpPr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ole tekstowe 19"/>
            <p:cNvSpPr txBox="1"/>
            <p:nvPr/>
          </p:nvSpPr>
          <p:spPr>
            <a:xfrm>
              <a:off x="1549643" y="2277"/>
              <a:ext cx="8758279" cy="2428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Cel Główny CUS: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/>
                <a:t>Zapewnienie mieszkańcom Gminy  Kramsk dostępu do wysokiej jakości, dopasowanych do indywidualnych potrzeb, usług społecznych  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82490" y="3378329"/>
            <a:ext cx="2737677" cy="2163489"/>
            <a:chOff x="915563" y="2961178"/>
            <a:chExt cx="2737677" cy="2869019"/>
          </a:xfrm>
        </p:grpSpPr>
        <p:sp>
          <p:nvSpPr>
            <p:cNvPr id="17" name="Prostokąt 16"/>
            <p:cNvSpPr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915563" y="2961178"/>
              <a:ext cx="2737677" cy="2869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500" b="1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1: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Rozszerzenie i rozwój usług społecznych zgodnie z potrzebami mieszkańców Gminy Kramsk 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>
                <a:solidFill>
                  <a:schemeClr val="tx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350588" y="3379757"/>
            <a:ext cx="2791957" cy="2162061"/>
            <a:chOff x="4183661" y="2961178"/>
            <a:chExt cx="2791957" cy="2826156"/>
          </a:xfrm>
        </p:grpSpPr>
        <p:sp>
          <p:nvSpPr>
            <p:cNvPr id="15" name="Prostokąt 14"/>
            <p:cNvSpPr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>
              <a:off x="4183661" y="2961178"/>
              <a:ext cx="2791957" cy="2826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Cel szczegółowy 2: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Zintegrowanie systemu usług społecznych i ich koordynacja na poziomie lokalnym przez CUS Gminy Kramsk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0" kern="12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673547" y="3344581"/>
            <a:ext cx="3435963" cy="2197237"/>
            <a:chOff x="7506620" y="2926890"/>
            <a:chExt cx="3435963" cy="2852816"/>
          </a:xfrm>
        </p:grpSpPr>
        <p:sp>
          <p:nvSpPr>
            <p:cNvPr id="13" name="Prostokąt 12"/>
            <p:cNvSpPr/>
            <p:nvPr/>
          </p:nvSpPr>
          <p:spPr>
            <a:xfrm>
              <a:off x="7506620" y="2926890"/>
              <a:ext cx="3435963" cy="28528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7506620" y="2926890"/>
              <a:ext cx="3435963" cy="2126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600" b="1" kern="1200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 b="1" dirty="0">
                <a:latin typeface="+mj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Cel </a:t>
              </a:r>
              <a:r>
                <a:rPr lang="pl-PL" sz="2000" b="1" kern="1200" dirty="0"/>
                <a:t>szczegółowy 3: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/>
                <a:t>Zwiększenie udziału partnerów społecznych, w tym PS i PES oraz lokalnych NGO </a:t>
              </a:r>
              <a:r>
                <a:rPr lang="pl-PL" sz="2000" b="1" kern="1200" dirty="0" smtClean="0"/>
                <a:t> w </a:t>
              </a:r>
              <a:r>
                <a:rPr lang="pl-PL" sz="2000" b="1" kern="1200" dirty="0"/>
                <a:t>realizacji usług społecznych </a:t>
              </a:r>
              <a:r>
                <a:rPr lang="pl-PL" sz="2000" b="1" kern="1200" dirty="0" smtClean="0"/>
                <a:t>adresowanych do              mieszkańców </a:t>
              </a:r>
              <a:r>
                <a:rPr lang="pl-PL" sz="2000" b="1" kern="1200" dirty="0"/>
                <a:t>Kramska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/>
            </a:p>
          </p:txBody>
        </p:sp>
      </p:grpSp>
      <p:sp>
        <p:nvSpPr>
          <p:cNvPr id="21" name="Łącznik prosty 3"/>
          <p:cNvSpPr/>
          <p:nvPr/>
        </p:nvSpPr>
        <p:spPr>
          <a:xfrm>
            <a:off x="6095709" y="2960664"/>
            <a:ext cx="3295818" cy="496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0922"/>
                </a:lnTo>
                <a:lnTo>
                  <a:pt x="3295818" y="230922"/>
                </a:lnTo>
                <a:lnTo>
                  <a:pt x="3295818" y="4961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48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 smtClean="0"/>
              <a:t>Usługi społeczne w CUS Kramsk</a:t>
            </a:r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Wspieranie </a:t>
            </a:r>
            <a:r>
              <a:rPr lang="pl-PL" sz="2000" b="1" dirty="0"/>
              <a:t>rodziny </a:t>
            </a:r>
          </a:p>
          <a:p>
            <a:pPr>
              <a:buNone/>
            </a:pPr>
            <a:r>
              <a:rPr lang="pl-PL" sz="2000" dirty="0"/>
              <a:t>1.1 prowadzenie wsparcia i poradnictwa  psychologicznego i rodzinnego 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1.2 mobilne usługi poradnictwa psychologicznego </a:t>
            </a:r>
            <a:r>
              <a:rPr lang="pl-PL" sz="2000" dirty="0" smtClean="0"/>
              <a:t>i </a:t>
            </a:r>
            <a:r>
              <a:rPr lang="pl-PL" sz="2000" dirty="0"/>
              <a:t>rodzinnego(m.in. psycholog, terapeuta rodzin, psychoterapeuta, itp. )</a:t>
            </a:r>
          </a:p>
          <a:p>
            <a:pPr>
              <a:buNone/>
            </a:pPr>
            <a:r>
              <a:rPr lang="pl-PL" sz="2000" dirty="0"/>
              <a:t>1.3. usługi asystenta rodziny </a:t>
            </a:r>
          </a:p>
          <a:p>
            <a:pPr>
              <a:buNone/>
            </a:pPr>
            <a:r>
              <a:rPr lang="pl-PL" sz="2000" dirty="0"/>
              <a:t>1.4. usługi prowadzenia poradnictwa prawnego (prawnik) – w ramach nieodpłatnego poradnictwa świadczonego przez gminę </a:t>
            </a:r>
          </a:p>
          <a:p>
            <a:pPr>
              <a:buNone/>
            </a:pPr>
            <a:r>
              <a:rPr lang="pl-PL" sz="2000" dirty="0"/>
              <a:t>1.5. usługi interwencji kryzysowej 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759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Pomoc społeczna</a:t>
            </a:r>
            <a:endParaRPr lang="pl-PL" sz="2000" b="1" dirty="0"/>
          </a:p>
          <a:p>
            <a:pPr>
              <a:buNone/>
            </a:pPr>
            <a:r>
              <a:rPr lang="pl-PL" sz="2000" dirty="0"/>
              <a:t>2.1. Mobilne usługi towarzyszenia seniorom i osobom niesamodzielnym  ograniczające poczucie samotności  i izolacji w środowisku zamieszkania.</a:t>
            </a:r>
          </a:p>
          <a:p>
            <a:pPr>
              <a:buNone/>
            </a:pPr>
            <a:r>
              <a:rPr lang="pl-PL" sz="2000" dirty="0"/>
              <a:t> 2.2. Specjalistyczne usługi opiekuńcze w miejscu zamieszkania - mobilne usługi sanitarne obejmujące pomoc w zaspakajaniu codziennych potrzeb życiowych seniorów i osób niesamodzielnych (np. pranie, sprzątanie, mycie, pielęgnacja )</a:t>
            </a:r>
          </a:p>
          <a:p>
            <a:pPr>
              <a:buNone/>
            </a:pPr>
            <a:r>
              <a:rPr lang="pl-PL" sz="2000" dirty="0"/>
              <a:t> 2.3. Mobilne usługi pielęgniarskie </a:t>
            </a:r>
          </a:p>
          <a:p>
            <a:pPr>
              <a:buNone/>
            </a:pPr>
            <a:r>
              <a:rPr lang="pl-PL" sz="2000" dirty="0"/>
              <a:t>2.4. Mobilne usługi rehabilitacji zdrowotnej  i dietetycznej  </a:t>
            </a:r>
          </a:p>
          <a:p>
            <a:pPr>
              <a:buNone/>
            </a:pPr>
            <a:r>
              <a:rPr lang="pl-PL" sz="2000" dirty="0"/>
              <a:t>2.5 Mobilne usługi poradnictwa socjalnego oparte na metodzie skoncentrowanej na </a:t>
            </a:r>
            <a:r>
              <a:rPr lang="pl-PL" sz="2000" dirty="0" smtClean="0"/>
              <a:t>rozwiązaniach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29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9053" y="889522"/>
            <a:ext cx="102708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Usługi społeczne w CUS Kramsk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/>
              <a:t>3) Promocja i ochrona zdrowia</a:t>
            </a:r>
          </a:p>
          <a:p>
            <a:r>
              <a:rPr lang="pl-PL" sz="2000" dirty="0"/>
              <a:t>Usługi promocji i ochrony zdrowia zostały połączone w wiązki z usługami wsparcia rodziny i usługami pomocy społecznej w celu lepszego zaspakajania  potrzeb mieszkańców:</a:t>
            </a:r>
          </a:p>
          <a:p>
            <a:r>
              <a:rPr lang="pl-PL" sz="2000" dirty="0"/>
              <a:t>3.1 Prowadzenie profilaktyki, terapii uzależnień i </a:t>
            </a:r>
            <a:r>
              <a:rPr lang="pl-PL" sz="2000" dirty="0" err="1"/>
              <a:t>współuzależnień</a:t>
            </a:r>
            <a:r>
              <a:rPr lang="pl-PL" sz="2000" dirty="0"/>
              <a:t>  (jako wsparcie rodzin)</a:t>
            </a:r>
          </a:p>
          <a:p>
            <a:r>
              <a:rPr lang="pl-PL" sz="2000" dirty="0"/>
              <a:t>3.2. Usługi wsparcia dla opiekunów osób niesamodzielnych i osób o ograniczonej samodzielności, w tym usługi opieki </a:t>
            </a:r>
            <a:r>
              <a:rPr lang="pl-PL" sz="2000" dirty="0" err="1"/>
              <a:t>wytchnieniowej</a:t>
            </a:r>
            <a:r>
              <a:rPr lang="pl-PL" sz="2000" dirty="0"/>
              <a:t> (rehabilitant, </a:t>
            </a:r>
            <a:r>
              <a:rPr lang="pl-PL" sz="2000" dirty="0" err="1"/>
              <a:t>neurologopeda</a:t>
            </a:r>
            <a:r>
              <a:rPr lang="pl-PL" sz="2000" dirty="0"/>
              <a:t>) oraz wsparcia doradczego, informacyjnego i psychologicznego -  ze szczególnym uwzględnieniem </a:t>
            </a:r>
            <a:r>
              <a:rPr lang="pl-PL" sz="2000" dirty="0" err="1"/>
              <a:t>OzN</a:t>
            </a:r>
            <a:endParaRPr lang="pl-PL" sz="2000" dirty="0"/>
          </a:p>
          <a:p>
            <a:r>
              <a:rPr lang="pl-PL" sz="2000" dirty="0"/>
              <a:t>3.3. Usługi wypożyczania sprzętu rehabilitacyjnego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737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3" y="840891"/>
            <a:ext cx="6345382" cy="4974433"/>
          </a:xfrm>
          <a:prstGeom prst="rect">
            <a:avLst/>
          </a:prstGeom>
        </p:spPr>
      </p:pic>
      <p:pic>
        <p:nvPicPr>
          <p:cNvPr id="4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263806" y="4618488"/>
            <a:ext cx="19860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Ogólnopolskie wytyczne </a:t>
            </a:r>
            <a:r>
              <a:rPr lang="pl-PL" dirty="0" smtClean="0">
                <a:solidFill>
                  <a:srgbClr val="000000"/>
                </a:solidFill>
              </a:rPr>
              <a:t>(propozycja)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908" y="773135"/>
            <a:ext cx="93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 tworzenia i </a:t>
            </a: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moniotorowania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LPDI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20533" y="1619846"/>
            <a:ext cx="9836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Na poziomie samorządu należy powołać </a:t>
            </a:r>
            <a:r>
              <a:rPr lang="pl-PL" sz="2400" b="1" dirty="0"/>
              <a:t>Zespół ds. przygotowania, </a:t>
            </a:r>
            <a:r>
              <a:rPr lang="pl-PL" sz="2400" b="1" dirty="0" smtClean="0"/>
              <a:t>aktualizacji planu </a:t>
            </a:r>
            <a:r>
              <a:rPr lang="pl-PL" sz="2400" b="1" dirty="0" err="1"/>
              <a:t>deinstytucjonalizacji</a:t>
            </a:r>
            <a:r>
              <a:rPr lang="pl-PL" sz="2400" b="1" dirty="0"/>
              <a:t>,</a:t>
            </a:r>
            <a:r>
              <a:rPr lang="pl-PL" sz="2400" dirty="0"/>
              <a:t> w skład którego wchodzić powinni </a:t>
            </a:r>
            <a:r>
              <a:rPr lang="pl-PL" sz="2400" dirty="0" smtClean="0"/>
              <a:t>obowiązkowo przedstawiciele </a:t>
            </a:r>
            <a:r>
              <a:rPr lang="pl-PL" sz="2400" dirty="0"/>
              <a:t>ekonomii społecznej. Skład zespołu i zakres jego prac powinien </a:t>
            </a:r>
            <a:r>
              <a:rPr lang="pl-PL" sz="2400" dirty="0" smtClean="0"/>
              <a:t>być integralną </a:t>
            </a:r>
            <a:r>
              <a:rPr lang="pl-PL" sz="2400" dirty="0"/>
              <a:t>częścią dokumentu; Zespołem powinien kierować Koordynator </a:t>
            </a:r>
            <a:r>
              <a:rPr lang="pl-PL" sz="2400" dirty="0" smtClean="0"/>
              <a:t>odpowiedzialny za </a:t>
            </a:r>
            <a:r>
              <a:rPr lang="pl-PL" sz="2400" dirty="0"/>
              <a:t>opracowanie i prowadzenie procesu </a:t>
            </a:r>
            <a:r>
              <a:rPr lang="pl-PL" sz="2400" dirty="0" err="1"/>
              <a:t>deinstytucjonalizacji</a:t>
            </a:r>
            <a:r>
              <a:rPr lang="pl-PL" sz="2400" dirty="0"/>
              <a:t> usług społecznych, a </a:t>
            </a:r>
            <a:r>
              <a:rPr lang="pl-PL" sz="2400" dirty="0" smtClean="0"/>
              <a:t>w późniejszym </a:t>
            </a:r>
            <a:r>
              <a:rPr lang="pl-PL" sz="2400" dirty="0"/>
              <a:t>czasie monitorowanie realizacji planu.</a:t>
            </a:r>
          </a:p>
        </p:txBody>
      </p:sp>
    </p:spTree>
    <p:extLst>
      <p:ext uri="{BB962C8B-B14F-4D97-AF65-F5344CB8AC3E}">
        <p14:creationId xmlns:p14="http://schemas.microsoft.com/office/powerpoint/2010/main" val="34707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52946" y="129309"/>
            <a:ext cx="1019694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Lokalny Plan </a:t>
            </a:r>
            <a:r>
              <a:rPr lang="pl-PL" sz="2800" b="1" dirty="0" err="1" smtClean="0">
                <a:solidFill>
                  <a:schemeClr val="bg1"/>
                </a:solidFill>
              </a:rPr>
              <a:t>Deinstytucjonalizacji</a:t>
            </a:r>
            <a:r>
              <a:rPr lang="pl-PL" sz="2800" b="1" dirty="0" smtClean="0">
                <a:solidFill>
                  <a:schemeClr val="bg1"/>
                </a:solidFill>
              </a:rPr>
              <a:t> Usług Społecznych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052946" y="1422400"/>
            <a:ext cx="101045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Mimo, że nie wszystko wiadomo, to: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Warto zacząć budować grupę, która pociągnie proces (publiczno-społeczna);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zebrać dane o stan instytucji i usług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określić </a:t>
            </a:r>
            <a:r>
              <a:rPr lang="pl-PL" sz="3200" dirty="0"/>
              <a:t>m</a:t>
            </a:r>
            <a:r>
              <a:rPr lang="pl-PL" sz="3200" dirty="0" smtClean="0"/>
              <a:t>ożemy określić potrzeby rozwojowe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Możemy zacząć przymierzać wstępne działania</a:t>
            </a:r>
          </a:p>
          <a:p>
            <a:r>
              <a:rPr lang="pl-PL" sz="3200" b="1" dirty="0" smtClean="0"/>
              <a:t>Namawiam samorządowców do powoływania zespołów roboczych już teraz</a:t>
            </a:r>
          </a:p>
        </p:txBody>
      </p:sp>
    </p:spTree>
    <p:extLst>
      <p:ext uri="{BB962C8B-B14F-4D97-AF65-F5344CB8AC3E}">
        <p14:creationId xmlns:p14="http://schemas.microsoft.com/office/powerpoint/2010/main" val="203773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1182256"/>
            <a:ext cx="9347426" cy="4437322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Wzrasta liczba osób z niepełnosprawnościami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34180" y="1088690"/>
            <a:ext cx="10515599" cy="10264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F0000"/>
                </a:solidFill>
                <a:latin typeface="+mn-lt"/>
              </a:rPr>
              <a:t>Jesteśmy społeczeństwem, w którym ciężar opieki spoczywa przede wszystkim na rodzinie i bliskich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025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Rodziny opiekują się ok. 2-2,5 mln osób wymagających wsparcia w codziennym funkcjonowaniu.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21347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Rodzina udziela pomocy 93,5% osobom starszym, inni opiekunowie nieformalni – 9,3%, a pomoc społeczna – 4,0%.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177606" y="2497416"/>
            <a:ext cx="3003083" cy="28972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 przypadku osób z niepełnosprawnościami ponad 25% mieszka z rodzicami lub opiekunami.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12192000" cy="81763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Rodzina, rynek czy państwo?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s.rops-opole.pl/wp-content/uploads/2024/03/FERS_RP_UE_png-k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5541818"/>
            <a:ext cx="10189033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10715</TotalTime>
  <Words>3437</Words>
  <Application>Microsoft Office PowerPoint</Application>
  <PresentationFormat>Panoramiczny</PresentationFormat>
  <Paragraphs>501</Paragraphs>
  <Slides>78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86" baseType="lpstr">
      <vt:lpstr>Arial</vt:lpstr>
      <vt:lpstr>Arial Narrow</vt:lpstr>
      <vt:lpstr>Calibri</vt:lpstr>
      <vt:lpstr>Calibri Light</vt:lpstr>
      <vt:lpstr>Times</vt:lpstr>
      <vt:lpstr>Times New Roman</vt:lpstr>
      <vt:lpstr>Wingdings</vt:lpstr>
      <vt:lpstr>Motyw pakietu Office</vt:lpstr>
      <vt:lpstr>Deinstytucjonalizacja usług społecznych od wielkich słów do działań lokalnych  Spotkanie powiatowe Kluczbork 12 marca 2024</vt:lpstr>
      <vt:lpstr>Prezentacja programu PowerPoint</vt:lpstr>
      <vt:lpstr>Część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</vt:lpstr>
      <vt:lpstr>Prezentacja programu PowerPoint</vt:lpstr>
      <vt:lpstr>Prezentacja programu PowerPoint</vt:lpstr>
      <vt:lpstr>Prezentacja programu PowerPoint</vt:lpstr>
      <vt:lpstr>Cele strategiczne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III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planować działania z zakresu DI w gminie/powiecie,</dc:title>
  <dc:creator>Admin</dc:creator>
  <cp:lastModifiedBy>Admin</cp:lastModifiedBy>
  <cp:revision>75</cp:revision>
  <dcterms:created xsi:type="dcterms:W3CDTF">2024-03-04T16:13:15Z</dcterms:created>
  <dcterms:modified xsi:type="dcterms:W3CDTF">2024-03-12T06:48:23Z</dcterms:modified>
</cp:coreProperties>
</file>